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3" r:id="rId5"/>
  </p:sldMasterIdLst>
  <p:notesMasterIdLst>
    <p:notesMasterId r:id="rId80"/>
  </p:notesMasterIdLst>
  <p:handoutMasterIdLst>
    <p:handoutMasterId r:id="rId81"/>
  </p:handoutMasterIdLst>
  <p:sldIdLst>
    <p:sldId id="757" r:id="rId6"/>
    <p:sldId id="850" r:id="rId7"/>
    <p:sldId id="789" r:id="rId8"/>
    <p:sldId id="790" r:id="rId9"/>
    <p:sldId id="758" r:id="rId10"/>
    <p:sldId id="804" r:id="rId11"/>
    <p:sldId id="791" r:id="rId12"/>
    <p:sldId id="794" r:id="rId13"/>
    <p:sldId id="761" r:id="rId14"/>
    <p:sldId id="798" r:id="rId15"/>
    <p:sldId id="796" r:id="rId16"/>
    <p:sldId id="795" r:id="rId17"/>
    <p:sldId id="765" r:id="rId18"/>
    <p:sldId id="866" r:id="rId19"/>
    <p:sldId id="769" r:id="rId20"/>
    <p:sldId id="797" r:id="rId21"/>
    <p:sldId id="867" r:id="rId22"/>
    <p:sldId id="770" r:id="rId23"/>
    <p:sldId id="771" r:id="rId24"/>
    <p:sldId id="772" r:id="rId25"/>
    <p:sldId id="851" r:id="rId26"/>
    <p:sldId id="773" r:id="rId27"/>
    <p:sldId id="853" r:id="rId28"/>
    <p:sldId id="852" r:id="rId29"/>
    <p:sldId id="774" r:id="rId30"/>
    <p:sldId id="799" r:id="rId31"/>
    <p:sldId id="869" r:id="rId32"/>
    <p:sldId id="835" r:id="rId33"/>
    <p:sldId id="836" r:id="rId34"/>
    <p:sldId id="870" r:id="rId35"/>
    <p:sldId id="855" r:id="rId36"/>
    <p:sldId id="854" r:id="rId37"/>
    <p:sldId id="871" r:id="rId38"/>
    <p:sldId id="839" r:id="rId39"/>
    <p:sldId id="840" r:id="rId40"/>
    <p:sldId id="872" r:id="rId41"/>
    <p:sldId id="842" r:id="rId42"/>
    <p:sldId id="843" r:id="rId43"/>
    <p:sldId id="788" r:id="rId44"/>
    <p:sldId id="803" r:id="rId45"/>
    <p:sldId id="805" r:id="rId46"/>
    <p:sldId id="858" r:id="rId47"/>
    <p:sldId id="807" r:id="rId48"/>
    <p:sldId id="810" r:id="rId49"/>
    <p:sldId id="856" r:id="rId50"/>
    <p:sldId id="861" r:id="rId51"/>
    <p:sldId id="868" r:id="rId52"/>
    <p:sldId id="817" r:id="rId53"/>
    <p:sldId id="780" r:id="rId54"/>
    <p:sldId id="811" r:id="rId55"/>
    <p:sldId id="821" r:id="rId56"/>
    <p:sldId id="818" r:id="rId57"/>
    <p:sldId id="816" r:id="rId58"/>
    <p:sldId id="822" r:id="rId59"/>
    <p:sldId id="801" r:id="rId60"/>
    <p:sldId id="820" r:id="rId61"/>
    <p:sldId id="819" r:id="rId62"/>
    <p:sldId id="823" r:id="rId63"/>
    <p:sldId id="825" r:id="rId64"/>
    <p:sldId id="824" r:id="rId65"/>
    <p:sldId id="826" r:id="rId66"/>
    <p:sldId id="778" r:id="rId67"/>
    <p:sldId id="779" r:id="rId68"/>
    <p:sldId id="848" r:id="rId69"/>
    <p:sldId id="863" r:id="rId70"/>
    <p:sldId id="873" r:id="rId71"/>
    <p:sldId id="865" r:id="rId72"/>
    <p:sldId id="828" r:id="rId73"/>
    <p:sldId id="874" r:id="rId74"/>
    <p:sldId id="830" r:id="rId75"/>
    <p:sldId id="833" r:id="rId76"/>
    <p:sldId id="875" r:id="rId77"/>
    <p:sldId id="831" r:id="rId78"/>
    <p:sldId id="834" r:id="rId79"/>
  </p:sldIdLst>
  <p:sldSz cx="9144000" cy="6858000" type="screen4x3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0">
          <p15:clr>
            <a:srgbClr val="A4A3A4"/>
          </p15:clr>
        </p15:guide>
        <p15:guide id="2" pos="558">
          <p15:clr>
            <a:srgbClr val="A4A3A4"/>
          </p15:clr>
        </p15:guide>
        <p15:guide id="3" orient="horz" pos="949">
          <p15:clr>
            <a:srgbClr val="A4A3A4"/>
          </p15:clr>
        </p15:guide>
        <p15:guide id="4" pos="2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006666"/>
    <a:srgbClr val="008080"/>
    <a:srgbClr val="008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3" autoAdjust="0"/>
    <p:restoredTop sz="86411" autoAdjust="0"/>
  </p:normalViewPr>
  <p:slideViewPr>
    <p:cSldViewPr snapToGrid="0" snapToObjects="1">
      <p:cViewPr varScale="1">
        <p:scale>
          <a:sx n="129" d="100"/>
          <a:sy n="129" d="100"/>
        </p:scale>
        <p:origin x="144" y="474"/>
      </p:cViewPr>
      <p:guideLst>
        <p:guide orient="horz" pos="950"/>
        <p:guide pos="558"/>
        <p:guide orient="horz" pos="949"/>
        <p:guide pos="248"/>
      </p:guideLst>
    </p:cSldViewPr>
  </p:slideViewPr>
  <p:outlineViewPr>
    <p:cViewPr>
      <p:scale>
        <a:sx n="33" d="100"/>
        <a:sy n="33" d="100"/>
      </p:scale>
      <p:origin x="0" y="-58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-8523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-3114" y="-78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presProps" Target="presProps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handoutMaster" Target="handoutMasters/handoutMaster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D1C4D4-414C-47D8-8986-790E9717BE5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q-AL"/>
        </a:p>
      </dgm:t>
    </dgm:pt>
    <dgm:pt modelId="{D17574FC-C7F6-4353-B3C5-8E1B9971582A}">
      <dgm:prSet phldrT="[Text]"/>
      <dgm:spPr/>
      <dgm:t>
        <a:bodyPr/>
        <a:lstStyle/>
        <a:p>
          <a:r>
            <a:rPr lang="en-US" dirty="0"/>
            <a:t>Congress</a:t>
          </a:r>
          <a:endParaRPr lang="sq-AL" dirty="0"/>
        </a:p>
      </dgm:t>
    </dgm:pt>
    <dgm:pt modelId="{064DA59D-9795-4722-BB91-ECBFE94B03C3}" type="parTrans" cxnId="{6028CBCB-EC8A-4429-8BF6-40D46F09465A}">
      <dgm:prSet/>
      <dgm:spPr/>
      <dgm:t>
        <a:bodyPr/>
        <a:lstStyle/>
        <a:p>
          <a:endParaRPr lang="sq-AL"/>
        </a:p>
      </dgm:t>
    </dgm:pt>
    <dgm:pt modelId="{C89D35A3-CCBA-4A7A-8552-EFA1365BAA65}" type="sibTrans" cxnId="{6028CBCB-EC8A-4429-8BF6-40D46F09465A}">
      <dgm:prSet/>
      <dgm:spPr/>
      <dgm:t>
        <a:bodyPr/>
        <a:lstStyle/>
        <a:p>
          <a:endParaRPr lang="sq-AL"/>
        </a:p>
      </dgm:t>
    </dgm:pt>
    <dgm:pt modelId="{D877017D-70CB-427A-B5BA-BA6702262237}">
      <dgm:prSet phldrT="[Text]"/>
      <dgm:spPr/>
      <dgm:t>
        <a:bodyPr/>
        <a:lstStyle/>
        <a:p>
          <a:pPr algn="ctr"/>
          <a:r>
            <a:rPr lang="en-US" dirty="0"/>
            <a:t> National Environmental Policy Act</a:t>
          </a:r>
          <a:endParaRPr lang="sq-AL" dirty="0"/>
        </a:p>
      </dgm:t>
    </dgm:pt>
    <dgm:pt modelId="{9BA4AD8E-7E4F-4041-807B-562FABEA405B}" type="parTrans" cxnId="{C5A8BCED-F827-4C3F-8182-8563E8ACC8F1}">
      <dgm:prSet/>
      <dgm:spPr/>
      <dgm:t>
        <a:bodyPr/>
        <a:lstStyle/>
        <a:p>
          <a:endParaRPr lang="sq-AL"/>
        </a:p>
      </dgm:t>
    </dgm:pt>
    <dgm:pt modelId="{32D985B8-8199-42FB-BAE5-5F40C56927E4}" type="sibTrans" cxnId="{C5A8BCED-F827-4C3F-8182-8563E8ACC8F1}">
      <dgm:prSet/>
      <dgm:spPr/>
      <dgm:t>
        <a:bodyPr/>
        <a:lstStyle/>
        <a:p>
          <a:endParaRPr lang="sq-AL"/>
        </a:p>
      </dgm:t>
    </dgm:pt>
    <dgm:pt modelId="{7046B7DD-FADC-4E7B-A486-0E15A3C8A715}">
      <dgm:prSet phldrT="[Text]"/>
      <dgm:spPr/>
      <dgm:t>
        <a:bodyPr/>
        <a:lstStyle/>
        <a:p>
          <a:r>
            <a:rPr lang="en-US" dirty="0"/>
            <a:t>FHWA</a:t>
          </a:r>
          <a:endParaRPr lang="sq-AL" dirty="0"/>
        </a:p>
      </dgm:t>
    </dgm:pt>
    <dgm:pt modelId="{94044919-5828-416C-B1A3-1A4EDEB93B6A}" type="parTrans" cxnId="{4E2C5E84-FEA1-4AAE-A7A5-7D8C6A9258B2}">
      <dgm:prSet/>
      <dgm:spPr/>
      <dgm:t>
        <a:bodyPr/>
        <a:lstStyle/>
        <a:p>
          <a:endParaRPr lang="sq-AL"/>
        </a:p>
      </dgm:t>
    </dgm:pt>
    <dgm:pt modelId="{74F62295-DB87-4131-858F-A2FF43256645}" type="sibTrans" cxnId="{4E2C5E84-FEA1-4AAE-A7A5-7D8C6A9258B2}">
      <dgm:prSet/>
      <dgm:spPr/>
      <dgm:t>
        <a:bodyPr/>
        <a:lstStyle/>
        <a:p>
          <a:endParaRPr lang="sq-AL"/>
        </a:p>
      </dgm:t>
    </dgm:pt>
    <dgm:pt modelId="{4003AC0F-CBCE-4027-9D2A-E79DCC3A9F66}">
      <dgm:prSet phldrT="[Text]"/>
      <dgm:spPr/>
      <dgm:t>
        <a:bodyPr/>
        <a:lstStyle/>
        <a:p>
          <a:pPr algn="ctr"/>
          <a:r>
            <a:rPr lang="en-US" dirty="0"/>
            <a:t>Title 23, Code of Federal Regulations (23 CFR)</a:t>
          </a:r>
          <a:endParaRPr lang="sq-AL" dirty="0"/>
        </a:p>
      </dgm:t>
    </dgm:pt>
    <dgm:pt modelId="{D1D03800-CE86-415E-BFE4-CE442FC0C1B1}" type="parTrans" cxnId="{E41905C3-6053-438D-982E-D68B3086122A}">
      <dgm:prSet/>
      <dgm:spPr/>
      <dgm:t>
        <a:bodyPr/>
        <a:lstStyle/>
        <a:p>
          <a:endParaRPr lang="sq-AL"/>
        </a:p>
      </dgm:t>
    </dgm:pt>
    <dgm:pt modelId="{ED3B7AFE-F18C-4114-A3C5-FD84F97214B5}" type="sibTrans" cxnId="{E41905C3-6053-438D-982E-D68B3086122A}">
      <dgm:prSet/>
      <dgm:spPr/>
      <dgm:t>
        <a:bodyPr/>
        <a:lstStyle/>
        <a:p>
          <a:endParaRPr lang="sq-AL"/>
        </a:p>
      </dgm:t>
    </dgm:pt>
    <dgm:pt modelId="{1E4DE49A-7D5D-433A-B610-B44768EF1CF9}">
      <dgm:prSet phldrT="[Text]"/>
      <dgm:spPr/>
      <dgm:t>
        <a:bodyPr/>
        <a:lstStyle/>
        <a:p>
          <a:r>
            <a:rPr lang="en-US" dirty="0"/>
            <a:t>23 CFR</a:t>
          </a:r>
          <a:endParaRPr lang="sq-AL" dirty="0"/>
        </a:p>
      </dgm:t>
    </dgm:pt>
    <dgm:pt modelId="{5DDF1BF6-7254-402F-8A77-53D1B2F9199F}" type="parTrans" cxnId="{F74D27DF-F60E-4CFA-A415-67D808F24AA5}">
      <dgm:prSet/>
      <dgm:spPr/>
      <dgm:t>
        <a:bodyPr/>
        <a:lstStyle/>
        <a:p>
          <a:endParaRPr lang="sq-AL"/>
        </a:p>
      </dgm:t>
    </dgm:pt>
    <dgm:pt modelId="{DCDCA947-8227-46F1-A486-7E4A574AD512}" type="sibTrans" cxnId="{F74D27DF-F60E-4CFA-A415-67D808F24AA5}">
      <dgm:prSet/>
      <dgm:spPr/>
      <dgm:t>
        <a:bodyPr/>
        <a:lstStyle/>
        <a:p>
          <a:endParaRPr lang="sq-AL"/>
        </a:p>
      </dgm:t>
    </dgm:pt>
    <dgm:pt modelId="{0140F84E-38E7-4E73-BD7D-570A26137BA5}">
      <dgm:prSet phldrT="[Text]"/>
      <dgm:spPr/>
      <dgm:t>
        <a:bodyPr/>
        <a:lstStyle/>
        <a:p>
          <a:pPr algn="ctr"/>
          <a:r>
            <a:rPr lang="en-US" dirty="0"/>
            <a:t>Part 771, </a:t>
          </a:r>
          <a:r>
            <a:rPr lang="en-US" b="1" dirty="0"/>
            <a:t>Environmental Impact and Related Procedures </a:t>
          </a:r>
          <a:endParaRPr lang="sq-AL" b="1" dirty="0"/>
        </a:p>
      </dgm:t>
    </dgm:pt>
    <dgm:pt modelId="{DF7578AD-BD13-47B5-AD6B-F65665F9F2EC}" type="parTrans" cxnId="{6D4E9DE3-5C9A-4E22-8275-DD366F6A8BDE}">
      <dgm:prSet/>
      <dgm:spPr/>
      <dgm:t>
        <a:bodyPr/>
        <a:lstStyle/>
        <a:p>
          <a:endParaRPr lang="sq-AL"/>
        </a:p>
      </dgm:t>
    </dgm:pt>
    <dgm:pt modelId="{219CCA97-C66E-44E0-8870-2801366E30C4}" type="sibTrans" cxnId="{6D4E9DE3-5C9A-4E22-8275-DD366F6A8BDE}">
      <dgm:prSet/>
      <dgm:spPr/>
      <dgm:t>
        <a:bodyPr/>
        <a:lstStyle/>
        <a:p>
          <a:endParaRPr lang="sq-AL"/>
        </a:p>
      </dgm:t>
    </dgm:pt>
    <dgm:pt modelId="{CF034E4B-305D-4C05-BF2D-EBDAB0C42465}" type="pres">
      <dgm:prSet presAssocID="{03D1C4D4-414C-47D8-8986-790E9717BE54}" presName="linearFlow" presStyleCnt="0">
        <dgm:presLayoutVars>
          <dgm:dir/>
          <dgm:animLvl val="lvl"/>
          <dgm:resizeHandles val="exact"/>
        </dgm:presLayoutVars>
      </dgm:prSet>
      <dgm:spPr/>
    </dgm:pt>
    <dgm:pt modelId="{EE80FAF9-A2C9-43CC-960B-120BDC7467FD}" type="pres">
      <dgm:prSet presAssocID="{D17574FC-C7F6-4353-B3C5-8E1B9971582A}" presName="composite" presStyleCnt="0"/>
      <dgm:spPr/>
    </dgm:pt>
    <dgm:pt modelId="{9C0A68A9-AD08-40DE-9304-36873043807C}" type="pres">
      <dgm:prSet presAssocID="{D17574FC-C7F6-4353-B3C5-8E1B9971582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99CC998-4C09-4B03-917B-EBD0B8258F1F}" type="pres">
      <dgm:prSet presAssocID="{D17574FC-C7F6-4353-B3C5-8E1B9971582A}" presName="descendantText" presStyleLbl="alignAcc1" presStyleIdx="0" presStyleCnt="3">
        <dgm:presLayoutVars>
          <dgm:bulletEnabled val="1"/>
        </dgm:presLayoutVars>
      </dgm:prSet>
      <dgm:spPr/>
    </dgm:pt>
    <dgm:pt modelId="{46004ED2-DBBF-4918-BDCC-3D654A6702C0}" type="pres">
      <dgm:prSet presAssocID="{C89D35A3-CCBA-4A7A-8552-EFA1365BAA65}" presName="sp" presStyleCnt="0"/>
      <dgm:spPr/>
    </dgm:pt>
    <dgm:pt modelId="{85976292-335C-449A-A489-2D1675BB8765}" type="pres">
      <dgm:prSet presAssocID="{7046B7DD-FADC-4E7B-A486-0E15A3C8A715}" presName="composite" presStyleCnt="0"/>
      <dgm:spPr/>
    </dgm:pt>
    <dgm:pt modelId="{E4F03570-5A74-41A6-B154-62346B26DD8B}" type="pres">
      <dgm:prSet presAssocID="{7046B7DD-FADC-4E7B-A486-0E15A3C8A71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14D3DA-1770-468F-9158-25394B8E399C}" type="pres">
      <dgm:prSet presAssocID="{7046B7DD-FADC-4E7B-A486-0E15A3C8A715}" presName="descendantText" presStyleLbl="alignAcc1" presStyleIdx="1" presStyleCnt="3">
        <dgm:presLayoutVars>
          <dgm:bulletEnabled val="1"/>
        </dgm:presLayoutVars>
      </dgm:prSet>
      <dgm:spPr/>
    </dgm:pt>
    <dgm:pt modelId="{91C00080-8309-4A0B-BA42-50009845D1EA}" type="pres">
      <dgm:prSet presAssocID="{74F62295-DB87-4131-858F-A2FF43256645}" presName="sp" presStyleCnt="0"/>
      <dgm:spPr/>
    </dgm:pt>
    <dgm:pt modelId="{F4B8C254-22AA-4600-B6F0-77C3624550BF}" type="pres">
      <dgm:prSet presAssocID="{1E4DE49A-7D5D-433A-B610-B44768EF1CF9}" presName="composite" presStyleCnt="0"/>
      <dgm:spPr/>
    </dgm:pt>
    <dgm:pt modelId="{8907E855-012C-4B7F-BA05-9AAA3E798C5A}" type="pres">
      <dgm:prSet presAssocID="{1E4DE49A-7D5D-433A-B610-B44768EF1CF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4CD64F0-3726-4714-BFC5-235D1ABFDA0E}" type="pres">
      <dgm:prSet presAssocID="{1E4DE49A-7D5D-433A-B610-B44768EF1CF9}" presName="descendantText" presStyleLbl="alignAcc1" presStyleIdx="2" presStyleCnt="3" custLinFactNeighborX="0" custLinFactNeighborY="-1807">
        <dgm:presLayoutVars>
          <dgm:bulletEnabled val="1"/>
        </dgm:presLayoutVars>
      </dgm:prSet>
      <dgm:spPr/>
    </dgm:pt>
  </dgm:ptLst>
  <dgm:cxnLst>
    <dgm:cxn modelId="{722DCD40-04B0-4EC0-B08E-BD371698CD86}" type="presOf" srcId="{0140F84E-38E7-4E73-BD7D-570A26137BA5}" destId="{64CD64F0-3726-4714-BFC5-235D1ABFDA0E}" srcOrd="0" destOrd="0" presId="urn:microsoft.com/office/officeart/2005/8/layout/chevron2"/>
    <dgm:cxn modelId="{02009E5F-AC43-4C4C-97A5-66A0418CB376}" type="presOf" srcId="{7046B7DD-FADC-4E7B-A486-0E15A3C8A715}" destId="{E4F03570-5A74-41A6-B154-62346B26DD8B}" srcOrd="0" destOrd="0" presId="urn:microsoft.com/office/officeart/2005/8/layout/chevron2"/>
    <dgm:cxn modelId="{21D14F62-553C-4D1E-8605-75DF2267D852}" type="presOf" srcId="{03D1C4D4-414C-47D8-8986-790E9717BE54}" destId="{CF034E4B-305D-4C05-BF2D-EBDAB0C42465}" srcOrd="0" destOrd="0" presId="urn:microsoft.com/office/officeart/2005/8/layout/chevron2"/>
    <dgm:cxn modelId="{E8DEBA66-7E1D-4D70-B042-6B4B2B8AFC5B}" type="presOf" srcId="{D877017D-70CB-427A-B5BA-BA6702262237}" destId="{E99CC998-4C09-4B03-917B-EBD0B8258F1F}" srcOrd="0" destOrd="0" presId="urn:microsoft.com/office/officeart/2005/8/layout/chevron2"/>
    <dgm:cxn modelId="{D5107E75-86A6-4D9C-B695-F95DF65D1819}" type="presOf" srcId="{4003AC0F-CBCE-4027-9D2A-E79DCC3A9F66}" destId="{3C14D3DA-1770-468F-9158-25394B8E399C}" srcOrd="0" destOrd="0" presId="urn:microsoft.com/office/officeart/2005/8/layout/chevron2"/>
    <dgm:cxn modelId="{4E2C5E84-FEA1-4AAE-A7A5-7D8C6A9258B2}" srcId="{03D1C4D4-414C-47D8-8986-790E9717BE54}" destId="{7046B7DD-FADC-4E7B-A486-0E15A3C8A715}" srcOrd="1" destOrd="0" parTransId="{94044919-5828-416C-B1A3-1A4EDEB93B6A}" sibTransId="{74F62295-DB87-4131-858F-A2FF43256645}"/>
    <dgm:cxn modelId="{4A88BC8F-F2FB-4F64-A31A-7B274C3BB0D7}" type="presOf" srcId="{D17574FC-C7F6-4353-B3C5-8E1B9971582A}" destId="{9C0A68A9-AD08-40DE-9304-36873043807C}" srcOrd="0" destOrd="0" presId="urn:microsoft.com/office/officeart/2005/8/layout/chevron2"/>
    <dgm:cxn modelId="{E41905C3-6053-438D-982E-D68B3086122A}" srcId="{7046B7DD-FADC-4E7B-A486-0E15A3C8A715}" destId="{4003AC0F-CBCE-4027-9D2A-E79DCC3A9F66}" srcOrd="0" destOrd="0" parTransId="{D1D03800-CE86-415E-BFE4-CE442FC0C1B1}" sibTransId="{ED3B7AFE-F18C-4114-A3C5-FD84F97214B5}"/>
    <dgm:cxn modelId="{6028CBCB-EC8A-4429-8BF6-40D46F09465A}" srcId="{03D1C4D4-414C-47D8-8986-790E9717BE54}" destId="{D17574FC-C7F6-4353-B3C5-8E1B9971582A}" srcOrd="0" destOrd="0" parTransId="{064DA59D-9795-4722-BB91-ECBFE94B03C3}" sibTransId="{C89D35A3-CCBA-4A7A-8552-EFA1365BAA65}"/>
    <dgm:cxn modelId="{F74D27DF-F60E-4CFA-A415-67D808F24AA5}" srcId="{03D1C4D4-414C-47D8-8986-790E9717BE54}" destId="{1E4DE49A-7D5D-433A-B610-B44768EF1CF9}" srcOrd="2" destOrd="0" parTransId="{5DDF1BF6-7254-402F-8A77-53D1B2F9199F}" sibTransId="{DCDCA947-8227-46F1-A486-7E4A574AD512}"/>
    <dgm:cxn modelId="{6D4E9DE3-5C9A-4E22-8275-DD366F6A8BDE}" srcId="{1E4DE49A-7D5D-433A-B610-B44768EF1CF9}" destId="{0140F84E-38E7-4E73-BD7D-570A26137BA5}" srcOrd="0" destOrd="0" parTransId="{DF7578AD-BD13-47B5-AD6B-F65665F9F2EC}" sibTransId="{219CCA97-C66E-44E0-8870-2801366E30C4}"/>
    <dgm:cxn modelId="{DC11DAE6-B429-43FD-95C8-6C3BB1D0B8F8}" type="presOf" srcId="{1E4DE49A-7D5D-433A-B610-B44768EF1CF9}" destId="{8907E855-012C-4B7F-BA05-9AAA3E798C5A}" srcOrd="0" destOrd="0" presId="urn:microsoft.com/office/officeart/2005/8/layout/chevron2"/>
    <dgm:cxn modelId="{C5A8BCED-F827-4C3F-8182-8563E8ACC8F1}" srcId="{D17574FC-C7F6-4353-B3C5-8E1B9971582A}" destId="{D877017D-70CB-427A-B5BA-BA6702262237}" srcOrd="0" destOrd="0" parTransId="{9BA4AD8E-7E4F-4041-807B-562FABEA405B}" sibTransId="{32D985B8-8199-42FB-BAE5-5F40C56927E4}"/>
    <dgm:cxn modelId="{5C3F09C9-7CE7-49BD-BC66-3302EE01199B}" type="presParOf" srcId="{CF034E4B-305D-4C05-BF2D-EBDAB0C42465}" destId="{EE80FAF9-A2C9-43CC-960B-120BDC7467FD}" srcOrd="0" destOrd="0" presId="urn:microsoft.com/office/officeart/2005/8/layout/chevron2"/>
    <dgm:cxn modelId="{A6DCF5F7-677A-4837-86BB-21E59D5F632E}" type="presParOf" srcId="{EE80FAF9-A2C9-43CC-960B-120BDC7467FD}" destId="{9C0A68A9-AD08-40DE-9304-36873043807C}" srcOrd="0" destOrd="0" presId="urn:microsoft.com/office/officeart/2005/8/layout/chevron2"/>
    <dgm:cxn modelId="{5ED2733E-5BB1-42D3-9F0B-B04C03D87584}" type="presParOf" srcId="{EE80FAF9-A2C9-43CC-960B-120BDC7467FD}" destId="{E99CC998-4C09-4B03-917B-EBD0B8258F1F}" srcOrd="1" destOrd="0" presId="urn:microsoft.com/office/officeart/2005/8/layout/chevron2"/>
    <dgm:cxn modelId="{CD5FF49F-A38F-49E5-956D-0E3E49DB9DEC}" type="presParOf" srcId="{CF034E4B-305D-4C05-BF2D-EBDAB0C42465}" destId="{46004ED2-DBBF-4918-BDCC-3D654A6702C0}" srcOrd="1" destOrd="0" presId="urn:microsoft.com/office/officeart/2005/8/layout/chevron2"/>
    <dgm:cxn modelId="{D49EC011-0821-4B16-B3BC-5C30BC00BC80}" type="presParOf" srcId="{CF034E4B-305D-4C05-BF2D-EBDAB0C42465}" destId="{85976292-335C-449A-A489-2D1675BB8765}" srcOrd="2" destOrd="0" presId="urn:microsoft.com/office/officeart/2005/8/layout/chevron2"/>
    <dgm:cxn modelId="{8D19795F-424A-454F-83F9-C05726320F4C}" type="presParOf" srcId="{85976292-335C-449A-A489-2D1675BB8765}" destId="{E4F03570-5A74-41A6-B154-62346B26DD8B}" srcOrd="0" destOrd="0" presId="urn:microsoft.com/office/officeart/2005/8/layout/chevron2"/>
    <dgm:cxn modelId="{24158992-9FB5-4E74-ACE4-4C53F48EED53}" type="presParOf" srcId="{85976292-335C-449A-A489-2D1675BB8765}" destId="{3C14D3DA-1770-468F-9158-25394B8E399C}" srcOrd="1" destOrd="0" presId="urn:microsoft.com/office/officeart/2005/8/layout/chevron2"/>
    <dgm:cxn modelId="{100CDD3F-ABA2-4ED7-AB79-72116C18C3AE}" type="presParOf" srcId="{CF034E4B-305D-4C05-BF2D-EBDAB0C42465}" destId="{91C00080-8309-4A0B-BA42-50009845D1EA}" srcOrd="3" destOrd="0" presId="urn:microsoft.com/office/officeart/2005/8/layout/chevron2"/>
    <dgm:cxn modelId="{96ED8E6C-B69F-4CE4-8BC8-2333B881837F}" type="presParOf" srcId="{CF034E4B-305D-4C05-BF2D-EBDAB0C42465}" destId="{F4B8C254-22AA-4600-B6F0-77C3624550BF}" srcOrd="4" destOrd="0" presId="urn:microsoft.com/office/officeart/2005/8/layout/chevron2"/>
    <dgm:cxn modelId="{B0BBC77F-73DA-47E1-8CBF-213ABDC39C98}" type="presParOf" srcId="{F4B8C254-22AA-4600-B6F0-77C3624550BF}" destId="{8907E855-012C-4B7F-BA05-9AAA3E798C5A}" srcOrd="0" destOrd="0" presId="urn:microsoft.com/office/officeart/2005/8/layout/chevron2"/>
    <dgm:cxn modelId="{3A7CF72C-D8E9-48C5-A35E-2DB4FFFCD2ED}" type="presParOf" srcId="{F4B8C254-22AA-4600-B6F0-77C3624550BF}" destId="{64CD64F0-3726-4714-BFC5-235D1ABFDA0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57980C-633D-46CA-9F60-AB8B18882FAC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q-AL"/>
        </a:p>
      </dgm:t>
    </dgm:pt>
    <dgm:pt modelId="{D79ABF2A-583E-4FA5-8FF7-08B4A0875C99}">
      <dgm:prSet phldrT="[Text]" custT="1"/>
      <dgm:spPr/>
      <dgm:t>
        <a:bodyPr/>
        <a:lstStyle/>
        <a:p>
          <a:r>
            <a:rPr lang="en-US" sz="4000" dirty="0"/>
            <a:t>The 3 Types of Project </a:t>
          </a:r>
          <a:br>
            <a:rPr lang="en-US" sz="4000" dirty="0"/>
          </a:br>
          <a:r>
            <a:rPr lang="en-US" sz="4000" dirty="0"/>
            <a:t>Environmental Documents</a:t>
          </a:r>
          <a:endParaRPr lang="sq-AL" sz="4000" dirty="0"/>
        </a:p>
      </dgm:t>
    </dgm:pt>
    <dgm:pt modelId="{50A33DD4-5E4B-4103-A641-EB972B221A4C}" type="parTrans" cxnId="{2B5BB838-17D9-4951-A814-D4A623F36037}">
      <dgm:prSet/>
      <dgm:spPr/>
      <dgm:t>
        <a:bodyPr/>
        <a:lstStyle/>
        <a:p>
          <a:endParaRPr lang="sq-AL"/>
        </a:p>
      </dgm:t>
    </dgm:pt>
    <dgm:pt modelId="{AAC74FEE-3086-4290-B79B-63AA30DF7BA0}" type="sibTrans" cxnId="{2B5BB838-17D9-4951-A814-D4A623F36037}">
      <dgm:prSet/>
      <dgm:spPr/>
      <dgm:t>
        <a:bodyPr/>
        <a:lstStyle/>
        <a:p>
          <a:endParaRPr lang="sq-AL"/>
        </a:p>
      </dgm:t>
    </dgm:pt>
    <dgm:pt modelId="{3C0B2774-A8E0-4F91-9D87-E0040125CCE8}">
      <dgm:prSet phldrT="[Text]"/>
      <dgm:spPr/>
      <dgm:t>
        <a:bodyPr anchor="t"/>
        <a:lstStyle/>
        <a:p>
          <a:pPr algn="ctr"/>
          <a:r>
            <a:rPr lang="en-US" b="1" dirty="0"/>
            <a:t>Categorical Exclusion (CE) </a:t>
          </a:r>
        </a:p>
        <a:p>
          <a:pPr algn="ctr"/>
          <a:r>
            <a:rPr lang="en-US" b="1" dirty="0"/>
            <a:t>=&gt;      </a:t>
          </a:r>
        </a:p>
        <a:p>
          <a:pPr algn="ctr"/>
          <a:r>
            <a:rPr lang="en-US" b="1" dirty="0"/>
            <a:t> </a:t>
          </a:r>
          <a:r>
            <a:rPr lang="en-US" dirty="0"/>
            <a:t>No Determination Needed</a:t>
          </a:r>
          <a:endParaRPr lang="sq-AL" dirty="0"/>
        </a:p>
      </dgm:t>
    </dgm:pt>
    <dgm:pt modelId="{B898A5DD-52E5-4EB1-B704-377D65FE2FDC}" type="parTrans" cxnId="{80917D3B-1FD4-4628-B00D-455D4AFC6DD4}">
      <dgm:prSet/>
      <dgm:spPr/>
      <dgm:t>
        <a:bodyPr/>
        <a:lstStyle/>
        <a:p>
          <a:endParaRPr lang="sq-AL"/>
        </a:p>
      </dgm:t>
    </dgm:pt>
    <dgm:pt modelId="{68FFF4EA-51ED-4C08-A792-044966B07306}" type="sibTrans" cxnId="{80917D3B-1FD4-4628-B00D-455D4AFC6DD4}">
      <dgm:prSet/>
      <dgm:spPr/>
      <dgm:t>
        <a:bodyPr/>
        <a:lstStyle/>
        <a:p>
          <a:endParaRPr lang="sq-AL"/>
        </a:p>
      </dgm:t>
    </dgm:pt>
    <dgm:pt modelId="{46B15AA9-4FCF-4598-983F-077F36416E95}">
      <dgm:prSet phldrT="[Text]"/>
      <dgm:spPr/>
      <dgm:t>
        <a:bodyPr anchor="t"/>
        <a:lstStyle/>
        <a:p>
          <a:pPr algn="ctr"/>
          <a:r>
            <a:rPr lang="en-US" b="1" dirty="0"/>
            <a:t>Environmental Assessment (EA) </a:t>
          </a:r>
        </a:p>
        <a:p>
          <a:pPr algn="ctr"/>
          <a:r>
            <a:rPr lang="en-US" b="1" dirty="0"/>
            <a:t>=&gt;   </a:t>
          </a:r>
        </a:p>
        <a:p>
          <a:pPr algn="ctr"/>
          <a:r>
            <a:rPr lang="en-US" b="0" dirty="0"/>
            <a:t>  FONSI  </a:t>
          </a:r>
        </a:p>
        <a:p>
          <a:pPr algn="ctr"/>
          <a:r>
            <a:rPr lang="en-US" b="0" dirty="0"/>
            <a:t>or </a:t>
          </a:r>
        </a:p>
        <a:p>
          <a:pPr algn="ctr"/>
          <a:r>
            <a:rPr lang="en-US" b="0" dirty="0"/>
            <a:t>further study</a:t>
          </a:r>
        </a:p>
      </dgm:t>
    </dgm:pt>
    <dgm:pt modelId="{7FE051C8-97CE-4558-8A23-DF45C0CB0A36}" type="parTrans" cxnId="{0B2FB9BD-ECB1-479A-850A-3F5AE0C272D2}">
      <dgm:prSet/>
      <dgm:spPr/>
      <dgm:t>
        <a:bodyPr/>
        <a:lstStyle/>
        <a:p>
          <a:endParaRPr lang="sq-AL"/>
        </a:p>
      </dgm:t>
    </dgm:pt>
    <dgm:pt modelId="{D224358D-7E06-41C1-BD75-10F18A0FCD3B}" type="sibTrans" cxnId="{0B2FB9BD-ECB1-479A-850A-3F5AE0C272D2}">
      <dgm:prSet/>
      <dgm:spPr/>
      <dgm:t>
        <a:bodyPr/>
        <a:lstStyle/>
        <a:p>
          <a:endParaRPr lang="sq-AL"/>
        </a:p>
      </dgm:t>
    </dgm:pt>
    <dgm:pt modelId="{FFB24820-AB21-4F03-82A2-0DD979B657D8}">
      <dgm:prSet phldrT="[Text]"/>
      <dgm:spPr/>
      <dgm:t>
        <a:bodyPr anchor="t"/>
        <a:lstStyle/>
        <a:p>
          <a:pPr algn="ctr"/>
          <a:r>
            <a:rPr lang="en-US" b="1" dirty="0"/>
            <a:t>Environmental Impact Statement (EIS) </a:t>
          </a:r>
        </a:p>
        <a:p>
          <a:pPr algn="ctr"/>
          <a:r>
            <a:rPr lang="en-US" b="1" dirty="0"/>
            <a:t>=&gt; </a:t>
          </a:r>
          <a:r>
            <a:rPr lang="en-US" dirty="0"/>
            <a:t>  </a:t>
          </a:r>
        </a:p>
        <a:p>
          <a:pPr algn="ctr"/>
          <a:r>
            <a:rPr lang="en-US" dirty="0"/>
            <a:t>Record of Decision </a:t>
          </a:r>
          <a:r>
            <a:rPr lang="en-US" b="0" dirty="0"/>
            <a:t>(ROD)</a:t>
          </a:r>
          <a:endParaRPr lang="sq-AL" b="0" dirty="0"/>
        </a:p>
      </dgm:t>
    </dgm:pt>
    <dgm:pt modelId="{A9AC04A3-5C32-446C-AB5B-7F9BC28DE3C8}" type="parTrans" cxnId="{398D3DB5-DAA6-417F-A184-3F728D727A81}">
      <dgm:prSet/>
      <dgm:spPr/>
      <dgm:t>
        <a:bodyPr/>
        <a:lstStyle/>
        <a:p>
          <a:endParaRPr lang="sq-AL"/>
        </a:p>
      </dgm:t>
    </dgm:pt>
    <dgm:pt modelId="{12DED6A0-3657-40A1-80AC-23463019B3D3}" type="sibTrans" cxnId="{398D3DB5-DAA6-417F-A184-3F728D727A81}">
      <dgm:prSet/>
      <dgm:spPr/>
      <dgm:t>
        <a:bodyPr/>
        <a:lstStyle/>
        <a:p>
          <a:endParaRPr lang="sq-AL"/>
        </a:p>
      </dgm:t>
    </dgm:pt>
    <dgm:pt modelId="{ECECECDD-513E-40E1-905D-DC6E3873AD7D}" type="pres">
      <dgm:prSet presAssocID="{DC57980C-633D-46CA-9F60-AB8B18882FA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953E5BA-8C31-43A2-9191-7635C882A68E}" type="pres">
      <dgm:prSet presAssocID="{D79ABF2A-583E-4FA5-8FF7-08B4A0875C99}" presName="vertOne" presStyleCnt="0"/>
      <dgm:spPr/>
    </dgm:pt>
    <dgm:pt modelId="{4A6E0D3B-F5CA-4908-8E9C-466A3FF5C48C}" type="pres">
      <dgm:prSet presAssocID="{D79ABF2A-583E-4FA5-8FF7-08B4A0875C99}" presName="txOne" presStyleLbl="node0" presStyleIdx="0" presStyleCnt="1" custScaleY="53799" custLinFactNeighborX="36" custLinFactNeighborY="-119">
        <dgm:presLayoutVars>
          <dgm:chPref val="3"/>
        </dgm:presLayoutVars>
      </dgm:prSet>
      <dgm:spPr/>
    </dgm:pt>
    <dgm:pt modelId="{F17C80F1-91EE-45BA-B732-63997793AF43}" type="pres">
      <dgm:prSet presAssocID="{D79ABF2A-583E-4FA5-8FF7-08B4A0875C99}" presName="parTransOne" presStyleCnt="0"/>
      <dgm:spPr/>
    </dgm:pt>
    <dgm:pt modelId="{7BBF7FB1-E54E-48AA-9722-653D96BB6766}" type="pres">
      <dgm:prSet presAssocID="{D79ABF2A-583E-4FA5-8FF7-08B4A0875C99}" presName="horzOne" presStyleCnt="0"/>
      <dgm:spPr/>
    </dgm:pt>
    <dgm:pt modelId="{7AF0EAB7-63B1-4B26-BD47-164166C0DB75}" type="pres">
      <dgm:prSet presAssocID="{3C0B2774-A8E0-4F91-9D87-E0040125CCE8}" presName="vertTwo" presStyleCnt="0"/>
      <dgm:spPr/>
    </dgm:pt>
    <dgm:pt modelId="{09D6CD74-9866-40BF-905B-A94CD1BA82C9}" type="pres">
      <dgm:prSet presAssocID="{3C0B2774-A8E0-4F91-9D87-E0040125CCE8}" presName="txTwo" presStyleLbl="node2" presStyleIdx="0" presStyleCnt="3">
        <dgm:presLayoutVars>
          <dgm:chPref val="3"/>
        </dgm:presLayoutVars>
      </dgm:prSet>
      <dgm:spPr/>
    </dgm:pt>
    <dgm:pt modelId="{0BA45788-7023-48B8-BC80-515899CC09BD}" type="pres">
      <dgm:prSet presAssocID="{3C0B2774-A8E0-4F91-9D87-E0040125CCE8}" presName="horzTwo" presStyleCnt="0"/>
      <dgm:spPr/>
    </dgm:pt>
    <dgm:pt modelId="{EF126BB6-3B76-4E61-ACEF-1E284CA31FA6}" type="pres">
      <dgm:prSet presAssocID="{68FFF4EA-51ED-4C08-A792-044966B07306}" presName="sibSpaceTwo" presStyleCnt="0"/>
      <dgm:spPr/>
    </dgm:pt>
    <dgm:pt modelId="{0F935A1A-8785-48F7-9792-A07B67644F9D}" type="pres">
      <dgm:prSet presAssocID="{46B15AA9-4FCF-4598-983F-077F36416E95}" presName="vertTwo" presStyleCnt="0"/>
      <dgm:spPr/>
    </dgm:pt>
    <dgm:pt modelId="{1171004D-9511-466F-A662-CC7BA04284D8}" type="pres">
      <dgm:prSet presAssocID="{46B15AA9-4FCF-4598-983F-077F36416E95}" presName="txTwo" presStyleLbl="node2" presStyleIdx="1" presStyleCnt="3">
        <dgm:presLayoutVars>
          <dgm:chPref val="3"/>
        </dgm:presLayoutVars>
      </dgm:prSet>
      <dgm:spPr/>
    </dgm:pt>
    <dgm:pt modelId="{8D6E27EC-D952-41AC-B53F-F6F2CADF2A77}" type="pres">
      <dgm:prSet presAssocID="{46B15AA9-4FCF-4598-983F-077F36416E95}" presName="horzTwo" presStyleCnt="0"/>
      <dgm:spPr/>
    </dgm:pt>
    <dgm:pt modelId="{08F6EB36-5183-4FBA-B220-8CF0A22CF00E}" type="pres">
      <dgm:prSet presAssocID="{D224358D-7E06-41C1-BD75-10F18A0FCD3B}" presName="sibSpaceTwo" presStyleCnt="0"/>
      <dgm:spPr/>
    </dgm:pt>
    <dgm:pt modelId="{07AD9011-65F5-4383-BCA9-93665B082E83}" type="pres">
      <dgm:prSet presAssocID="{FFB24820-AB21-4F03-82A2-0DD979B657D8}" presName="vertTwo" presStyleCnt="0"/>
      <dgm:spPr/>
    </dgm:pt>
    <dgm:pt modelId="{AAAFA714-32C6-4D37-8F85-8A29C6DCC683}" type="pres">
      <dgm:prSet presAssocID="{FFB24820-AB21-4F03-82A2-0DD979B657D8}" presName="txTwo" presStyleLbl="node2" presStyleIdx="2" presStyleCnt="3">
        <dgm:presLayoutVars>
          <dgm:chPref val="3"/>
        </dgm:presLayoutVars>
      </dgm:prSet>
      <dgm:spPr/>
    </dgm:pt>
    <dgm:pt modelId="{BD250DF5-61F4-40F6-B6CF-96A69C4E6F5C}" type="pres">
      <dgm:prSet presAssocID="{FFB24820-AB21-4F03-82A2-0DD979B657D8}" presName="horzTwo" presStyleCnt="0"/>
      <dgm:spPr/>
    </dgm:pt>
  </dgm:ptLst>
  <dgm:cxnLst>
    <dgm:cxn modelId="{E2111E2D-30A8-44BA-9ECD-CF526AF94A6D}" type="presOf" srcId="{DC57980C-633D-46CA-9F60-AB8B18882FAC}" destId="{ECECECDD-513E-40E1-905D-DC6E3873AD7D}" srcOrd="0" destOrd="0" presId="urn:microsoft.com/office/officeart/2005/8/layout/hierarchy4"/>
    <dgm:cxn modelId="{2CC8CF37-E3FB-4D88-B300-FC8884D7CDCE}" type="presOf" srcId="{3C0B2774-A8E0-4F91-9D87-E0040125CCE8}" destId="{09D6CD74-9866-40BF-905B-A94CD1BA82C9}" srcOrd="0" destOrd="0" presId="urn:microsoft.com/office/officeart/2005/8/layout/hierarchy4"/>
    <dgm:cxn modelId="{2B5BB838-17D9-4951-A814-D4A623F36037}" srcId="{DC57980C-633D-46CA-9F60-AB8B18882FAC}" destId="{D79ABF2A-583E-4FA5-8FF7-08B4A0875C99}" srcOrd="0" destOrd="0" parTransId="{50A33DD4-5E4B-4103-A641-EB972B221A4C}" sibTransId="{AAC74FEE-3086-4290-B79B-63AA30DF7BA0}"/>
    <dgm:cxn modelId="{80917D3B-1FD4-4628-B00D-455D4AFC6DD4}" srcId="{D79ABF2A-583E-4FA5-8FF7-08B4A0875C99}" destId="{3C0B2774-A8E0-4F91-9D87-E0040125CCE8}" srcOrd="0" destOrd="0" parTransId="{B898A5DD-52E5-4EB1-B704-377D65FE2FDC}" sibTransId="{68FFF4EA-51ED-4C08-A792-044966B07306}"/>
    <dgm:cxn modelId="{2B734970-E918-4525-818B-F2E12B28B5B6}" type="presOf" srcId="{46B15AA9-4FCF-4598-983F-077F36416E95}" destId="{1171004D-9511-466F-A662-CC7BA04284D8}" srcOrd="0" destOrd="0" presId="urn:microsoft.com/office/officeart/2005/8/layout/hierarchy4"/>
    <dgm:cxn modelId="{398D3DB5-DAA6-417F-A184-3F728D727A81}" srcId="{D79ABF2A-583E-4FA5-8FF7-08B4A0875C99}" destId="{FFB24820-AB21-4F03-82A2-0DD979B657D8}" srcOrd="2" destOrd="0" parTransId="{A9AC04A3-5C32-446C-AB5B-7F9BC28DE3C8}" sibTransId="{12DED6A0-3657-40A1-80AC-23463019B3D3}"/>
    <dgm:cxn modelId="{181B54B7-3D08-491C-9ED0-2240250D3B40}" type="presOf" srcId="{D79ABF2A-583E-4FA5-8FF7-08B4A0875C99}" destId="{4A6E0D3B-F5CA-4908-8E9C-466A3FF5C48C}" srcOrd="0" destOrd="0" presId="urn:microsoft.com/office/officeart/2005/8/layout/hierarchy4"/>
    <dgm:cxn modelId="{0B2FB9BD-ECB1-479A-850A-3F5AE0C272D2}" srcId="{D79ABF2A-583E-4FA5-8FF7-08B4A0875C99}" destId="{46B15AA9-4FCF-4598-983F-077F36416E95}" srcOrd="1" destOrd="0" parTransId="{7FE051C8-97CE-4558-8A23-DF45C0CB0A36}" sibTransId="{D224358D-7E06-41C1-BD75-10F18A0FCD3B}"/>
    <dgm:cxn modelId="{B91370F0-62A9-433E-9E9A-64440721F671}" type="presOf" srcId="{FFB24820-AB21-4F03-82A2-0DD979B657D8}" destId="{AAAFA714-32C6-4D37-8F85-8A29C6DCC683}" srcOrd="0" destOrd="0" presId="urn:microsoft.com/office/officeart/2005/8/layout/hierarchy4"/>
    <dgm:cxn modelId="{CF23736F-DE00-4010-9D6B-04C04010A502}" type="presParOf" srcId="{ECECECDD-513E-40E1-905D-DC6E3873AD7D}" destId="{4953E5BA-8C31-43A2-9191-7635C882A68E}" srcOrd="0" destOrd="0" presId="urn:microsoft.com/office/officeart/2005/8/layout/hierarchy4"/>
    <dgm:cxn modelId="{DE611CC3-3AA0-403B-82C3-5C4F41213947}" type="presParOf" srcId="{4953E5BA-8C31-43A2-9191-7635C882A68E}" destId="{4A6E0D3B-F5CA-4908-8E9C-466A3FF5C48C}" srcOrd="0" destOrd="0" presId="urn:microsoft.com/office/officeart/2005/8/layout/hierarchy4"/>
    <dgm:cxn modelId="{02E5956B-9A36-4414-94B4-40ACC8D6C41A}" type="presParOf" srcId="{4953E5BA-8C31-43A2-9191-7635C882A68E}" destId="{F17C80F1-91EE-45BA-B732-63997793AF43}" srcOrd="1" destOrd="0" presId="urn:microsoft.com/office/officeart/2005/8/layout/hierarchy4"/>
    <dgm:cxn modelId="{2558CE82-A0E9-4B88-90DD-17C05119BF10}" type="presParOf" srcId="{4953E5BA-8C31-43A2-9191-7635C882A68E}" destId="{7BBF7FB1-E54E-48AA-9722-653D96BB6766}" srcOrd="2" destOrd="0" presId="urn:microsoft.com/office/officeart/2005/8/layout/hierarchy4"/>
    <dgm:cxn modelId="{CEAEDB42-45B2-41A8-B12C-AC33BF4427C4}" type="presParOf" srcId="{7BBF7FB1-E54E-48AA-9722-653D96BB6766}" destId="{7AF0EAB7-63B1-4B26-BD47-164166C0DB75}" srcOrd="0" destOrd="0" presId="urn:microsoft.com/office/officeart/2005/8/layout/hierarchy4"/>
    <dgm:cxn modelId="{F9D5F89D-D765-4EC2-AD07-7F18992E5AB8}" type="presParOf" srcId="{7AF0EAB7-63B1-4B26-BD47-164166C0DB75}" destId="{09D6CD74-9866-40BF-905B-A94CD1BA82C9}" srcOrd="0" destOrd="0" presId="urn:microsoft.com/office/officeart/2005/8/layout/hierarchy4"/>
    <dgm:cxn modelId="{97CC9716-DA8A-43FA-B888-D650BE7125B4}" type="presParOf" srcId="{7AF0EAB7-63B1-4B26-BD47-164166C0DB75}" destId="{0BA45788-7023-48B8-BC80-515899CC09BD}" srcOrd="1" destOrd="0" presId="urn:microsoft.com/office/officeart/2005/8/layout/hierarchy4"/>
    <dgm:cxn modelId="{93C95AF7-9A1A-4714-B1CD-E0B4CC558EC7}" type="presParOf" srcId="{7BBF7FB1-E54E-48AA-9722-653D96BB6766}" destId="{EF126BB6-3B76-4E61-ACEF-1E284CA31FA6}" srcOrd="1" destOrd="0" presId="urn:microsoft.com/office/officeart/2005/8/layout/hierarchy4"/>
    <dgm:cxn modelId="{B7DD93BA-90EE-4F2C-BD93-1EA9361769B8}" type="presParOf" srcId="{7BBF7FB1-E54E-48AA-9722-653D96BB6766}" destId="{0F935A1A-8785-48F7-9792-A07B67644F9D}" srcOrd="2" destOrd="0" presId="urn:microsoft.com/office/officeart/2005/8/layout/hierarchy4"/>
    <dgm:cxn modelId="{848A6BF5-C357-4291-808F-AD6B054D2222}" type="presParOf" srcId="{0F935A1A-8785-48F7-9792-A07B67644F9D}" destId="{1171004D-9511-466F-A662-CC7BA04284D8}" srcOrd="0" destOrd="0" presId="urn:microsoft.com/office/officeart/2005/8/layout/hierarchy4"/>
    <dgm:cxn modelId="{2790B67D-80F2-4F94-AD0D-F18FFC8CA7D4}" type="presParOf" srcId="{0F935A1A-8785-48F7-9792-A07B67644F9D}" destId="{8D6E27EC-D952-41AC-B53F-F6F2CADF2A77}" srcOrd="1" destOrd="0" presId="urn:microsoft.com/office/officeart/2005/8/layout/hierarchy4"/>
    <dgm:cxn modelId="{670E6B9B-4B6E-4379-97BF-34B9AB341AC9}" type="presParOf" srcId="{7BBF7FB1-E54E-48AA-9722-653D96BB6766}" destId="{08F6EB36-5183-4FBA-B220-8CF0A22CF00E}" srcOrd="3" destOrd="0" presId="urn:microsoft.com/office/officeart/2005/8/layout/hierarchy4"/>
    <dgm:cxn modelId="{8E8BE441-5BA1-43B9-9EBA-60537B5C1667}" type="presParOf" srcId="{7BBF7FB1-E54E-48AA-9722-653D96BB6766}" destId="{07AD9011-65F5-4383-BCA9-93665B082E83}" srcOrd="4" destOrd="0" presId="urn:microsoft.com/office/officeart/2005/8/layout/hierarchy4"/>
    <dgm:cxn modelId="{09982A21-A2BE-426D-843F-49185D28D186}" type="presParOf" srcId="{07AD9011-65F5-4383-BCA9-93665B082E83}" destId="{AAAFA714-32C6-4D37-8F85-8A29C6DCC683}" srcOrd="0" destOrd="0" presId="urn:microsoft.com/office/officeart/2005/8/layout/hierarchy4"/>
    <dgm:cxn modelId="{3F5BA0EC-F730-4571-9A31-58FCC96C12E2}" type="presParOf" srcId="{07AD9011-65F5-4383-BCA9-93665B082E83}" destId="{BD250DF5-61F4-40F6-B6CF-96A69C4E6F5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8822F-9B70-466D-A9DA-6C0DBD7AA1E1}" type="doc">
      <dgm:prSet loTypeId="urn:microsoft.com/office/officeart/2005/8/layout/radial3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sq-AL"/>
        </a:p>
      </dgm:t>
    </dgm:pt>
    <dgm:pt modelId="{E4EB1565-7D54-400F-8CEE-778714A3E879}">
      <dgm:prSet phldrT="[Text]" custT="1"/>
      <dgm:spPr/>
      <dgm:t>
        <a:bodyPr/>
        <a:lstStyle/>
        <a:p>
          <a:r>
            <a:rPr lang="en-US" sz="4000" b="1" dirty="0"/>
            <a:t>Environ. Doc.</a:t>
          </a:r>
          <a:endParaRPr lang="sq-AL" sz="4000" b="1" dirty="0"/>
        </a:p>
      </dgm:t>
    </dgm:pt>
    <dgm:pt modelId="{AE1BB6F1-B647-48CE-AE69-AFFF09B48B97}" type="parTrans" cxnId="{B6E5678E-6862-4065-9532-B5948B1D1E23}">
      <dgm:prSet/>
      <dgm:spPr/>
      <dgm:t>
        <a:bodyPr/>
        <a:lstStyle/>
        <a:p>
          <a:endParaRPr lang="sq-AL"/>
        </a:p>
      </dgm:t>
    </dgm:pt>
    <dgm:pt modelId="{79D48D1F-A4BB-497D-A4CC-6072EA37AB01}" type="sibTrans" cxnId="{B6E5678E-6862-4065-9532-B5948B1D1E23}">
      <dgm:prSet/>
      <dgm:spPr/>
      <dgm:t>
        <a:bodyPr/>
        <a:lstStyle/>
        <a:p>
          <a:endParaRPr lang="sq-AL"/>
        </a:p>
      </dgm:t>
    </dgm:pt>
    <dgm:pt modelId="{4C862455-5B09-4665-9B72-00145F4ECFB1}">
      <dgm:prSet phldrT="[Text]" custT="1"/>
      <dgm:spPr/>
      <dgm:t>
        <a:bodyPr/>
        <a:lstStyle/>
        <a:p>
          <a:r>
            <a:rPr lang="en-US" sz="1600" b="1" dirty="0"/>
            <a:t>Clean Air Act</a:t>
          </a:r>
          <a:endParaRPr lang="sq-AL" sz="1600" b="1" dirty="0"/>
        </a:p>
      </dgm:t>
    </dgm:pt>
    <dgm:pt modelId="{E630C6A9-F803-4006-B6B6-2BCC42AE7774}" type="parTrans" cxnId="{24396647-27B7-46C3-9E5D-EB8880CAA5CB}">
      <dgm:prSet/>
      <dgm:spPr/>
      <dgm:t>
        <a:bodyPr/>
        <a:lstStyle/>
        <a:p>
          <a:endParaRPr lang="sq-AL"/>
        </a:p>
      </dgm:t>
    </dgm:pt>
    <dgm:pt modelId="{82FD8503-33A6-40D1-8B36-1817A152F297}" type="sibTrans" cxnId="{24396647-27B7-46C3-9E5D-EB8880CAA5CB}">
      <dgm:prSet/>
      <dgm:spPr/>
      <dgm:t>
        <a:bodyPr/>
        <a:lstStyle/>
        <a:p>
          <a:endParaRPr lang="sq-AL"/>
        </a:p>
      </dgm:t>
    </dgm:pt>
    <dgm:pt modelId="{31A896DE-12C2-438F-A4CF-63545C944A2C}">
      <dgm:prSet phldrT="[Text]" custT="1"/>
      <dgm:spPr/>
      <dgm:t>
        <a:bodyPr/>
        <a:lstStyle/>
        <a:p>
          <a:r>
            <a:rPr lang="en-US" sz="1600" b="1" dirty="0"/>
            <a:t>Clean Water Act</a:t>
          </a:r>
          <a:endParaRPr lang="sq-AL" sz="1600" b="1" dirty="0"/>
        </a:p>
      </dgm:t>
    </dgm:pt>
    <dgm:pt modelId="{0590C393-F6D4-4C6F-9E1D-1E4881D302A1}" type="parTrans" cxnId="{DCCA308F-C0D1-469A-88B3-293F4C42C422}">
      <dgm:prSet/>
      <dgm:spPr/>
      <dgm:t>
        <a:bodyPr/>
        <a:lstStyle/>
        <a:p>
          <a:endParaRPr lang="sq-AL"/>
        </a:p>
      </dgm:t>
    </dgm:pt>
    <dgm:pt modelId="{BD2BF725-C3B3-4896-B8FD-EBF68017210F}" type="sibTrans" cxnId="{DCCA308F-C0D1-469A-88B3-293F4C42C422}">
      <dgm:prSet/>
      <dgm:spPr/>
      <dgm:t>
        <a:bodyPr/>
        <a:lstStyle/>
        <a:p>
          <a:endParaRPr lang="sq-AL"/>
        </a:p>
      </dgm:t>
    </dgm:pt>
    <dgm:pt modelId="{1028B577-D077-4005-93A6-B0536E8160C1}">
      <dgm:prSet phldrT="[Text]" custT="1"/>
      <dgm:spPr/>
      <dgm:t>
        <a:bodyPr/>
        <a:lstStyle/>
        <a:p>
          <a:r>
            <a:rPr lang="en-US" sz="1500" b="1" dirty="0"/>
            <a:t>Endangered Species Act</a:t>
          </a:r>
          <a:endParaRPr lang="sq-AL" sz="1500" b="1" dirty="0"/>
        </a:p>
      </dgm:t>
    </dgm:pt>
    <dgm:pt modelId="{0B9D0581-431B-474E-82F4-253321A54546}" type="parTrans" cxnId="{3C50A3E6-C826-4484-BF55-37A2A63557B5}">
      <dgm:prSet/>
      <dgm:spPr/>
      <dgm:t>
        <a:bodyPr/>
        <a:lstStyle/>
        <a:p>
          <a:endParaRPr lang="sq-AL"/>
        </a:p>
      </dgm:t>
    </dgm:pt>
    <dgm:pt modelId="{5DD1E67A-D6F6-4CFD-A07F-2854826F9A24}" type="sibTrans" cxnId="{3C50A3E6-C826-4484-BF55-37A2A63557B5}">
      <dgm:prSet/>
      <dgm:spPr/>
      <dgm:t>
        <a:bodyPr/>
        <a:lstStyle/>
        <a:p>
          <a:endParaRPr lang="sq-AL"/>
        </a:p>
      </dgm:t>
    </dgm:pt>
    <dgm:pt modelId="{077A3FD1-D15F-42C7-A405-C2555A1988AD}">
      <dgm:prSet phldrT="[Text]" custT="1"/>
      <dgm:spPr/>
      <dgm:t>
        <a:bodyPr/>
        <a:lstStyle/>
        <a:p>
          <a:r>
            <a:rPr lang="en-US" sz="1600" b="1" dirty="0"/>
            <a:t>Migratory Bird Act</a:t>
          </a:r>
          <a:endParaRPr lang="sq-AL" sz="1600" b="1" dirty="0"/>
        </a:p>
      </dgm:t>
    </dgm:pt>
    <dgm:pt modelId="{8C33A014-B853-4D77-A3E4-69CC36DCCCED}" type="parTrans" cxnId="{C3EF0B51-F456-4D4A-8454-91825282F66A}">
      <dgm:prSet/>
      <dgm:spPr/>
      <dgm:t>
        <a:bodyPr/>
        <a:lstStyle/>
        <a:p>
          <a:endParaRPr lang="sq-AL"/>
        </a:p>
      </dgm:t>
    </dgm:pt>
    <dgm:pt modelId="{62BA7F60-53C0-420F-9D19-C2B68064E09B}" type="sibTrans" cxnId="{C3EF0B51-F456-4D4A-8454-91825282F66A}">
      <dgm:prSet/>
      <dgm:spPr/>
      <dgm:t>
        <a:bodyPr/>
        <a:lstStyle/>
        <a:p>
          <a:endParaRPr lang="sq-AL"/>
        </a:p>
      </dgm:t>
    </dgm:pt>
    <dgm:pt modelId="{7C81D515-F8D4-4233-AA65-DB44B4156B49}">
      <dgm:prSet phldrT="[Text]" custT="1"/>
      <dgm:spPr/>
      <dgm:t>
        <a:bodyPr/>
        <a:lstStyle/>
        <a:p>
          <a:r>
            <a:rPr lang="en-US" sz="1600" b="1" dirty="0"/>
            <a:t>Marine Mammal Act</a:t>
          </a:r>
          <a:endParaRPr lang="sq-AL" sz="1600" b="1" dirty="0"/>
        </a:p>
      </dgm:t>
    </dgm:pt>
    <dgm:pt modelId="{1F4118EB-36C8-4759-A2D3-37D83DACD850}" type="parTrans" cxnId="{E33EF238-45B0-4FC5-9084-E18093D62781}">
      <dgm:prSet/>
      <dgm:spPr/>
      <dgm:t>
        <a:bodyPr/>
        <a:lstStyle/>
        <a:p>
          <a:endParaRPr lang="sq-AL"/>
        </a:p>
      </dgm:t>
    </dgm:pt>
    <dgm:pt modelId="{BB611991-4C6D-43A4-A119-C3D8B56CA631}" type="sibTrans" cxnId="{E33EF238-45B0-4FC5-9084-E18093D62781}">
      <dgm:prSet/>
      <dgm:spPr/>
      <dgm:t>
        <a:bodyPr/>
        <a:lstStyle/>
        <a:p>
          <a:endParaRPr lang="sq-AL"/>
        </a:p>
      </dgm:t>
    </dgm:pt>
    <dgm:pt modelId="{C14E9307-40C5-4AC5-B79E-A2B0A0802C5C}">
      <dgm:prSet phldrT="[Text]" custT="1"/>
      <dgm:spPr/>
      <dgm:t>
        <a:bodyPr/>
        <a:lstStyle/>
        <a:p>
          <a:r>
            <a:rPr lang="en-US" sz="1600" b="1" dirty="0"/>
            <a:t>Native American Grave Act</a:t>
          </a:r>
          <a:endParaRPr lang="sq-AL" sz="1600" b="1" dirty="0"/>
        </a:p>
      </dgm:t>
    </dgm:pt>
    <dgm:pt modelId="{7E6CCF18-7EA5-465A-AD23-2F6954A5F558}" type="parTrans" cxnId="{984E0E97-F92C-470C-8AAB-984089EAF193}">
      <dgm:prSet/>
      <dgm:spPr/>
      <dgm:t>
        <a:bodyPr/>
        <a:lstStyle/>
        <a:p>
          <a:endParaRPr lang="sq-AL"/>
        </a:p>
      </dgm:t>
    </dgm:pt>
    <dgm:pt modelId="{2255314E-0706-4D83-9029-62047B61CFF2}" type="sibTrans" cxnId="{984E0E97-F92C-470C-8AAB-984089EAF193}">
      <dgm:prSet/>
      <dgm:spPr/>
      <dgm:t>
        <a:bodyPr/>
        <a:lstStyle/>
        <a:p>
          <a:endParaRPr lang="sq-AL"/>
        </a:p>
      </dgm:t>
    </dgm:pt>
    <dgm:pt modelId="{CE104840-146D-4A17-A5EF-76EB40A260F9}">
      <dgm:prSet phldrT="[Text]" custT="1"/>
      <dgm:spPr/>
      <dgm:t>
        <a:bodyPr/>
        <a:lstStyle/>
        <a:p>
          <a:r>
            <a:rPr lang="en-US" sz="1600" b="1" dirty="0"/>
            <a:t>Wetlands Resources Act</a:t>
          </a:r>
          <a:endParaRPr lang="sq-AL" sz="1600" b="1" dirty="0"/>
        </a:p>
      </dgm:t>
    </dgm:pt>
    <dgm:pt modelId="{74B34611-2553-42CE-862F-134649EA132F}" type="parTrans" cxnId="{538BD23B-DFBE-4D51-AC35-4D3261BCF1D8}">
      <dgm:prSet/>
      <dgm:spPr/>
      <dgm:t>
        <a:bodyPr/>
        <a:lstStyle/>
        <a:p>
          <a:endParaRPr lang="sq-AL"/>
        </a:p>
      </dgm:t>
    </dgm:pt>
    <dgm:pt modelId="{3383B826-6321-486C-9B50-F5FF210A9B40}" type="sibTrans" cxnId="{538BD23B-DFBE-4D51-AC35-4D3261BCF1D8}">
      <dgm:prSet/>
      <dgm:spPr/>
      <dgm:t>
        <a:bodyPr/>
        <a:lstStyle/>
        <a:p>
          <a:endParaRPr lang="sq-AL"/>
        </a:p>
      </dgm:t>
    </dgm:pt>
    <dgm:pt modelId="{615A4FF7-E088-4E51-8AC4-436ED7895D38}">
      <dgm:prSet phldrT="[Text]" custT="1"/>
      <dgm:spPr/>
      <dgm:t>
        <a:bodyPr/>
        <a:lstStyle/>
        <a:p>
          <a:r>
            <a:rPr lang="en-US" sz="1600" b="1" dirty="0"/>
            <a:t>Farmland Protection Act</a:t>
          </a:r>
          <a:endParaRPr lang="sq-AL" sz="1600" b="1" dirty="0"/>
        </a:p>
      </dgm:t>
    </dgm:pt>
    <dgm:pt modelId="{4D87B6D6-A58E-4A58-BE15-BD67FC017B2F}" type="parTrans" cxnId="{6AA10154-4D3D-49AD-9D88-18EA7A3317FB}">
      <dgm:prSet/>
      <dgm:spPr/>
      <dgm:t>
        <a:bodyPr/>
        <a:lstStyle/>
        <a:p>
          <a:endParaRPr lang="sq-AL"/>
        </a:p>
      </dgm:t>
    </dgm:pt>
    <dgm:pt modelId="{E1E42BC9-5812-4C9A-8BA7-BDFB5D44746E}" type="sibTrans" cxnId="{6AA10154-4D3D-49AD-9D88-18EA7A3317FB}">
      <dgm:prSet/>
      <dgm:spPr/>
      <dgm:t>
        <a:bodyPr/>
        <a:lstStyle/>
        <a:p>
          <a:endParaRPr lang="sq-AL"/>
        </a:p>
      </dgm:t>
    </dgm:pt>
    <dgm:pt modelId="{CEBBA565-755D-4DD4-B6DE-17163170CEF1}">
      <dgm:prSet phldrT="[Text]" custT="1"/>
      <dgm:spPr/>
      <dgm:t>
        <a:bodyPr/>
        <a:lstStyle/>
        <a:p>
          <a:r>
            <a:rPr lang="en-US" sz="1600" b="1" dirty="0"/>
            <a:t>National Historic Preserv. Act</a:t>
          </a:r>
          <a:endParaRPr lang="sq-AL" sz="1600" b="1" dirty="0"/>
        </a:p>
      </dgm:t>
    </dgm:pt>
    <dgm:pt modelId="{F0C92E59-D50C-4DCC-A32C-EDFF3A79BBB2}" type="parTrans" cxnId="{7B550067-5893-445E-9D6B-2477635F2F78}">
      <dgm:prSet/>
      <dgm:spPr/>
      <dgm:t>
        <a:bodyPr/>
        <a:lstStyle/>
        <a:p>
          <a:endParaRPr lang="sq-AL"/>
        </a:p>
      </dgm:t>
    </dgm:pt>
    <dgm:pt modelId="{62B16A3F-BC4A-4271-9580-3620243C5FD8}" type="sibTrans" cxnId="{7B550067-5893-445E-9D6B-2477635F2F78}">
      <dgm:prSet/>
      <dgm:spPr/>
      <dgm:t>
        <a:bodyPr/>
        <a:lstStyle/>
        <a:p>
          <a:endParaRPr lang="sq-AL"/>
        </a:p>
      </dgm:t>
    </dgm:pt>
    <dgm:pt modelId="{B88C80E6-4BE9-4644-9DD8-33C3214B0828}">
      <dgm:prSet phldrT="[Text]" custT="1"/>
      <dgm:spPr/>
      <dgm:t>
        <a:bodyPr/>
        <a:lstStyle/>
        <a:p>
          <a:r>
            <a:rPr lang="en-US" sz="1600" dirty="0"/>
            <a:t> </a:t>
          </a:r>
          <a:r>
            <a:rPr lang="en-US" sz="1600" b="1" dirty="0"/>
            <a:t>Flood Disaster Protection Act</a:t>
          </a:r>
          <a:endParaRPr lang="sq-AL" sz="1600" b="1" dirty="0"/>
        </a:p>
      </dgm:t>
    </dgm:pt>
    <dgm:pt modelId="{E38E0B35-8C8B-4229-8465-CBFA28470FFF}" type="parTrans" cxnId="{946EBB4A-A9DB-4AB3-AD8A-714DD6667A02}">
      <dgm:prSet/>
      <dgm:spPr/>
      <dgm:t>
        <a:bodyPr/>
        <a:lstStyle/>
        <a:p>
          <a:endParaRPr lang="sq-AL"/>
        </a:p>
      </dgm:t>
    </dgm:pt>
    <dgm:pt modelId="{E1879C10-7B5F-4173-9D64-AA090237C56C}" type="sibTrans" cxnId="{946EBB4A-A9DB-4AB3-AD8A-714DD6667A02}">
      <dgm:prSet/>
      <dgm:spPr/>
      <dgm:t>
        <a:bodyPr/>
        <a:lstStyle/>
        <a:p>
          <a:endParaRPr lang="sq-AL"/>
        </a:p>
      </dgm:t>
    </dgm:pt>
    <dgm:pt modelId="{EADE7F61-F5A5-4493-8CA4-D43294A6C739}" type="pres">
      <dgm:prSet presAssocID="{0B88822F-9B70-466D-A9DA-6C0DBD7AA1E1}" presName="composite" presStyleCnt="0">
        <dgm:presLayoutVars>
          <dgm:chMax val="1"/>
          <dgm:dir/>
          <dgm:resizeHandles val="exact"/>
        </dgm:presLayoutVars>
      </dgm:prSet>
      <dgm:spPr/>
    </dgm:pt>
    <dgm:pt modelId="{3700B563-3406-47E1-AF06-BD141778612E}" type="pres">
      <dgm:prSet presAssocID="{0B88822F-9B70-466D-A9DA-6C0DBD7AA1E1}" presName="radial" presStyleCnt="0">
        <dgm:presLayoutVars>
          <dgm:animLvl val="ctr"/>
        </dgm:presLayoutVars>
      </dgm:prSet>
      <dgm:spPr/>
    </dgm:pt>
    <dgm:pt modelId="{1541ACC0-A402-43B7-88FB-1F5806E8C145}" type="pres">
      <dgm:prSet presAssocID="{E4EB1565-7D54-400F-8CEE-778714A3E879}" presName="centerShape" presStyleLbl="vennNode1" presStyleIdx="0" presStyleCnt="11" custScaleX="113890" custScaleY="95525"/>
      <dgm:spPr/>
    </dgm:pt>
    <dgm:pt modelId="{70BC5F5D-B727-4583-B7DB-E177E46969ED}" type="pres">
      <dgm:prSet presAssocID="{4C862455-5B09-4665-9B72-00145F4ECFB1}" presName="node" presStyleLbl="vennNode1" presStyleIdx="1" presStyleCnt="11">
        <dgm:presLayoutVars>
          <dgm:bulletEnabled val="1"/>
        </dgm:presLayoutVars>
      </dgm:prSet>
      <dgm:spPr/>
    </dgm:pt>
    <dgm:pt modelId="{9FAFE525-CFF1-490A-B628-0F05FA4270E1}" type="pres">
      <dgm:prSet presAssocID="{1028B577-D077-4005-93A6-B0536E8160C1}" presName="node" presStyleLbl="vennNode1" presStyleIdx="2" presStyleCnt="11">
        <dgm:presLayoutVars>
          <dgm:bulletEnabled val="1"/>
        </dgm:presLayoutVars>
      </dgm:prSet>
      <dgm:spPr/>
    </dgm:pt>
    <dgm:pt modelId="{506DE7D5-0052-485D-8C0D-A20568DFEE55}" type="pres">
      <dgm:prSet presAssocID="{31A896DE-12C2-438F-A4CF-63545C944A2C}" presName="node" presStyleLbl="vennNode1" presStyleIdx="3" presStyleCnt="11">
        <dgm:presLayoutVars>
          <dgm:bulletEnabled val="1"/>
        </dgm:presLayoutVars>
      </dgm:prSet>
      <dgm:spPr/>
    </dgm:pt>
    <dgm:pt modelId="{0CF7DC56-DFC7-4675-A702-9B90C193D370}" type="pres">
      <dgm:prSet presAssocID="{077A3FD1-D15F-42C7-A405-C2555A1988AD}" presName="node" presStyleLbl="vennNode1" presStyleIdx="4" presStyleCnt="11" custRadScaleRad="100662" custRadScaleInc="-2029">
        <dgm:presLayoutVars>
          <dgm:bulletEnabled val="1"/>
        </dgm:presLayoutVars>
      </dgm:prSet>
      <dgm:spPr/>
    </dgm:pt>
    <dgm:pt modelId="{8E3FAA0D-345C-4790-9A6C-8FC7E7839BED}" type="pres">
      <dgm:prSet presAssocID="{7C81D515-F8D4-4233-AA65-DB44B4156B49}" presName="node" presStyleLbl="vennNode1" presStyleIdx="5" presStyleCnt="11">
        <dgm:presLayoutVars>
          <dgm:bulletEnabled val="1"/>
        </dgm:presLayoutVars>
      </dgm:prSet>
      <dgm:spPr/>
    </dgm:pt>
    <dgm:pt modelId="{B31FF87C-2558-4FF5-A899-E31BAFD59FF9}" type="pres">
      <dgm:prSet presAssocID="{C14E9307-40C5-4AC5-B79E-A2B0A0802C5C}" presName="node" presStyleLbl="vennNode1" presStyleIdx="6" presStyleCnt="11">
        <dgm:presLayoutVars>
          <dgm:bulletEnabled val="1"/>
        </dgm:presLayoutVars>
      </dgm:prSet>
      <dgm:spPr/>
    </dgm:pt>
    <dgm:pt modelId="{591E717E-6F31-49D8-B3FC-C1CFABD6084A}" type="pres">
      <dgm:prSet presAssocID="{CE104840-146D-4A17-A5EF-76EB40A260F9}" presName="node" presStyleLbl="vennNode1" presStyleIdx="7" presStyleCnt="11">
        <dgm:presLayoutVars>
          <dgm:bulletEnabled val="1"/>
        </dgm:presLayoutVars>
      </dgm:prSet>
      <dgm:spPr/>
    </dgm:pt>
    <dgm:pt modelId="{9D975C59-2E73-4B62-91B4-1DF928746823}" type="pres">
      <dgm:prSet presAssocID="{615A4FF7-E088-4E51-8AC4-436ED7895D38}" presName="node" presStyleLbl="vennNode1" presStyleIdx="8" presStyleCnt="11">
        <dgm:presLayoutVars>
          <dgm:bulletEnabled val="1"/>
        </dgm:presLayoutVars>
      </dgm:prSet>
      <dgm:spPr/>
    </dgm:pt>
    <dgm:pt modelId="{AFF774D6-8572-4D9B-A5CA-2C18F4F367A8}" type="pres">
      <dgm:prSet presAssocID="{B88C80E6-4BE9-4644-9DD8-33C3214B0828}" presName="node" presStyleLbl="vennNode1" presStyleIdx="9" presStyleCnt="11" custRadScaleRad="104074" custRadScaleInc="-3649">
        <dgm:presLayoutVars>
          <dgm:bulletEnabled val="1"/>
        </dgm:presLayoutVars>
      </dgm:prSet>
      <dgm:spPr/>
    </dgm:pt>
    <dgm:pt modelId="{99BAE415-92E8-40B2-A8DC-5132EC196F94}" type="pres">
      <dgm:prSet presAssocID="{CEBBA565-755D-4DD4-B6DE-17163170CEF1}" presName="node" presStyleLbl="vennNode1" presStyleIdx="10" presStyleCnt="11">
        <dgm:presLayoutVars>
          <dgm:bulletEnabled val="1"/>
        </dgm:presLayoutVars>
      </dgm:prSet>
      <dgm:spPr/>
    </dgm:pt>
  </dgm:ptLst>
  <dgm:cxnLst>
    <dgm:cxn modelId="{58AF6A34-A708-4D88-9C7B-905EA9E54206}" type="presOf" srcId="{4C862455-5B09-4665-9B72-00145F4ECFB1}" destId="{70BC5F5D-B727-4583-B7DB-E177E46969ED}" srcOrd="0" destOrd="0" presId="urn:microsoft.com/office/officeart/2005/8/layout/radial3"/>
    <dgm:cxn modelId="{E33EF238-45B0-4FC5-9084-E18093D62781}" srcId="{E4EB1565-7D54-400F-8CEE-778714A3E879}" destId="{7C81D515-F8D4-4233-AA65-DB44B4156B49}" srcOrd="4" destOrd="0" parTransId="{1F4118EB-36C8-4759-A2D3-37D83DACD850}" sibTransId="{BB611991-4C6D-43A4-A119-C3D8B56CA631}"/>
    <dgm:cxn modelId="{538BD23B-DFBE-4D51-AC35-4D3261BCF1D8}" srcId="{E4EB1565-7D54-400F-8CEE-778714A3E879}" destId="{CE104840-146D-4A17-A5EF-76EB40A260F9}" srcOrd="6" destOrd="0" parTransId="{74B34611-2553-42CE-862F-134649EA132F}" sibTransId="{3383B826-6321-486C-9B50-F5FF210A9B40}"/>
    <dgm:cxn modelId="{D2612B5B-F924-48F7-8A33-01E08858E17D}" type="presOf" srcId="{0B88822F-9B70-466D-A9DA-6C0DBD7AA1E1}" destId="{EADE7F61-F5A5-4493-8CA4-D43294A6C739}" srcOrd="0" destOrd="0" presId="urn:microsoft.com/office/officeart/2005/8/layout/radial3"/>
    <dgm:cxn modelId="{7B550067-5893-445E-9D6B-2477635F2F78}" srcId="{E4EB1565-7D54-400F-8CEE-778714A3E879}" destId="{CEBBA565-755D-4DD4-B6DE-17163170CEF1}" srcOrd="9" destOrd="0" parTransId="{F0C92E59-D50C-4DCC-A32C-EDFF3A79BBB2}" sibTransId="{62B16A3F-BC4A-4271-9580-3620243C5FD8}"/>
    <dgm:cxn modelId="{24396647-27B7-46C3-9E5D-EB8880CAA5CB}" srcId="{E4EB1565-7D54-400F-8CEE-778714A3E879}" destId="{4C862455-5B09-4665-9B72-00145F4ECFB1}" srcOrd="0" destOrd="0" parTransId="{E630C6A9-F803-4006-B6B6-2BCC42AE7774}" sibTransId="{82FD8503-33A6-40D1-8B36-1817A152F297}"/>
    <dgm:cxn modelId="{25E58D68-BC0A-4293-A0B2-B226613749F5}" type="presOf" srcId="{C14E9307-40C5-4AC5-B79E-A2B0A0802C5C}" destId="{B31FF87C-2558-4FF5-A899-E31BAFD59FF9}" srcOrd="0" destOrd="0" presId="urn:microsoft.com/office/officeart/2005/8/layout/radial3"/>
    <dgm:cxn modelId="{946EBB4A-A9DB-4AB3-AD8A-714DD6667A02}" srcId="{E4EB1565-7D54-400F-8CEE-778714A3E879}" destId="{B88C80E6-4BE9-4644-9DD8-33C3214B0828}" srcOrd="8" destOrd="0" parTransId="{E38E0B35-8C8B-4229-8465-CBFA28470FFF}" sibTransId="{E1879C10-7B5F-4173-9D64-AA090237C56C}"/>
    <dgm:cxn modelId="{C3EF0B51-F456-4D4A-8454-91825282F66A}" srcId="{E4EB1565-7D54-400F-8CEE-778714A3E879}" destId="{077A3FD1-D15F-42C7-A405-C2555A1988AD}" srcOrd="3" destOrd="0" parTransId="{8C33A014-B853-4D77-A3E4-69CC36DCCCED}" sibTransId="{62BA7F60-53C0-420F-9D19-C2B68064E09B}"/>
    <dgm:cxn modelId="{6AA10154-4D3D-49AD-9D88-18EA7A3317FB}" srcId="{E4EB1565-7D54-400F-8CEE-778714A3E879}" destId="{615A4FF7-E088-4E51-8AC4-436ED7895D38}" srcOrd="7" destOrd="0" parTransId="{4D87B6D6-A58E-4A58-BE15-BD67FC017B2F}" sibTransId="{E1E42BC9-5812-4C9A-8BA7-BDFB5D44746E}"/>
    <dgm:cxn modelId="{9D534657-3A71-47F3-AE78-09798355A3FE}" type="presOf" srcId="{E4EB1565-7D54-400F-8CEE-778714A3E879}" destId="{1541ACC0-A402-43B7-88FB-1F5806E8C145}" srcOrd="0" destOrd="0" presId="urn:microsoft.com/office/officeart/2005/8/layout/radial3"/>
    <dgm:cxn modelId="{5BEFA17B-1A57-4B39-A01B-551AC53FC4A5}" type="presOf" srcId="{31A896DE-12C2-438F-A4CF-63545C944A2C}" destId="{506DE7D5-0052-485D-8C0D-A20568DFEE55}" srcOrd="0" destOrd="0" presId="urn:microsoft.com/office/officeart/2005/8/layout/radial3"/>
    <dgm:cxn modelId="{4FC0687E-D2EE-4AD5-85BE-3761F2B03604}" type="presOf" srcId="{B88C80E6-4BE9-4644-9DD8-33C3214B0828}" destId="{AFF774D6-8572-4D9B-A5CA-2C18F4F367A8}" srcOrd="0" destOrd="0" presId="urn:microsoft.com/office/officeart/2005/8/layout/radial3"/>
    <dgm:cxn modelId="{B6E5678E-6862-4065-9532-B5948B1D1E23}" srcId="{0B88822F-9B70-466D-A9DA-6C0DBD7AA1E1}" destId="{E4EB1565-7D54-400F-8CEE-778714A3E879}" srcOrd="0" destOrd="0" parTransId="{AE1BB6F1-B647-48CE-AE69-AFFF09B48B97}" sibTransId="{79D48D1F-A4BB-497D-A4CC-6072EA37AB01}"/>
    <dgm:cxn modelId="{DCCA308F-C0D1-469A-88B3-293F4C42C422}" srcId="{E4EB1565-7D54-400F-8CEE-778714A3E879}" destId="{31A896DE-12C2-438F-A4CF-63545C944A2C}" srcOrd="2" destOrd="0" parTransId="{0590C393-F6D4-4C6F-9E1D-1E4881D302A1}" sibTransId="{BD2BF725-C3B3-4896-B8FD-EBF68017210F}"/>
    <dgm:cxn modelId="{984E0E97-F92C-470C-8AAB-984089EAF193}" srcId="{E4EB1565-7D54-400F-8CEE-778714A3E879}" destId="{C14E9307-40C5-4AC5-B79E-A2B0A0802C5C}" srcOrd="5" destOrd="0" parTransId="{7E6CCF18-7EA5-465A-AD23-2F6954A5F558}" sibTransId="{2255314E-0706-4D83-9029-62047B61CFF2}"/>
    <dgm:cxn modelId="{0A523697-291B-4230-A9BD-4473FF9A7113}" type="presOf" srcId="{CEBBA565-755D-4DD4-B6DE-17163170CEF1}" destId="{99BAE415-92E8-40B2-A8DC-5132EC196F94}" srcOrd="0" destOrd="0" presId="urn:microsoft.com/office/officeart/2005/8/layout/radial3"/>
    <dgm:cxn modelId="{112C1B98-5016-4985-BEFC-86D424640E56}" type="presOf" srcId="{615A4FF7-E088-4E51-8AC4-436ED7895D38}" destId="{9D975C59-2E73-4B62-91B4-1DF928746823}" srcOrd="0" destOrd="0" presId="urn:microsoft.com/office/officeart/2005/8/layout/radial3"/>
    <dgm:cxn modelId="{A06264BB-13DF-46FF-B3F5-7BD4EFF93E1A}" type="presOf" srcId="{CE104840-146D-4A17-A5EF-76EB40A260F9}" destId="{591E717E-6F31-49D8-B3FC-C1CFABD6084A}" srcOrd="0" destOrd="0" presId="urn:microsoft.com/office/officeart/2005/8/layout/radial3"/>
    <dgm:cxn modelId="{E21D10CB-F4CD-4133-8F80-425C95443D10}" type="presOf" srcId="{1028B577-D077-4005-93A6-B0536E8160C1}" destId="{9FAFE525-CFF1-490A-B628-0F05FA4270E1}" srcOrd="0" destOrd="0" presId="urn:microsoft.com/office/officeart/2005/8/layout/radial3"/>
    <dgm:cxn modelId="{29160BDD-B7A5-4F7C-8941-45422A66BE56}" type="presOf" srcId="{077A3FD1-D15F-42C7-A405-C2555A1988AD}" destId="{0CF7DC56-DFC7-4675-A702-9B90C193D370}" srcOrd="0" destOrd="0" presId="urn:microsoft.com/office/officeart/2005/8/layout/radial3"/>
    <dgm:cxn modelId="{3C50A3E6-C826-4484-BF55-37A2A63557B5}" srcId="{E4EB1565-7D54-400F-8CEE-778714A3E879}" destId="{1028B577-D077-4005-93A6-B0536E8160C1}" srcOrd="1" destOrd="0" parTransId="{0B9D0581-431B-474E-82F4-253321A54546}" sibTransId="{5DD1E67A-D6F6-4CFD-A07F-2854826F9A24}"/>
    <dgm:cxn modelId="{21B749FB-56A5-4644-91D5-71B4B877A146}" type="presOf" srcId="{7C81D515-F8D4-4233-AA65-DB44B4156B49}" destId="{8E3FAA0D-345C-4790-9A6C-8FC7E7839BED}" srcOrd="0" destOrd="0" presId="urn:microsoft.com/office/officeart/2005/8/layout/radial3"/>
    <dgm:cxn modelId="{08AF6936-4EFD-424B-8EE7-0A5F968BEECB}" type="presParOf" srcId="{EADE7F61-F5A5-4493-8CA4-D43294A6C739}" destId="{3700B563-3406-47E1-AF06-BD141778612E}" srcOrd="0" destOrd="0" presId="urn:microsoft.com/office/officeart/2005/8/layout/radial3"/>
    <dgm:cxn modelId="{3AA19CB9-034A-4F15-9F87-E2A6C25338E0}" type="presParOf" srcId="{3700B563-3406-47E1-AF06-BD141778612E}" destId="{1541ACC0-A402-43B7-88FB-1F5806E8C145}" srcOrd="0" destOrd="0" presId="urn:microsoft.com/office/officeart/2005/8/layout/radial3"/>
    <dgm:cxn modelId="{B895F59C-7BC4-4E0F-BF4E-D3C428C63291}" type="presParOf" srcId="{3700B563-3406-47E1-AF06-BD141778612E}" destId="{70BC5F5D-B727-4583-B7DB-E177E46969ED}" srcOrd="1" destOrd="0" presId="urn:microsoft.com/office/officeart/2005/8/layout/radial3"/>
    <dgm:cxn modelId="{ECFFA463-EFCE-4F89-AC40-D6EE7EC0EE86}" type="presParOf" srcId="{3700B563-3406-47E1-AF06-BD141778612E}" destId="{9FAFE525-CFF1-490A-B628-0F05FA4270E1}" srcOrd="2" destOrd="0" presId="urn:microsoft.com/office/officeart/2005/8/layout/radial3"/>
    <dgm:cxn modelId="{53740867-7722-4FD0-9C8B-E2625617904C}" type="presParOf" srcId="{3700B563-3406-47E1-AF06-BD141778612E}" destId="{506DE7D5-0052-485D-8C0D-A20568DFEE55}" srcOrd="3" destOrd="0" presId="urn:microsoft.com/office/officeart/2005/8/layout/radial3"/>
    <dgm:cxn modelId="{6FFEF0B9-9DBB-4BB4-8AD1-7C142162E380}" type="presParOf" srcId="{3700B563-3406-47E1-AF06-BD141778612E}" destId="{0CF7DC56-DFC7-4675-A702-9B90C193D370}" srcOrd="4" destOrd="0" presId="urn:microsoft.com/office/officeart/2005/8/layout/radial3"/>
    <dgm:cxn modelId="{5A953EF1-630F-4429-962C-B11D2732C658}" type="presParOf" srcId="{3700B563-3406-47E1-AF06-BD141778612E}" destId="{8E3FAA0D-345C-4790-9A6C-8FC7E7839BED}" srcOrd="5" destOrd="0" presId="urn:microsoft.com/office/officeart/2005/8/layout/radial3"/>
    <dgm:cxn modelId="{9813953D-A887-41DE-B8A6-E35ACA8819AD}" type="presParOf" srcId="{3700B563-3406-47E1-AF06-BD141778612E}" destId="{B31FF87C-2558-4FF5-A899-E31BAFD59FF9}" srcOrd="6" destOrd="0" presId="urn:microsoft.com/office/officeart/2005/8/layout/radial3"/>
    <dgm:cxn modelId="{0362980A-AF2A-4DC9-BA98-FDA78A33C486}" type="presParOf" srcId="{3700B563-3406-47E1-AF06-BD141778612E}" destId="{591E717E-6F31-49D8-B3FC-C1CFABD6084A}" srcOrd="7" destOrd="0" presId="urn:microsoft.com/office/officeart/2005/8/layout/radial3"/>
    <dgm:cxn modelId="{7B162997-B939-4BFE-B35B-4EA5F1F0E977}" type="presParOf" srcId="{3700B563-3406-47E1-AF06-BD141778612E}" destId="{9D975C59-2E73-4B62-91B4-1DF928746823}" srcOrd="8" destOrd="0" presId="urn:microsoft.com/office/officeart/2005/8/layout/radial3"/>
    <dgm:cxn modelId="{D3F53312-B6CA-4DAA-BA68-17F739D779C0}" type="presParOf" srcId="{3700B563-3406-47E1-AF06-BD141778612E}" destId="{AFF774D6-8572-4D9B-A5CA-2C18F4F367A8}" srcOrd="9" destOrd="0" presId="urn:microsoft.com/office/officeart/2005/8/layout/radial3"/>
    <dgm:cxn modelId="{864AFD14-3594-4F7B-9162-9E77E667C488}" type="presParOf" srcId="{3700B563-3406-47E1-AF06-BD141778612E}" destId="{99BAE415-92E8-40B2-A8DC-5132EC196F94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D1C4D4-414C-47D8-8986-790E9717BE5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q-AL"/>
        </a:p>
      </dgm:t>
    </dgm:pt>
    <dgm:pt modelId="{D17574FC-C7F6-4353-B3C5-8E1B9971582A}">
      <dgm:prSet phldrT="[Text]"/>
      <dgm:spPr/>
      <dgm:t>
        <a:bodyPr/>
        <a:lstStyle/>
        <a:p>
          <a:r>
            <a:rPr lang="en-US" dirty="0"/>
            <a:t>Congress</a:t>
          </a:r>
          <a:endParaRPr lang="sq-AL" dirty="0"/>
        </a:p>
      </dgm:t>
    </dgm:pt>
    <dgm:pt modelId="{064DA59D-9795-4722-BB91-ECBFE94B03C3}" type="parTrans" cxnId="{6028CBCB-EC8A-4429-8BF6-40D46F09465A}">
      <dgm:prSet/>
      <dgm:spPr/>
      <dgm:t>
        <a:bodyPr/>
        <a:lstStyle/>
        <a:p>
          <a:endParaRPr lang="sq-AL"/>
        </a:p>
      </dgm:t>
    </dgm:pt>
    <dgm:pt modelId="{C89D35A3-CCBA-4A7A-8552-EFA1365BAA65}" type="sibTrans" cxnId="{6028CBCB-EC8A-4429-8BF6-40D46F09465A}">
      <dgm:prSet/>
      <dgm:spPr/>
      <dgm:t>
        <a:bodyPr/>
        <a:lstStyle/>
        <a:p>
          <a:endParaRPr lang="sq-AL"/>
        </a:p>
      </dgm:t>
    </dgm:pt>
    <dgm:pt modelId="{D877017D-70CB-427A-B5BA-BA6702262237}">
      <dgm:prSet phldrT="[Text]"/>
      <dgm:spPr/>
      <dgm:t>
        <a:bodyPr/>
        <a:lstStyle/>
        <a:p>
          <a:pPr algn="ctr"/>
          <a:r>
            <a:rPr lang="en-US" dirty="0"/>
            <a:t> Clean Water Act (CWA)</a:t>
          </a:r>
          <a:endParaRPr lang="sq-AL" dirty="0"/>
        </a:p>
      </dgm:t>
    </dgm:pt>
    <dgm:pt modelId="{9BA4AD8E-7E4F-4041-807B-562FABEA405B}" type="parTrans" cxnId="{C5A8BCED-F827-4C3F-8182-8563E8ACC8F1}">
      <dgm:prSet/>
      <dgm:spPr/>
      <dgm:t>
        <a:bodyPr/>
        <a:lstStyle/>
        <a:p>
          <a:endParaRPr lang="sq-AL"/>
        </a:p>
      </dgm:t>
    </dgm:pt>
    <dgm:pt modelId="{32D985B8-8199-42FB-BAE5-5F40C56927E4}" type="sibTrans" cxnId="{C5A8BCED-F827-4C3F-8182-8563E8ACC8F1}">
      <dgm:prSet/>
      <dgm:spPr/>
      <dgm:t>
        <a:bodyPr/>
        <a:lstStyle/>
        <a:p>
          <a:endParaRPr lang="sq-AL"/>
        </a:p>
      </dgm:t>
    </dgm:pt>
    <dgm:pt modelId="{7046B7DD-FADC-4E7B-A486-0E15A3C8A715}">
      <dgm:prSet phldrT="[Text]"/>
      <dgm:spPr/>
      <dgm:t>
        <a:bodyPr/>
        <a:lstStyle/>
        <a:p>
          <a:r>
            <a:rPr lang="en-US" dirty="0"/>
            <a:t>EPA</a:t>
          </a:r>
          <a:endParaRPr lang="sq-AL" dirty="0"/>
        </a:p>
      </dgm:t>
    </dgm:pt>
    <dgm:pt modelId="{94044919-5828-416C-B1A3-1A4EDEB93B6A}" type="parTrans" cxnId="{4E2C5E84-FEA1-4AAE-A7A5-7D8C6A9258B2}">
      <dgm:prSet/>
      <dgm:spPr/>
      <dgm:t>
        <a:bodyPr/>
        <a:lstStyle/>
        <a:p>
          <a:endParaRPr lang="sq-AL"/>
        </a:p>
      </dgm:t>
    </dgm:pt>
    <dgm:pt modelId="{74F62295-DB87-4131-858F-A2FF43256645}" type="sibTrans" cxnId="{4E2C5E84-FEA1-4AAE-A7A5-7D8C6A9258B2}">
      <dgm:prSet/>
      <dgm:spPr/>
      <dgm:t>
        <a:bodyPr/>
        <a:lstStyle/>
        <a:p>
          <a:endParaRPr lang="sq-AL"/>
        </a:p>
      </dgm:t>
    </dgm:pt>
    <dgm:pt modelId="{4003AC0F-CBCE-4027-9D2A-E79DCC3A9F66}">
      <dgm:prSet phldrT="[Text]"/>
      <dgm:spPr/>
      <dgm:t>
        <a:bodyPr/>
        <a:lstStyle/>
        <a:p>
          <a:pPr algn="ctr"/>
          <a:r>
            <a:rPr lang="en-US" dirty="0"/>
            <a:t>Title 40, Code of Federal Regulations (40 CFR)</a:t>
          </a:r>
          <a:endParaRPr lang="sq-AL" dirty="0"/>
        </a:p>
      </dgm:t>
    </dgm:pt>
    <dgm:pt modelId="{D1D03800-CE86-415E-BFE4-CE442FC0C1B1}" type="parTrans" cxnId="{E41905C3-6053-438D-982E-D68B3086122A}">
      <dgm:prSet/>
      <dgm:spPr/>
      <dgm:t>
        <a:bodyPr/>
        <a:lstStyle/>
        <a:p>
          <a:endParaRPr lang="sq-AL"/>
        </a:p>
      </dgm:t>
    </dgm:pt>
    <dgm:pt modelId="{ED3B7AFE-F18C-4114-A3C5-FD84F97214B5}" type="sibTrans" cxnId="{E41905C3-6053-438D-982E-D68B3086122A}">
      <dgm:prSet/>
      <dgm:spPr/>
      <dgm:t>
        <a:bodyPr/>
        <a:lstStyle/>
        <a:p>
          <a:endParaRPr lang="sq-AL"/>
        </a:p>
      </dgm:t>
    </dgm:pt>
    <dgm:pt modelId="{1E4DE49A-7D5D-433A-B610-B44768EF1CF9}">
      <dgm:prSet phldrT="[Text]"/>
      <dgm:spPr/>
      <dgm:t>
        <a:bodyPr/>
        <a:lstStyle/>
        <a:p>
          <a:r>
            <a:rPr lang="en-US" dirty="0"/>
            <a:t>40 CFR</a:t>
          </a:r>
          <a:endParaRPr lang="sq-AL" dirty="0"/>
        </a:p>
      </dgm:t>
    </dgm:pt>
    <dgm:pt modelId="{5DDF1BF6-7254-402F-8A77-53D1B2F9199F}" type="parTrans" cxnId="{F74D27DF-F60E-4CFA-A415-67D808F24AA5}">
      <dgm:prSet/>
      <dgm:spPr/>
      <dgm:t>
        <a:bodyPr/>
        <a:lstStyle/>
        <a:p>
          <a:endParaRPr lang="sq-AL"/>
        </a:p>
      </dgm:t>
    </dgm:pt>
    <dgm:pt modelId="{DCDCA947-8227-46F1-A486-7E4A574AD512}" type="sibTrans" cxnId="{F74D27DF-F60E-4CFA-A415-67D808F24AA5}">
      <dgm:prSet/>
      <dgm:spPr/>
      <dgm:t>
        <a:bodyPr/>
        <a:lstStyle/>
        <a:p>
          <a:endParaRPr lang="sq-AL"/>
        </a:p>
      </dgm:t>
    </dgm:pt>
    <dgm:pt modelId="{0140F84E-38E7-4E73-BD7D-570A26137BA5}">
      <dgm:prSet phldrT="[Text]"/>
      <dgm:spPr/>
      <dgm:t>
        <a:bodyPr/>
        <a:lstStyle/>
        <a:p>
          <a:pPr algn="ctr"/>
          <a:r>
            <a:rPr lang="en-US" dirty="0"/>
            <a:t>Part 122 EPA Permit Program/Storm Water Discharge</a:t>
          </a:r>
          <a:endParaRPr lang="sq-AL" b="1" dirty="0"/>
        </a:p>
      </dgm:t>
    </dgm:pt>
    <dgm:pt modelId="{DF7578AD-BD13-47B5-AD6B-F65665F9F2EC}" type="parTrans" cxnId="{6D4E9DE3-5C9A-4E22-8275-DD366F6A8BDE}">
      <dgm:prSet/>
      <dgm:spPr/>
      <dgm:t>
        <a:bodyPr/>
        <a:lstStyle/>
        <a:p>
          <a:endParaRPr lang="sq-AL"/>
        </a:p>
      </dgm:t>
    </dgm:pt>
    <dgm:pt modelId="{219CCA97-C66E-44E0-8870-2801366E30C4}" type="sibTrans" cxnId="{6D4E9DE3-5C9A-4E22-8275-DD366F6A8BDE}">
      <dgm:prSet/>
      <dgm:spPr/>
      <dgm:t>
        <a:bodyPr/>
        <a:lstStyle/>
        <a:p>
          <a:endParaRPr lang="sq-AL"/>
        </a:p>
      </dgm:t>
    </dgm:pt>
    <dgm:pt modelId="{EC8C92F9-086C-479B-A153-5153C32FD426}">
      <dgm:prSet phldrT="[Text]"/>
      <dgm:spPr/>
      <dgm:t>
        <a:bodyPr/>
        <a:lstStyle/>
        <a:p>
          <a:pPr algn="ctr"/>
          <a:r>
            <a:rPr lang="en-US" b="0" dirty="0"/>
            <a:t>Part 123 </a:t>
          </a:r>
          <a:r>
            <a:rPr lang="en-US" b="1" dirty="0"/>
            <a:t>Delegates</a:t>
          </a:r>
          <a:r>
            <a:rPr lang="en-US" b="0" dirty="0"/>
            <a:t> issuing permits to California </a:t>
          </a:r>
          <a:endParaRPr lang="sq-AL" b="0" dirty="0"/>
        </a:p>
      </dgm:t>
    </dgm:pt>
    <dgm:pt modelId="{9D02F32B-07C3-43AC-B6D6-68BAFD16C309}" type="parTrans" cxnId="{402CDBA0-5A5E-47F9-A097-C812EACE1A8D}">
      <dgm:prSet/>
      <dgm:spPr/>
      <dgm:t>
        <a:bodyPr/>
        <a:lstStyle/>
        <a:p>
          <a:endParaRPr lang="sq-AL"/>
        </a:p>
      </dgm:t>
    </dgm:pt>
    <dgm:pt modelId="{F53ACFE1-283B-4ED6-8761-E82909C16417}" type="sibTrans" cxnId="{402CDBA0-5A5E-47F9-A097-C812EACE1A8D}">
      <dgm:prSet/>
      <dgm:spPr/>
      <dgm:t>
        <a:bodyPr/>
        <a:lstStyle/>
        <a:p>
          <a:endParaRPr lang="sq-AL"/>
        </a:p>
      </dgm:t>
    </dgm:pt>
    <dgm:pt modelId="{CF034E4B-305D-4C05-BF2D-EBDAB0C42465}" type="pres">
      <dgm:prSet presAssocID="{03D1C4D4-414C-47D8-8986-790E9717BE54}" presName="linearFlow" presStyleCnt="0">
        <dgm:presLayoutVars>
          <dgm:dir/>
          <dgm:animLvl val="lvl"/>
          <dgm:resizeHandles val="exact"/>
        </dgm:presLayoutVars>
      </dgm:prSet>
      <dgm:spPr/>
    </dgm:pt>
    <dgm:pt modelId="{EE80FAF9-A2C9-43CC-960B-120BDC7467FD}" type="pres">
      <dgm:prSet presAssocID="{D17574FC-C7F6-4353-B3C5-8E1B9971582A}" presName="composite" presStyleCnt="0"/>
      <dgm:spPr/>
    </dgm:pt>
    <dgm:pt modelId="{9C0A68A9-AD08-40DE-9304-36873043807C}" type="pres">
      <dgm:prSet presAssocID="{D17574FC-C7F6-4353-B3C5-8E1B9971582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99CC998-4C09-4B03-917B-EBD0B8258F1F}" type="pres">
      <dgm:prSet presAssocID="{D17574FC-C7F6-4353-B3C5-8E1B9971582A}" presName="descendantText" presStyleLbl="alignAcc1" presStyleIdx="0" presStyleCnt="3">
        <dgm:presLayoutVars>
          <dgm:bulletEnabled val="1"/>
        </dgm:presLayoutVars>
      </dgm:prSet>
      <dgm:spPr/>
    </dgm:pt>
    <dgm:pt modelId="{46004ED2-DBBF-4918-BDCC-3D654A6702C0}" type="pres">
      <dgm:prSet presAssocID="{C89D35A3-CCBA-4A7A-8552-EFA1365BAA65}" presName="sp" presStyleCnt="0"/>
      <dgm:spPr/>
    </dgm:pt>
    <dgm:pt modelId="{85976292-335C-449A-A489-2D1675BB8765}" type="pres">
      <dgm:prSet presAssocID="{7046B7DD-FADC-4E7B-A486-0E15A3C8A715}" presName="composite" presStyleCnt="0"/>
      <dgm:spPr/>
    </dgm:pt>
    <dgm:pt modelId="{E4F03570-5A74-41A6-B154-62346B26DD8B}" type="pres">
      <dgm:prSet presAssocID="{7046B7DD-FADC-4E7B-A486-0E15A3C8A71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14D3DA-1770-468F-9158-25394B8E399C}" type="pres">
      <dgm:prSet presAssocID="{7046B7DD-FADC-4E7B-A486-0E15A3C8A715}" presName="descendantText" presStyleLbl="alignAcc1" presStyleIdx="1" presStyleCnt="3">
        <dgm:presLayoutVars>
          <dgm:bulletEnabled val="1"/>
        </dgm:presLayoutVars>
      </dgm:prSet>
      <dgm:spPr/>
    </dgm:pt>
    <dgm:pt modelId="{91C00080-8309-4A0B-BA42-50009845D1EA}" type="pres">
      <dgm:prSet presAssocID="{74F62295-DB87-4131-858F-A2FF43256645}" presName="sp" presStyleCnt="0"/>
      <dgm:spPr/>
    </dgm:pt>
    <dgm:pt modelId="{F4B8C254-22AA-4600-B6F0-77C3624550BF}" type="pres">
      <dgm:prSet presAssocID="{1E4DE49A-7D5D-433A-B610-B44768EF1CF9}" presName="composite" presStyleCnt="0"/>
      <dgm:spPr/>
    </dgm:pt>
    <dgm:pt modelId="{8907E855-012C-4B7F-BA05-9AAA3E798C5A}" type="pres">
      <dgm:prSet presAssocID="{1E4DE49A-7D5D-433A-B610-B44768EF1CF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4CD64F0-3726-4714-BFC5-235D1ABFDA0E}" type="pres">
      <dgm:prSet presAssocID="{1E4DE49A-7D5D-433A-B610-B44768EF1CF9}" presName="descendantText" presStyleLbl="alignAcc1" presStyleIdx="2" presStyleCnt="3" custLinFactNeighborX="0" custLinFactNeighborY="-1807">
        <dgm:presLayoutVars>
          <dgm:bulletEnabled val="1"/>
        </dgm:presLayoutVars>
      </dgm:prSet>
      <dgm:spPr/>
    </dgm:pt>
  </dgm:ptLst>
  <dgm:cxnLst>
    <dgm:cxn modelId="{0C6FEC0E-C1CC-4F8D-AD43-085ED26996FA}" type="presOf" srcId="{7046B7DD-FADC-4E7B-A486-0E15A3C8A715}" destId="{E4F03570-5A74-41A6-B154-62346B26DD8B}" srcOrd="0" destOrd="0" presId="urn:microsoft.com/office/officeart/2005/8/layout/chevron2"/>
    <dgm:cxn modelId="{C350341F-4391-4258-8E13-D5F7758A4F90}" type="presOf" srcId="{D877017D-70CB-427A-B5BA-BA6702262237}" destId="{E99CC998-4C09-4B03-917B-EBD0B8258F1F}" srcOrd="0" destOrd="0" presId="urn:microsoft.com/office/officeart/2005/8/layout/chevron2"/>
    <dgm:cxn modelId="{0DD5B334-3BFB-4818-85FD-8F8BD689E6F2}" type="presOf" srcId="{D17574FC-C7F6-4353-B3C5-8E1B9971582A}" destId="{9C0A68A9-AD08-40DE-9304-36873043807C}" srcOrd="0" destOrd="0" presId="urn:microsoft.com/office/officeart/2005/8/layout/chevron2"/>
    <dgm:cxn modelId="{41784243-F976-4B58-AECB-AAC519DE823D}" type="presOf" srcId="{1E4DE49A-7D5D-433A-B610-B44768EF1CF9}" destId="{8907E855-012C-4B7F-BA05-9AAA3E798C5A}" srcOrd="0" destOrd="0" presId="urn:microsoft.com/office/officeart/2005/8/layout/chevron2"/>
    <dgm:cxn modelId="{0696084A-4D38-4358-9967-52743C1A6252}" type="presOf" srcId="{EC8C92F9-086C-479B-A153-5153C32FD426}" destId="{64CD64F0-3726-4714-BFC5-235D1ABFDA0E}" srcOrd="0" destOrd="1" presId="urn:microsoft.com/office/officeart/2005/8/layout/chevron2"/>
    <dgm:cxn modelId="{4E2C5E84-FEA1-4AAE-A7A5-7D8C6A9258B2}" srcId="{03D1C4D4-414C-47D8-8986-790E9717BE54}" destId="{7046B7DD-FADC-4E7B-A486-0E15A3C8A715}" srcOrd="1" destOrd="0" parTransId="{94044919-5828-416C-B1A3-1A4EDEB93B6A}" sibTransId="{74F62295-DB87-4131-858F-A2FF43256645}"/>
    <dgm:cxn modelId="{A8261597-E27B-4607-8578-CECAC9E57FC6}" type="presOf" srcId="{4003AC0F-CBCE-4027-9D2A-E79DCC3A9F66}" destId="{3C14D3DA-1770-468F-9158-25394B8E399C}" srcOrd="0" destOrd="0" presId="urn:microsoft.com/office/officeart/2005/8/layout/chevron2"/>
    <dgm:cxn modelId="{402CDBA0-5A5E-47F9-A097-C812EACE1A8D}" srcId="{1E4DE49A-7D5D-433A-B610-B44768EF1CF9}" destId="{EC8C92F9-086C-479B-A153-5153C32FD426}" srcOrd="1" destOrd="0" parTransId="{9D02F32B-07C3-43AC-B6D6-68BAFD16C309}" sibTransId="{F53ACFE1-283B-4ED6-8761-E82909C16417}"/>
    <dgm:cxn modelId="{E41905C3-6053-438D-982E-D68B3086122A}" srcId="{7046B7DD-FADC-4E7B-A486-0E15A3C8A715}" destId="{4003AC0F-CBCE-4027-9D2A-E79DCC3A9F66}" srcOrd="0" destOrd="0" parTransId="{D1D03800-CE86-415E-BFE4-CE442FC0C1B1}" sibTransId="{ED3B7AFE-F18C-4114-A3C5-FD84F97214B5}"/>
    <dgm:cxn modelId="{6028CBCB-EC8A-4429-8BF6-40D46F09465A}" srcId="{03D1C4D4-414C-47D8-8986-790E9717BE54}" destId="{D17574FC-C7F6-4353-B3C5-8E1B9971582A}" srcOrd="0" destOrd="0" parTransId="{064DA59D-9795-4722-BB91-ECBFE94B03C3}" sibTransId="{C89D35A3-CCBA-4A7A-8552-EFA1365BAA65}"/>
    <dgm:cxn modelId="{AEF3FDD1-569A-4166-9731-4B5154511D10}" type="presOf" srcId="{0140F84E-38E7-4E73-BD7D-570A26137BA5}" destId="{64CD64F0-3726-4714-BFC5-235D1ABFDA0E}" srcOrd="0" destOrd="0" presId="urn:microsoft.com/office/officeart/2005/8/layout/chevron2"/>
    <dgm:cxn modelId="{F74D27DF-F60E-4CFA-A415-67D808F24AA5}" srcId="{03D1C4D4-414C-47D8-8986-790E9717BE54}" destId="{1E4DE49A-7D5D-433A-B610-B44768EF1CF9}" srcOrd="2" destOrd="0" parTransId="{5DDF1BF6-7254-402F-8A77-53D1B2F9199F}" sibTransId="{DCDCA947-8227-46F1-A486-7E4A574AD512}"/>
    <dgm:cxn modelId="{6D4E9DE3-5C9A-4E22-8275-DD366F6A8BDE}" srcId="{1E4DE49A-7D5D-433A-B610-B44768EF1CF9}" destId="{0140F84E-38E7-4E73-BD7D-570A26137BA5}" srcOrd="0" destOrd="0" parTransId="{DF7578AD-BD13-47B5-AD6B-F65665F9F2EC}" sibTransId="{219CCA97-C66E-44E0-8870-2801366E30C4}"/>
    <dgm:cxn modelId="{57FE4FE8-ED4B-4464-958A-444072127274}" type="presOf" srcId="{03D1C4D4-414C-47D8-8986-790E9717BE54}" destId="{CF034E4B-305D-4C05-BF2D-EBDAB0C42465}" srcOrd="0" destOrd="0" presId="urn:microsoft.com/office/officeart/2005/8/layout/chevron2"/>
    <dgm:cxn modelId="{C5A8BCED-F827-4C3F-8182-8563E8ACC8F1}" srcId="{D17574FC-C7F6-4353-B3C5-8E1B9971582A}" destId="{D877017D-70CB-427A-B5BA-BA6702262237}" srcOrd="0" destOrd="0" parTransId="{9BA4AD8E-7E4F-4041-807B-562FABEA405B}" sibTransId="{32D985B8-8199-42FB-BAE5-5F40C56927E4}"/>
    <dgm:cxn modelId="{F98C8600-4445-45A0-8FFD-BA5B18535779}" type="presParOf" srcId="{CF034E4B-305D-4C05-BF2D-EBDAB0C42465}" destId="{EE80FAF9-A2C9-43CC-960B-120BDC7467FD}" srcOrd="0" destOrd="0" presId="urn:microsoft.com/office/officeart/2005/8/layout/chevron2"/>
    <dgm:cxn modelId="{3B6A7CDF-684B-4BCE-944B-A167F095A37B}" type="presParOf" srcId="{EE80FAF9-A2C9-43CC-960B-120BDC7467FD}" destId="{9C0A68A9-AD08-40DE-9304-36873043807C}" srcOrd="0" destOrd="0" presId="urn:microsoft.com/office/officeart/2005/8/layout/chevron2"/>
    <dgm:cxn modelId="{6B72402A-0DED-44E6-AC68-DA998F7A6AFA}" type="presParOf" srcId="{EE80FAF9-A2C9-43CC-960B-120BDC7467FD}" destId="{E99CC998-4C09-4B03-917B-EBD0B8258F1F}" srcOrd="1" destOrd="0" presId="urn:microsoft.com/office/officeart/2005/8/layout/chevron2"/>
    <dgm:cxn modelId="{77924529-A7DD-4314-A47E-835411093352}" type="presParOf" srcId="{CF034E4B-305D-4C05-BF2D-EBDAB0C42465}" destId="{46004ED2-DBBF-4918-BDCC-3D654A6702C0}" srcOrd="1" destOrd="0" presId="urn:microsoft.com/office/officeart/2005/8/layout/chevron2"/>
    <dgm:cxn modelId="{7B651F4C-FB46-4B86-B151-6690A2248A3A}" type="presParOf" srcId="{CF034E4B-305D-4C05-BF2D-EBDAB0C42465}" destId="{85976292-335C-449A-A489-2D1675BB8765}" srcOrd="2" destOrd="0" presId="urn:microsoft.com/office/officeart/2005/8/layout/chevron2"/>
    <dgm:cxn modelId="{2EFEBB82-F524-40C3-9EEE-8905769DEDE7}" type="presParOf" srcId="{85976292-335C-449A-A489-2D1675BB8765}" destId="{E4F03570-5A74-41A6-B154-62346B26DD8B}" srcOrd="0" destOrd="0" presId="urn:microsoft.com/office/officeart/2005/8/layout/chevron2"/>
    <dgm:cxn modelId="{59B37D04-2C0E-47BD-ADA0-DAB1DFB81B06}" type="presParOf" srcId="{85976292-335C-449A-A489-2D1675BB8765}" destId="{3C14D3DA-1770-468F-9158-25394B8E399C}" srcOrd="1" destOrd="0" presId="urn:microsoft.com/office/officeart/2005/8/layout/chevron2"/>
    <dgm:cxn modelId="{EBE8F7F1-8C9E-4484-AA1F-E556A43A8E83}" type="presParOf" srcId="{CF034E4B-305D-4C05-BF2D-EBDAB0C42465}" destId="{91C00080-8309-4A0B-BA42-50009845D1EA}" srcOrd="3" destOrd="0" presId="urn:microsoft.com/office/officeart/2005/8/layout/chevron2"/>
    <dgm:cxn modelId="{B37079FA-E2DC-4289-BC71-C229040F619D}" type="presParOf" srcId="{CF034E4B-305D-4C05-BF2D-EBDAB0C42465}" destId="{F4B8C254-22AA-4600-B6F0-77C3624550BF}" srcOrd="4" destOrd="0" presId="urn:microsoft.com/office/officeart/2005/8/layout/chevron2"/>
    <dgm:cxn modelId="{78548F0A-CF78-48CB-8381-23B236925E82}" type="presParOf" srcId="{F4B8C254-22AA-4600-B6F0-77C3624550BF}" destId="{8907E855-012C-4B7F-BA05-9AAA3E798C5A}" srcOrd="0" destOrd="0" presId="urn:microsoft.com/office/officeart/2005/8/layout/chevron2"/>
    <dgm:cxn modelId="{329474AB-47D1-40AC-B38D-2C3D586194A8}" type="presParOf" srcId="{F4B8C254-22AA-4600-B6F0-77C3624550BF}" destId="{64CD64F0-3726-4714-BFC5-235D1ABFDA0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2C4CE7-FA99-40B4-BD6A-3DACF4BDE7C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q-AL"/>
        </a:p>
      </dgm:t>
    </dgm:pt>
    <dgm:pt modelId="{86EDC316-716F-4A55-A38C-181C25F8A8EF}">
      <dgm:prSet phldrT="[Text]" custT="1"/>
      <dgm:spPr/>
      <dgm:t>
        <a:bodyPr/>
        <a:lstStyle/>
        <a:p>
          <a:r>
            <a:rPr lang="en-US" sz="2000" dirty="0"/>
            <a:t>Disturbed Soil </a:t>
          </a:r>
        </a:p>
        <a:p>
          <a:r>
            <a:rPr lang="en-US" sz="2600" dirty="0"/>
            <a:t> ≥ 1 Acre </a:t>
          </a:r>
          <a:endParaRPr lang="sq-AL" sz="2600" dirty="0"/>
        </a:p>
      </dgm:t>
    </dgm:pt>
    <dgm:pt modelId="{3EC560C4-532A-473A-B132-A11198327FE2}" type="parTrans" cxnId="{A99CEF3C-A219-431F-9367-2A7B2B05A5EA}">
      <dgm:prSet/>
      <dgm:spPr/>
      <dgm:t>
        <a:bodyPr/>
        <a:lstStyle/>
        <a:p>
          <a:endParaRPr lang="sq-AL"/>
        </a:p>
      </dgm:t>
    </dgm:pt>
    <dgm:pt modelId="{FEAC395A-B840-45C7-9791-A50993DBF011}" type="sibTrans" cxnId="{A99CEF3C-A219-431F-9367-2A7B2B05A5EA}">
      <dgm:prSet/>
      <dgm:spPr/>
      <dgm:t>
        <a:bodyPr/>
        <a:lstStyle/>
        <a:p>
          <a:endParaRPr lang="sq-AL"/>
        </a:p>
      </dgm:t>
    </dgm:pt>
    <dgm:pt modelId="{7FF104DD-7105-4A01-888E-4D82FF0AC7D0}">
      <dgm:prSet phldrT="[Text]" custT="1"/>
      <dgm:spPr/>
      <dgm:t>
        <a:bodyPr/>
        <a:lstStyle/>
        <a:p>
          <a:r>
            <a:rPr lang="en-US" sz="2000" dirty="0"/>
            <a:t>Don’t need </a:t>
          </a:r>
        </a:p>
        <a:p>
          <a:r>
            <a:rPr lang="en-US" sz="2000" dirty="0"/>
            <a:t> NPDES Permit</a:t>
          </a:r>
          <a:endParaRPr lang="sq-AL" sz="2000" dirty="0"/>
        </a:p>
      </dgm:t>
    </dgm:pt>
    <dgm:pt modelId="{6C430EAF-5E22-4305-8E12-D8DAB83A6F37}" type="parTrans" cxnId="{975B453B-CFB2-4B05-8048-4B8528B40665}">
      <dgm:prSet custT="1"/>
      <dgm:spPr/>
      <dgm:t>
        <a:bodyPr/>
        <a:lstStyle/>
        <a:p>
          <a:endParaRPr lang="sq-AL" sz="900"/>
        </a:p>
      </dgm:t>
    </dgm:pt>
    <dgm:pt modelId="{49AC10DF-4309-4905-88C9-0186476C7E5C}" type="sibTrans" cxnId="{975B453B-CFB2-4B05-8048-4B8528B40665}">
      <dgm:prSet/>
      <dgm:spPr/>
      <dgm:t>
        <a:bodyPr/>
        <a:lstStyle/>
        <a:p>
          <a:endParaRPr lang="sq-AL"/>
        </a:p>
      </dgm:t>
    </dgm:pt>
    <dgm:pt modelId="{F14C5CF9-9E96-4CB2-B5F9-144E6D3BB622}">
      <dgm:prSet phldrT="[Text]" custT="1"/>
      <dgm:spPr/>
      <dgm:t>
        <a:bodyPr/>
        <a:lstStyle/>
        <a:p>
          <a:r>
            <a:rPr lang="en-US" sz="2000" dirty="0"/>
            <a:t>Need </a:t>
          </a:r>
          <a:r>
            <a:rPr lang="en-US" sz="2400" dirty="0">
              <a:solidFill>
                <a:schemeClr val="tx1"/>
              </a:solidFill>
            </a:rPr>
            <a:t>WPCP</a:t>
          </a:r>
          <a:endParaRPr lang="sq-AL" sz="2400" dirty="0">
            <a:solidFill>
              <a:schemeClr val="tx1"/>
            </a:solidFill>
          </a:endParaRPr>
        </a:p>
      </dgm:t>
    </dgm:pt>
    <dgm:pt modelId="{878638DD-8F70-4869-8F61-DCA111961F1F}" type="parTrans" cxnId="{7D342863-A95B-428C-B4B0-ADDC57E53F05}">
      <dgm:prSet custT="1"/>
      <dgm:spPr/>
      <dgm:t>
        <a:bodyPr/>
        <a:lstStyle/>
        <a:p>
          <a:endParaRPr lang="sq-AL" sz="900"/>
        </a:p>
      </dgm:t>
    </dgm:pt>
    <dgm:pt modelId="{92542C0D-3270-4888-8F6E-A6C923750F0C}" type="sibTrans" cxnId="{7D342863-A95B-428C-B4B0-ADDC57E53F05}">
      <dgm:prSet/>
      <dgm:spPr/>
      <dgm:t>
        <a:bodyPr/>
        <a:lstStyle/>
        <a:p>
          <a:endParaRPr lang="sq-AL"/>
        </a:p>
      </dgm:t>
    </dgm:pt>
    <dgm:pt modelId="{D8154A99-FD9B-408D-B93E-25DC96823467}">
      <dgm:prSet phldrT="[Text]" custT="1"/>
      <dgm:spPr/>
      <dgm:t>
        <a:bodyPr/>
        <a:lstStyle/>
        <a:p>
          <a:endParaRPr lang="en-US" sz="2000" dirty="0"/>
        </a:p>
        <a:p>
          <a:r>
            <a:rPr lang="en-US" sz="2000" dirty="0"/>
            <a:t>Need </a:t>
          </a:r>
        </a:p>
        <a:p>
          <a:r>
            <a:rPr lang="en-US" sz="2000" dirty="0">
              <a:solidFill>
                <a:schemeClr val="tx1"/>
              </a:solidFill>
            </a:rPr>
            <a:t>NPDES</a:t>
          </a:r>
          <a:r>
            <a:rPr lang="en-US" sz="2000" dirty="0"/>
            <a:t> </a:t>
          </a:r>
          <a:r>
            <a:rPr lang="en-US" sz="2000" dirty="0">
              <a:solidFill>
                <a:schemeClr val="tx1"/>
              </a:solidFill>
            </a:rPr>
            <a:t>Permit</a:t>
          </a:r>
        </a:p>
        <a:p>
          <a:r>
            <a:rPr lang="en-US" sz="2000" dirty="0">
              <a:solidFill>
                <a:schemeClr val="tx1"/>
              </a:solidFill>
            </a:rPr>
            <a:t>(CGP)</a:t>
          </a:r>
        </a:p>
        <a:p>
          <a:endParaRPr lang="sq-AL" sz="2000" dirty="0">
            <a:solidFill>
              <a:schemeClr val="tx1"/>
            </a:solidFill>
          </a:endParaRPr>
        </a:p>
      </dgm:t>
    </dgm:pt>
    <dgm:pt modelId="{AF08025D-762D-4A11-896D-688715BFE643}" type="parTrans" cxnId="{2AF75713-BD17-4125-8283-49793D61CAE6}">
      <dgm:prSet custT="1"/>
      <dgm:spPr/>
      <dgm:t>
        <a:bodyPr/>
        <a:lstStyle/>
        <a:p>
          <a:endParaRPr lang="sq-AL" sz="900"/>
        </a:p>
      </dgm:t>
    </dgm:pt>
    <dgm:pt modelId="{D737A458-B691-40EB-8906-B2331AB6C197}" type="sibTrans" cxnId="{2AF75713-BD17-4125-8283-49793D61CAE6}">
      <dgm:prSet/>
      <dgm:spPr/>
      <dgm:t>
        <a:bodyPr/>
        <a:lstStyle/>
        <a:p>
          <a:endParaRPr lang="sq-AL"/>
        </a:p>
      </dgm:t>
    </dgm:pt>
    <dgm:pt modelId="{9EE1648B-92C6-40CA-812D-2660BCC87A34}">
      <dgm:prSet phldrT="[Text]" custT="1"/>
      <dgm:spPr/>
      <dgm:t>
        <a:bodyPr/>
        <a:lstStyle/>
        <a:p>
          <a:r>
            <a:rPr lang="en-US" sz="2000" dirty="0"/>
            <a:t>Need </a:t>
          </a:r>
          <a:r>
            <a:rPr lang="en-US" sz="2400" dirty="0">
              <a:solidFill>
                <a:schemeClr val="tx1"/>
              </a:solidFill>
            </a:rPr>
            <a:t>SWPPP</a:t>
          </a:r>
          <a:endParaRPr lang="sq-AL" sz="2400" dirty="0">
            <a:solidFill>
              <a:schemeClr val="tx1"/>
            </a:solidFill>
          </a:endParaRPr>
        </a:p>
      </dgm:t>
    </dgm:pt>
    <dgm:pt modelId="{794F4AD2-BE48-4AEE-8157-8E85AA669425}" type="parTrans" cxnId="{A0F80A7B-5761-48E7-8984-870E5B0BD0DB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sq-AL" sz="900"/>
        </a:p>
      </dgm:t>
    </dgm:pt>
    <dgm:pt modelId="{B9A71F87-5DE8-4EE5-B161-8A8C9460FBB4}" type="sibTrans" cxnId="{A0F80A7B-5761-48E7-8984-870E5B0BD0DB}">
      <dgm:prSet/>
      <dgm:spPr/>
      <dgm:t>
        <a:bodyPr/>
        <a:lstStyle/>
        <a:p>
          <a:endParaRPr lang="sq-AL"/>
        </a:p>
      </dgm:t>
    </dgm:pt>
    <dgm:pt modelId="{D9B9B4CD-93B1-4887-8070-7A7E81DB9D7A}" type="pres">
      <dgm:prSet presAssocID="{A62C4CE7-FA99-40B4-BD6A-3DACF4BDE7C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6EA8D0B-1505-4D77-A21E-1E22751DBD9A}" type="pres">
      <dgm:prSet presAssocID="{86EDC316-716F-4A55-A38C-181C25F8A8EF}" presName="root1" presStyleCnt="0"/>
      <dgm:spPr/>
    </dgm:pt>
    <dgm:pt modelId="{FB97A41A-5349-480C-B468-810EF76B778A}" type="pres">
      <dgm:prSet presAssocID="{86EDC316-716F-4A55-A38C-181C25F8A8EF}" presName="LevelOneTextNode" presStyleLbl="node0" presStyleIdx="0" presStyleCnt="1" custLinFactNeighborX="844" custLinFactNeighborY="-2583">
        <dgm:presLayoutVars>
          <dgm:chPref val="3"/>
        </dgm:presLayoutVars>
      </dgm:prSet>
      <dgm:spPr/>
    </dgm:pt>
    <dgm:pt modelId="{60CFD9A1-95ED-43DC-8FD4-1CA307141781}" type="pres">
      <dgm:prSet presAssocID="{86EDC316-716F-4A55-A38C-181C25F8A8EF}" presName="level2hierChild" presStyleCnt="0"/>
      <dgm:spPr/>
    </dgm:pt>
    <dgm:pt modelId="{EE7E55DD-F434-42B3-B0E9-934024F59283}" type="pres">
      <dgm:prSet presAssocID="{6C430EAF-5E22-4305-8E12-D8DAB83A6F37}" presName="conn2-1" presStyleLbl="parChTrans1D2" presStyleIdx="0" presStyleCnt="2"/>
      <dgm:spPr/>
    </dgm:pt>
    <dgm:pt modelId="{B24215CF-A29E-42D8-85E3-5CF5AB962716}" type="pres">
      <dgm:prSet presAssocID="{6C430EAF-5E22-4305-8E12-D8DAB83A6F37}" presName="connTx" presStyleLbl="parChTrans1D2" presStyleIdx="0" presStyleCnt="2"/>
      <dgm:spPr/>
    </dgm:pt>
    <dgm:pt modelId="{C8C3D201-10E1-43AA-9B47-8CF31CA612D9}" type="pres">
      <dgm:prSet presAssocID="{7FF104DD-7105-4A01-888E-4D82FF0AC7D0}" presName="root2" presStyleCnt="0"/>
      <dgm:spPr/>
    </dgm:pt>
    <dgm:pt modelId="{03FE1980-8053-4E69-BC35-CF4F4E8D5A1F}" type="pres">
      <dgm:prSet presAssocID="{7FF104DD-7105-4A01-888E-4D82FF0AC7D0}" presName="LevelTwoTextNode" presStyleLbl="node2" presStyleIdx="0" presStyleCnt="2">
        <dgm:presLayoutVars>
          <dgm:chPref val="3"/>
        </dgm:presLayoutVars>
      </dgm:prSet>
      <dgm:spPr/>
    </dgm:pt>
    <dgm:pt modelId="{70BD9C1C-73A7-4198-9DDE-48A06E592DAE}" type="pres">
      <dgm:prSet presAssocID="{7FF104DD-7105-4A01-888E-4D82FF0AC7D0}" presName="level3hierChild" presStyleCnt="0"/>
      <dgm:spPr/>
    </dgm:pt>
    <dgm:pt modelId="{E7E8B9DA-B92A-47CC-8F07-2034A73A9EEC}" type="pres">
      <dgm:prSet presAssocID="{878638DD-8F70-4869-8F61-DCA111961F1F}" presName="conn2-1" presStyleLbl="parChTrans1D3" presStyleIdx="0" presStyleCnt="2"/>
      <dgm:spPr/>
    </dgm:pt>
    <dgm:pt modelId="{1D6A62DC-2313-4B63-910B-C24EDAC4BA4B}" type="pres">
      <dgm:prSet presAssocID="{878638DD-8F70-4869-8F61-DCA111961F1F}" presName="connTx" presStyleLbl="parChTrans1D3" presStyleIdx="0" presStyleCnt="2"/>
      <dgm:spPr/>
    </dgm:pt>
    <dgm:pt modelId="{E8F19B72-9E64-47C3-99E2-02BD9D99C8AA}" type="pres">
      <dgm:prSet presAssocID="{F14C5CF9-9E96-4CB2-B5F9-144E6D3BB622}" presName="root2" presStyleCnt="0"/>
      <dgm:spPr/>
    </dgm:pt>
    <dgm:pt modelId="{8DC1B13F-DD92-4B85-B3E4-08B6FE689747}" type="pres">
      <dgm:prSet presAssocID="{F14C5CF9-9E96-4CB2-B5F9-144E6D3BB622}" presName="LevelTwoTextNode" presStyleLbl="node3" presStyleIdx="0" presStyleCnt="2">
        <dgm:presLayoutVars>
          <dgm:chPref val="3"/>
        </dgm:presLayoutVars>
      </dgm:prSet>
      <dgm:spPr/>
    </dgm:pt>
    <dgm:pt modelId="{1DFB422A-A308-4452-8608-23C608142487}" type="pres">
      <dgm:prSet presAssocID="{F14C5CF9-9E96-4CB2-B5F9-144E6D3BB622}" presName="level3hierChild" presStyleCnt="0"/>
      <dgm:spPr/>
    </dgm:pt>
    <dgm:pt modelId="{72F49E87-030D-439B-BA11-5F406CB73D04}" type="pres">
      <dgm:prSet presAssocID="{AF08025D-762D-4A11-896D-688715BFE643}" presName="conn2-1" presStyleLbl="parChTrans1D2" presStyleIdx="1" presStyleCnt="2"/>
      <dgm:spPr/>
    </dgm:pt>
    <dgm:pt modelId="{4D4430DA-FD95-4103-94BA-CB8FFD85B865}" type="pres">
      <dgm:prSet presAssocID="{AF08025D-762D-4A11-896D-688715BFE643}" presName="connTx" presStyleLbl="parChTrans1D2" presStyleIdx="1" presStyleCnt="2"/>
      <dgm:spPr/>
    </dgm:pt>
    <dgm:pt modelId="{0AB233E6-5159-4EDA-80F8-95531DA855FC}" type="pres">
      <dgm:prSet presAssocID="{D8154A99-FD9B-408D-B93E-25DC96823467}" presName="root2" presStyleCnt="0"/>
      <dgm:spPr/>
    </dgm:pt>
    <dgm:pt modelId="{C0E14069-92F0-4A93-A505-C45CDA416D76}" type="pres">
      <dgm:prSet presAssocID="{D8154A99-FD9B-408D-B93E-25DC96823467}" presName="LevelTwoTextNode" presStyleLbl="node2" presStyleIdx="1" presStyleCnt="2">
        <dgm:presLayoutVars>
          <dgm:chPref val="3"/>
        </dgm:presLayoutVars>
      </dgm:prSet>
      <dgm:spPr/>
    </dgm:pt>
    <dgm:pt modelId="{9B3AED56-4F71-44D0-9BCC-93C281885CC1}" type="pres">
      <dgm:prSet presAssocID="{D8154A99-FD9B-408D-B93E-25DC96823467}" presName="level3hierChild" presStyleCnt="0"/>
      <dgm:spPr/>
    </dgm:pt>
    <dgm:pt modelId="{C711AF1D-AE5C-484A-ADB1-FCED0E30AD8E}" type="pres">
      <dgm:prSet presAssocID="{794F4AD2-BE48-4AEE-8157-8E85AA669425}" presName="conn2-1" presStyleLbl="parChTrans1D3" presStyleIdx="1" presStyleCnt="2"/>
      <dgm:spPr/>
    </dgm:pt>
    <dgm:pt modelId="{9C73D202-1CAB-48FA-9C81-4E272A70DD79}" type="pres">
      <dgm:prSet presAssocID="{794F4AD2-BE48-4AEE-8157-8E85AA669425}" presName="connTx" presStyleLbl="parChTrans1D3" presStyleIdx="1" presStyleCnt="2"/>
      <dgm:spPr/>
    </dgm:pt>
    <dgm:pt modelId="{360D445F-B380-4899-9C59-ED9DFD9DFE34}" type="pres">
      <dgm:prSet presAssocID="{9EE1648B-92C6-40CA-812D-2660BCC87A34}" presName="root2" presStyleCnt="0"/>
      <dgm:spPr/>
    </dgm:pt>
    <dgm:pt modelId="{9333CEE4-C457-407A-B0AE-5CA858C3BFD8}" type="pres">
      <dgm:prSet presAssocID="{9EE1648B-92C6-40CA-812D-2660BCC87A34}" presName="LevelTwoTextNode" presStyleLbl="node3" presStyleIdx="1" presStyleCnt="2" custLinFactNeighborX="252" custLinFactNeighborY="621">
        <dgm:presLayoutVars>
          <dgm:chPref val="3"/>
        </dgm:presLayoutVars>
      </dgm:prSet>
      <dgm:spPr/>
    </dgm:pt>
    <dgm:pt modelId="{CC009EF6-F31D-4B0F-AB40-E461F10C1DB6}" type="pres">
      <dgm:prSet presAssocID="{9EE1648B-92C6-40CA-812D-2660BCC87A34}" presName="level3hierChild" presStyleCnt="0"/>
      <dgm:spPr/>
    </dgm:pt>
  </dgm:ptLst>
  <dgm:cxnLst>
    <dgm:cxn modelId="{2AF75713-BD17-4125-8283-49793D61CAE6}" srcId="{86EDC316-716F-4A55-A38C-181C25F8A8EF}" destId="{D8154A99-FD9B-408D-B93E-25DC96823467}" srcOrd="1" destOrd="0" parTransId="{AF08025D-762D-4A11-896D-688715BFE643}" sibTransId="{D737A458-B691-40EB-8906-B2331AB6C197}"/>
    <dgm:cxn modelId="{560C2F1D-8BE0-4F31-90BF-1EBEC3231AA0}" type="presOf" srcId="{F14C5CF9-9E96-4CB2-B5F9-144E6D3BB622}" destId="{8DC1B13F-DD92-4B85-B3E4-08B6FE689747}" srcOrd="0" destOrd="0" presId="urn:microsoft.com/office/officeart/2005/8/layout/hierarchy2"/>
    <dgm:cxn modelId="{5B751130-47A7-448A-B058-7D20E771E84B}" type="presOf" srcId="{6C430EAF-5E22-4305-8E12-D8DAB83A6F37}" destId="{EE7E55DD-F434-42B3-B0E9-934024F59283}" srcOrd="0" destOrd="0" presId="urn:microsoft.com/office/officeart/2005/8/layout/hierarchy2"/>
    <dgm:cxn modelId="{C2E15334-506F-453A-941C-35D43AB2FCD3}" type="presOf" srcId="{A62C4CE7-FA99-40B4-BD6A-3DACF4BDE7CA}" destId="{D9B9B4CD-93B1-4887-8070-7A7E81DB9D7A}" srcOrd="0" destOrd="0" presId="urn:microsoft.com/office/officeart/2005/8/layout/hierarchy2"/>
    <dgm:cxn modelId="{47374938-0768-4D80-8E07-2A006905C7BA}" type="presOf" srcId="{794F4AD2-BE48-4AEE-8157-8E85AA669425}" destId="{C711AF1D-AE5C-484A-ADB1-FCED0E30AD8E}" srcOrd="0" destOrd="0" presId="urn:microsoft.com/office/officeart/2005/8/layout/hierarchy2"/>
    <dgm:cxn modelId="{975B453B-CFB2-4B05-8048-4B8528B40665}" srcId="{86EDC316-716F-4A55-A38C-181C25F8A8EF}" destId="{7FF104DD-7105-4A01-888E-4D82FF0AC7D0}" srcOrd="0" destOrd="0" parTransId="{6C430EAF-5E22-4305-8E12-D8DAB83A6F37}" sibTransId="{49AC10DF-4309-4905-88C9-0186476C7E5C}"/>
    <dgm:cxn modelId="{A99CEF3C-A219-431F-9367-2A7B2B05A5EA}" srcId="{A62C4CE7-FA99-40B4-BD6A-3DACF4BDE7CA}" destId="{86EDC316-716F-4A55-A38C-181C25F8A8EF}" srcOrd="0" destOrd="0" parTransId="{3EC560C4-532A-473A-B132-A11198327FE2}" sibTransId="{FEAC395A-B840-45C7-9791-A50993DBF011}"/>
    <dgm:cxn modelId="{7735F942-5F61-4611-92D2-C74E1812B0AA}" type="presOf" srcId="{794F4AD2-BE48-4AEE-8157-8E85AA669425}" destId="{9C73D202-1CAB-48FA-9C81-4E272A70DD79}" srcOrd="1" destOrd="0" presId="urn:microsoft.com/office/officeart/2005/8/layout/hierarchy2"/>
    <dgm:cxn modelId="{7D342863-A95B-428C-B4B0-ADDC57E53F05}" srcId="{7FF104DD-7105-4A01-888E-4D82FF0AC7D0}" destId="{F14C5CF9-9E96-4CB2-B5F9-144E6D3BB622}" srcOrd="0" destOrd="0" parTransId="{878638DD-8F70-4869-8F61-DCA111961F1F}" sibTransId="{92542C0D-3270-4888-8F6E-A6C923750F0C}"/>
    <dgm:cxn modelId="{C2978769-27DA-46F5-8D43-61944D537A38}" type="presOf" srcId="{878638DD-8F70-4869-8F61-DCA111961F1F}" destId="{E7E8B9DA-B92A-47CC-8F07-2034A73A9EEC}" srcOrd="0" destOrd="0" presId="urn:microsoft.com/office/officeart/2005/8/layout/hierarchy2"/>
    <dgm:cxn modelId="{95728C6F-EB27-4E82-AA81-8D030C2FC517}" type="presOf" srcId="{878638DD-8F70-4869-8F61-DCA111961F1F}" destId="{1D6A62DC-2313-4B63-910B-C24EDAC4BA4B}" srcOrd="1" destOrd="0" presId="urn:microsoft.com/office/officeart/2005/8/layout/hierarchy2"/>
    <dgm:cxn modelId="{53D94F71-1B50-4E9E-A6D8-5D2B42E96FD8}" type="presOf" srcId="{9EE1648B-92C6-40CA-812D-2660BCC87A34}" destId="{9333CEE4-C457-407A-B0AE-5CA858C3BFD8}" srcOrd="0" destOrd="0" presId="urn:microsoft.com/office/officeart/2005/8/layout/hierarchy2"/>
    <dgm:cxn modelId="{D426AE58-A34A-4129-82CB-9991672D4777}" type="presOf" srcId="{AF08025D-762D-4A11-896D-688715BFE643}" destId="{4D4430DA-FD95-4103-94BA-CB8FFD85B865}" srcOrd="1" destOrd="0" presId="urn:microsoft.com/office/officeart/2005/8/layout/hierarchy2"/>
    <dgm:cxn modelId="{A0F80A7B-5761-48E7-8984-870E5B0BD0DB}" srcId="{D8154A99-FD9B-408D-B93E-25DC96823467}" destId="{9EE1648B-92C6-40CA-812D-2660BCC87A34}" srcOrd="0" destOrd="0" parTransId="{794F4AD2-BE48-4AEE-8157-8E85AA669425}" sibTransId="{B9A71F87-5DE8-4EE5-B161-8A8C9460FBB4}"/>
    <dgm:cxn modelId="{CEEA4B97-AEE1-4CA7-A4CF-8FFD5A188C4E}" type="presOf" srcId="{86EDC316-716F-4A55-A38C-181C25F8A8EF}" destId="{FB97A41A-5349-480C-B468-810EF76B778A}" srcOrd="0" destOrd="0" presId="urn:microsoft.com/office/officeart/2005/8/layout/hierarchy2"/>
    <dgm:cxn modelId="{C999BFB3-6524-48B6-AF15-ED67375F02AE}" type="presOf" srcId="{D8154A99-FD9B-408D-B93E-25DC96823467}" destId="{C0E14069-92F0-4A93-A505-C45CDA416D76}" srcOrd="0" destOrd="0" presId="urn:microsoft.com/office/officeart/2005/8/layout/hierarchy2"/>
    <dgm:cxn modelId="{644C61CE-E56A-4462-9776-D771B195E140}" type="presOf" srcId="{6C430EAF-5E22-4305-8E12-D8DAB83A6F37}" destId="{B24215CF-A29E-42D8-85E3-5CF5AB962716}" srcOrd="1" destOrd="0" presId="urn:microsoft.com/office/officeart/2005/8/layout/hierarchy2"/>
    <dgm:cxn modelId="{77F063D9-EA80-4BF6-8FDE-14D74C455E66}" type="presOf" srcId="{AF08025D-762D-4A11-896D-688715BFE643}" destId="{72F49E87-030D-439B-BA11-5F406CB73D04}" srcOrd="0" destOrd="0" presId="urn:microsoft.com/office/officeart/2005/8/layout/hierarchy2"/>
    <dgm:cxn modelId="{9F2BBAE2-74EF-4314-89F7-B58565CD38C2}" type="presOf" srcId="{7FF104DD-7105-4A01-888E-4D82FF0AC7D0}" destId="{03FE1980-8053-4E69-BC35-CF4F4E8D5A1F}" srcOrd="0" destOrd="0" presId="urn:microsoft.com/office/officeart/2005/8/layout/hierarchy2"/>
    <dgm:cxn modelId="{5138C043-E1A7-4DC7-A397-38FD81D519ED}" type="presParOf" srcId="{D9B9B4CD-93B1-4887-8070-7A7E81DB9D7A}" destId="{C6EA8D0B-1505-4D77-A21E-1E22751DBD9A}" srcOrd="0" destOrd="0" presId="urn:microsoft.com/office/officeart/2005/8/layout/hierarchy2"/>
    <dgm:cxn modelId="{7BBDAAAA-9064-43D9-B7D8-C98FDFB456C2}" type="presParOf" srcId="{C6EA8D0B-1505-4D77-A21E-1E22751DBD9A}" destId="{FB97A41A-5349-480C-B468-810EF76B778A}" srcOrd="0" destOrd="0" presId="urn:microsoft.com/office/officeart/2005/8/layout/hierarchy2"/>
    <dgm:cxn modelId="{27AD0C3E-A0E1-4273-880B-1756B8856BCB}" type="presParOf" srcId="{C6EA8D0B-1505-4D77-A21E-1E22751DBD9A}" destId="{60CFD9A1-95ED-43DC-8FD4-1CA307141781}" srcOrd="1" destOrd="0" presId="urn:microsoft.com/office/officeart/2005/8/layout/hierarchy2"/>
    <dgm:cxn modelId="{7C41ECBD-DD57-4BD0-9783-98591A967A2E}" type="presParOf" srcId="{60CFD9A1-95ED-43DC-8FD4-1CA307141781}" destId="{EE7E55DD-F434-42B3-B0E9-934024F59283}" srcOrd="0" destOrd="0" presId="urn:microsoft.com/office/officeart/2005/8/layout/hierarchy2"/>
    <dgm:cxn modelId="{752BAB42-7A2A-4465-8058-29A3043AB22D}" type="presParOf" srcId="{EE7E55DD-F434-42B3-B0E9-934024F59283}" destId="{B24215CF-A29E-42D8-85E3-5CF5AB962716}" srcOrd="0" destOrd="0" presId="urn:microsoft.com/office/officeart/2005/8/layout/hierarchy2"/>
    <dgm:cxn modelId="{72A1394B-4932-4358-8689-A328ADF798DE}" type="presParOf" srcId="{60CFD9A1-95ED-43DC-8FD4-1CA307141781}" destId="{C8C3D201-10E1-43AA-9B47-8CF31CA612D9}" srcOrd="1" destOrd="0" presId="urn:microsoft.com/office/officeart/2005/8/layout/hierarchy2"/>
    <dgm:cxn modelId="{7343BCCE-8B7A-47F5-A46A-612B97EB2DA7}" type="presParOf" srcId="{C8C3D201-10E1-43AA-9B47-8CF31CA612D9}" destId="{03FE1980-8053-4E69-BC35-CF4F4E8D5A1F}" srcOrd="0" destOrd="0" presId="urn:microsoft.com/office/officeart/2005/8/layout/hierarchy2"/>
    <dgm:cxn modelId="{10EBD858-5874-4B02-9C10-0D74E83EEC2D}" type="presParOf" srcId="{C8C3D201-10E1-43AA-9B47-8CF31CA612D9}" destId="{70BD9C1C-73A7-4198-9DDE-48A06E592DAE}" srcOrd="1" destOrd="0" presId="urn:microsoft.com/office/officeart/2005/8/layout/hierarchy2"/>
    <dgm:cxn modelId="{D54ACFAD-2392-4EF4-8FEA-7FD12A87F6EB}" type="presParOf" srcId="{70BD9C1C-73A7-4198-9DDE-48A06E592DAE}" destId="{E7E8B9DA-B92A-47CC-8F07-2034A73A9EEC}" srcOrd="0" destOrd="0" presId="urn:microsoft.com/office/officeart/2005/8/layout/hierarchy2"/>
    <dgm:cxn modelId="{429B499D-50CF-497A-838C-C5B93A989E18}" type="presParOf" srcId="{E7E8B9DA-B92A-47CC-8F07-2034A73A9EEC}" destId="{1D6A62DC-2313-4B63-910B-C24EDAC4BA4B}" srcOrd="0" destOrd="0" presId="urn:microsoft.com/office/officeart/2005/8/layout/hierarchy2"/>
    <dgm:cxn modelId="{379A54EC-3DD5-4803-8843-F8A3D0C134BA}" type="presParOf" srcId="{70BD9C1C-73A7-4198-9DDE-48A06E592DAE}" destId="{E8F19B72-9E64-47C3-99E2-02BD9D99C8AA}" srcOrd="1" destOrd="0" presId="urn:microsoft.com/office/officeart/2005/8/layout/hierarchy2"/>
    <dgm:cxn modelId="{43C44894-B44A-4224-97FE-D2BFB208A54B}" type="presParOf" srcId="{E8F19B72-9E64-47C3-99E2-02BD9D99C8AA}" destId="{8DC1B13F-DD92-4B85-B3E4-08B6FE689747}" srcOrd="0" destOrd="0" presId="urn:microsoft.com/office/officeart/2005/8/layout/hierarchy2"/>
    <dgm:cxn modelId="{80C67C28-FB6A-4EE6-8D1B-A7BF51B198D9}" type="presParOf" srcId="{E8F19B72-9E64-47C3-99E2-02BD9D99C8AA}" destId="{1DFB422A-A308-4452-8608-23C608142487}" srcOrd="1" destOrd="0" presId="urn:microsoft.com/office/officeart/2005/8/layout/hierarchy2"/>
    <dgm:cxn modelId="{C5C1666B-2DE5-4584-ACCC-B2BC42224182}" type="presParOf" srcId="{60CFD9A1-95ED-43DC-8FD4-1CA307141781}" destId="{72F49E87-030D-439B-BA11-5F406CB73D04}" srcOrd="2" destOrd="0" presId="urn:microsoft.com/office/officeart/2005/8/layout/hierarchy2"/>
    <dgm:cxn modelId="{19766181-57C4-4547-A2D6-207059B18BC5}" type="presParOf" srcId="{72F49E87-030D-439B-BA11-5F406CB73D04}" destId="{4D4430DA-FD95-4103-94BA-CB8FFD85B865}" srcOrd="0" destOrd="0" presId="urn:microsoft.com/office/officeart/2005/8/layout/hierarchy2"/>
    <dgm:cxn modelId="{87DB6215-8034-4142-B85A-CFDBD36A451E}" type="presParOf" srcId="{60CFD9A1-95ED-43DC-8FD4-1CA307141781}" destId="{0AB233E6-5159-4EDA-80F8-95531DA855FC}" srcOrd="3" destOrd="0" presId="urn:microsoft.com/office/officeart/2005/8/layout/hierarchy2"/>
    <dgm:cxn modelId="{DAFC58B9-AAA1-4EA2-A278-D12DCD531EA0}" type="presParOf" srcId="{0AB233E6-5159-4EDA-80F8-95531DA855FC}" destId="{C0E14069-92F0-4A93-A505-C45CDA416D76}" srcOrd="0" destOrd="0" presId="urn:microsoft.com/office/officeart/2005/8/layout/hierarchy2"/>
    <dgm:cxn modelId="{6D3826A1-EDE9-41FA-BADD-6D2D2E90C816}" type="presParOf" srcId="{0AB233E6-5159-4EDA-80F8-95531DA855FC}" destId="{9B3AED56-4F71-44D0-9BCC-93C281885CC1}" srcOrd="1" destOrd="0" presId="urn:microsoft.com/office/officeart/2005/8/layout/hierarchy2"/>
    <dgm:cxn modelId="{867F5D98-9792-445F-A11C-255E8B9E34FC}" type="presParOf" srcId="{9B3AED56-4F71-44D0-9BCC-93C281885CC1}" destId="{C711AF1D-AE5C-484A-ADB1-FCED0E30AD8E}" srcOrd="0" destOrd="0" presId="urn:microsoft.com/office/officeart/2005/8/layout/hierarchy2"/>
    <dgm:cxn modelId="{FC6E021B-1989-4444-948E-723669210B27}" type="presParOf" srcId="{C711AF1D-AE5C-484A-ADB1-FCED0E30AD8E}" destId="{9C73D202-1CAB-48FA-9C81-4E272A70DD79}" srcOrd="0" destOrd="0" presId="urn:microsoft.com/office/officeart/2005/8/layout/hierarchy2"/>
    <dgm:cxn modelId="{705B3459-96E9-4204-903B-3BA005C358ED}" type="presParOf" srcId="{9B3AED56-4F71-44D0-9BCC-93C281885CC1}" destId="{360D445F-B380-4899-9C59-ED9DFD9DFE34}" srcOrd="1" destOrd="0" presId="urn:microsoft.com/office/officeart/2005/8/layout/hierarchy2"/>
    <dgm:cxn modelId="{965E16D1-4834-4A25-9844-D81872E992F0}" type="presParOf" srcId="{360D445F-B380-4899-9C59-ED9DFD9DFE34}" destId="{9333CEE4-C457-407A-B0AE-5CA858C3BFD8}" srcOrd="0" destOrd="0" presId="urn:microsoft.com/office/officeart/2005/8/layout/hierarchy2"/>
    <dgm:cxn modelId="{1FB76B9C-0C06-4257-BF2A-5BCC21A687CE}" type="presParOf" srcId="{360D445F-B380-4899-9C59-ED9DFD9DFE34}" destId="{CC009EF6-F31D-4B0F-AB40-E461F10C1DB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A68A9-AD08-40DE-9304-36873043807C}">
      <dsp:nvSpPr>
        <dsp:cNvPr id="0" name=""/>
        <dsp:cNvSpPr/>
      </dsp:nvSpPr>
      <dsp:spPr>
        <a:xfrm rot="5400000">
          <a:off x="-243253" y="245576"/>
          <a:ext cx="1621691" cy="11351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Congress</a:t>
          </a:r>
          <a:endParaRPr lang="sq-AL" sz="2300" kern="1200" dirty="0"/>
        </a:p>
      </dsp:txBody>
      <dsp:txXfrm rot="-5400000">
        <a:off x="1" y="569914"/>
        <a:ext cx="1135184" cy="486507"/>
      </dsp:txXfrm>
    </dsp:sp>
    <dsp:sp modelId="{E99CC998-4C09-4B03-917B-EBD0B8258F1F}">
      <dsp:nvSpPr>
        <dsp:cNvPr id="0" name=""/>
        <dsp:cNvSpPr/>
      </dsp:nvSpPr>
      <dsp:spPr>
        <a:xfrm rot="5400000">
          <a:off x="3910869" y="-2773362"/>
          <a:ext cx="1054099" cy="66054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 National Environmental Policy Act</a:t>
          </a:r>
          <a:endParaRPr lang="sq-AL" sz="3200" kern="1200" dirty="0"/>
        </a:p>
      </dsp:txBody>
      <dsp:txXfrm rot="-5400000">
        <a:off x="1135185" y="53779"/>
        <a:ext cx="6554012" cy="951185"/>
      </dsp:txXfrm>
    </dsp:sp>
    <dsp:sp modelId="{E4F03570-5A74-41A6-B154-62346B26DD8B}">
      <dsp:nvSpPr>
        <dsp:cNvPr id="0" name=""/>
        <dsp:cNvSpPr/>
      </dsp:nvSpPr>
      <dsp:spPr>
        <a:xfrm rot="5400000">
          <a:off x="-243253" y="1673449"/>
          <a:ext cx="1621691" cy="11351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FHWA</a:t>
          </a:r>
          <a:endParaRPr lang="sq-AL" sz="2300" kern="1200" dirty="0"/>
        </a:p>
      </dsp:txBody>
      <dsp:txXfrm rot="-5400000">
        <a:off x="1" y="1997787"/>
        <a:ext cx="1135184" cy="486507"/>
      </dsp:txXfrm>
    </dsp:sp>
    <dsp:sp modelId="{3C14D3DA-1770-468F-9158-25394B8E399C}">
      <dsp:nvSpPr>
        <dsp:cNvPr id="0" name=""/>
        <dsp:cNvSpPr/>
      </dsp:nvSpPr>
      <dsp:spPr>
        <a:xfrm rot="5400000">
          <a:off x="3910869" y="-1345488"/>
          <a:ext cx="1054099" cy="66054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Title 23, Code of Federal Regulations (23 CFR)</a:t>
          </a:r>
          <a:endParaRPr lang="sq-AL" sz="3200" kern="1200" dirty="0"/>
        </a:p>
      </dsp:txBody>
      <dsp:txXfrm rot="-5400000">
        <a:off x="1135185" y="1481653"/>
        <a:ext cx="6554012" cy="951185"/>
      </dsp:txXfrm>
    </dsp:sp>
    <dsp:sp modelId="{8907E855-012C-4B7F-BA05-9AAA3E798C5A}">
      <dsp:nvSpPr>
        <dsp:cNvPr id="0" name=""/>
        <dsp:cNvSpPr/>
      </dsp:nvSpPr>
      <dsp:spPr>
        <a:xfrm rot="5400000">
          <a:off x="-243253" y="3101323"/>
          <a:ext cx="1621691" cy="11351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23 CFR</a:t>
          </a:r>
          <a:endParaRPr lang="sq-AL" sz="2300" kern="1200" dirty="0"/>
        </a:p>
      </dsp:txBody>
      <dsp:txXfrm rot="-5400000">
        <a:off x="1" y="3425661"/>
        <a:ext cx="1135184" cy="486507"/>
      </dsp:txXfrm>
    </dsp:sp>
    <dsp:sp modelId="{64CD64F0-3726-4714-BFC5-235D1ABFDA0E}">
      <dsp:nvSpPr>
        <dsp:cNvPr id="0" name=""/>
        <dsp:cNvSpPr/>
      </dsp:nvSpPr>
      <dsp:spPr>
        <a:xfrm rot="5400000">
          <a:off x="3910869" y="63337"/>
          <a:ext cx="1054099" cy="66054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Part 771, </a:t>
          </a:r>
          <a:r>
            <a:rPr lang="en-US" sz="3200" b="1" kern="1200" dirty="0"/>
            <a:t>Environmental Impact and Related Procedures </a:t>
          </a:r>
          <a:endParaRPr lang="sq-AL" sz="3200" b="1" kern="1200" dirty="0"/>
        </a:p>
      </dsp:txBody>
      <dsp:txXfrm rot="-5400000">
        <a:off x="1135185" y="2890479"/>
        <a:ext cx="6554012" cy="951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E0D3B-F5CA-4908-8E9C-466A3FF5C48C}">
      <dsp:nvSpPr>
        <dsp:cNvPr id="0" name=""/>
        <dsp:cNvSpPr/>
      </dsp:nvSpPr>
      <dsp:spPr>
        <a:xfrm>
          <a:off x="6112" y="330"/>
          <a:ext cx="8497692" cy="1406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The 3 Types of Project </a:t>
          </a:r>
          <a:br>
            <a:rPr lang="en-US" sz="4000" kern="1200" dirty="0"/>
          </a:br>
          <a:r>
            <a:rPr lang="en-US" sz="4000" kern="1200" dirty="0"/>
            <a:t>Environmental Documents</a:t>
          </a:r>
          <a:endParaRPr lang="sq-AL" sz="4000" kern="1200" dirty="0"/>
        </a:p>
      </dsp:txBody>
      <dsp:txXfrm>
        <a:off x="47314" y="41532"/>
        <a:ext cx="8415288" cy="1324321"/>
      </dsp:txXfrm>
    </dsp:sp>
    <dsp:sp modelId="{09D6CD74-9866-40BF-905B-A94CD1BA82C9}">
      <dsp:nvSpPr>
        <dsp:cNvPr id="0" name=""/>
        <dsp:cNvSpPr/>
      </dsp:nvSpPr>
      <dsp:spPr>
        <a:xfrm>
          <a:off x="3056" y="1696196"/>
          <a:ext cx="2682352" cy="2614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Categorical Exclusion (CE)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=&gt;    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 </a:t>
          </a:r>
          <a:r>
            <a:rPr lang="en-US" sz="2100" kern="1200" dirty="0"/>
            <a:t>No Determination Needed</a:t>
          </a:r>
          <a:endParaRPr lang="sq-AL" sz="2100" kern="1200" dirty="0"/>
        </a:p>
      </dsp:txBody>
      <dsp:txXfrm>
        <a:off x="79640" y="1772780"/>
        <a:ext cx="2529184" cy="2461611"/>
      </dsp:txXfrm>
    </dsp:sp>
    <dsp:sp modelId="{1171004D-9511-466F-A662-CC7BA04284D8}">
      <dsp:nvSpPr>
        <dsp:cNvPr id="0" name=""/>
        <dsp:cNvSpPr/>
      </dsp:nvSpPr>
      <dsp:spPr>
        <a:xfrm>
          <a:off x="2910726" y="1696196"/>
          <a:ext cx="2682352" cy="2614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Environmental Assessment (EA)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=&gt; 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/>
            <a:t>  FONSI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/>
            <a:t>or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/>
            <a:t>further study</a:t>
          </a:r>
        </a:p>
      </dsp:txBody>
      <dsp:txXfrm>
        <a:off x="2987310" y="1772780"/>
        <a:ext cx="2529184" cy="2461611"/>
      </dsp:txXfrm>
    </dsp:sp>
    <dsp:sp modelId="{AAAFA714-32C6-4D37-8F85-8A29C6DCC683}">
      <dsp:nvSpPr>
        <dsp:cNvPr id="0" name=""/>
        <dsp:cNvSpPr/>
      </dsp:nvSpPr>
      <dsp:spPr>
        <a:xfrm>
          <a:off x="5818396" y="1696196"/>
          <a:ext cx="2682352" cy="2614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Environmental Impact Statement (EIS)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=&gt; </a:t>
          </a:r>
          <a:r>
            <a:rPr lang="en-US" sz="2100" kern="1200" dirty="0"/>
            <a:t>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Record of Decision </a:t>
          </a:r>
          <a:r>
            <a:rPr lang="en-US" sz="2100" b="0" kern="1200" dirty="0"/>
            <a:t>(ROD)</a:t>
          </a:r>
          <a:endParaRPr lang="sq-AL" sz="2100" b="0" kern="1200" dirty="0"/>
        </a:p>
      </dsp:txBody>
      <dsp:txXfrm>
        <a:off x="5894980" y="1772780"/>
        <a:ext cx="2529184" cy="24616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41ACC0-A402-43B7-88FB-1F5806E8C145}">
      <dsp:nvSpPr>
        <dsp:cNvPr id="0" name=""/>
        <dsp:cNvSpPr/>
      </dsp:nvSpPr>
      <dsp:spPr>
        <a:xfrm>
          <a:off x="2503656" y="1242721"/>
          <a:ext cx="3339760" cy="280121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Environ. Doc.</a:t>
          </a:r>
          <a:endParaRPr lang="sq-AL" sz="4000" b="1" kern="1200" dirty="0"/>
        </a:p>
      </dsp:txBody>
      <dsp:txXfrm>
        <a:off x="2992753" y="1652950"/>
        <a:ext cx="2361566" cy="1980759"/>
      </dsp:txXfrm>
    </dsp:sp>
    <dsp:sp modelId="{70BC5F5D-B727-4583-B7DB-E177E46969ED}">
      <dsp:nvSpPr>
        <dsp:cNvPr id="0" name=""/>
        <dsp:cNvSpPr/>
      </dsp:nvSpPr>
      <dsp:spPr>
        <a:xfrm>
          <a:off x="3440425" y="523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Clean Air Act</a:t>
          </a:r>
          <a:endParaRPr lang="sq-AL" sz="1600" b="1" kern="1200" dirty="0"/>
        </a:p>
      </dsp:txBody>
      <dsp:txXfrm>
        <a:off x="3655148" y="215246"/>
        <a:ext cx="1036776" cy="1036776"/>
      </dsp:txXfrm>
    </dsp:sp>
    <dsp:sp modelId="{9FAFE525-CFF1-490A-B628-0F05FA4270E1}">
      <dsp:nvSpPr>
        <dsp:cNvPr id="0" name=""/>
        <dsp:cNvSpPr/>
      </dsp:nvSpPr>
      <dsp:spPr>
        <a:xfrm>
          <a:off x="4562916" y="365242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Endangered Species Act</a:t>
          </a:r>
          <a:endParaRPr lang="sq-AL" sz="1500" b="1" kern="1200" dirty="0"/>
        </a:p>
      </dsp:txBody>
      <dsp:txXfrm>
        <a:off x="4777639" y="579965"/>
        <a:ext cx="1036776" cy="1036776"/>
      </dsp:txXfrm>
    </dsp:sp>
    <dsp:sp modelId="{506DE7D5-0052-485D-8C0D-A20568DFEE55}">
      <dsp:nvSpPr>
        <dsp:cNvPr id="0" name=""/>
        <dsp:cNvSpPr/>
      </dsp:nvSpPr>
      <dsp:spPr>
        <a:xfrm>
          <a:off x="5256654" y="1320090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Clean Water Act</a:t>
          </a:r>
          <a:endParaRPr lang="sq-AL" sz="1600" b="1" kern="1200" dirty="0"/>
        </a:p>
      </dsp:txBody>
      <dsp:txXfrm>
        <a:off x="5471377" y="1534813"/>
        <a:ext cx="1036776" cy="1036776"/>
      </dsp:txXfrm>
    </dsp:sp>
    <dsp:sp modelId="{0CF7DC56-DFC7-4675-A702-9B90C193D370}">
      <dsp:nvSpPr>
        <dsp:cNvPr id="0" name=""/>
        <dsp:cNvSpPr/>
      </dsp:nvSpPr>
      <dsp:spPr>
        <a:xfrm>
          <a:off x="5276102" y="2480898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Migratory Bird Act</a:t>
          </a:r>
          <a:endParaRPr lang="sq-AL" sz="1600" b="1" kern="1200" dirty="0"/>
        </a:p>
      </dsp:txBody>
      <dsp:txXfrm>
        <a:off x="5490825" y="2695621"/>
        <a:ext cx="1036776" cy="1036776"/>
      </dsp:txXfrm>
    </dsp:sp>
    <dsp:sp modelId="{8E3FAA0D-345C-4790-9A6C-8FC7E7839BED}">
      <dsp:nvSpPr>
        <dsp:cNvPr id="0" name=""/>
        <dsp:cNvSpPr/>
      </dsp:nvSpPr>
      <dsp:spPr>
        <a:xfrm>
          <a:off x="4562916" y="3455195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Marine Mammal Act</a:t>
          </a:r>
          <a:endParaRPr lang="sq-AL" sz="1600" b="1" kern="1200" dirty="0"/>
        </a:p>
      </dsp:txBody>
      <dsp:txXfrm>
        <a:off x="4777639" y="3669918"/>
        <a:ext cx="1036776" cy="1036776"/>
      </dsp:txXfrm>
    </dsp:sp>
    <dsp:sp modelId="{B31FF87C-2558-4FF5-A899-E31BAFD59FF9}">
      <dsp:nvSpPr>
        <dsp:cNvPr id="0" name=""/>
        <dsp:cNvSpPr/>
      </dsp:nvSpPr>
      <dsp:spPr>
        <a:xfrm>
          <a:off x="3440425" y="3819914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Native American Grave Act</a:t>
          </a:r>
          <a:endParaRPr lang="sq-AL" sz="1600" b="1" kern="1200" dirty="0"/>
        </a:p>
      </dsp:txBody>
      <dsp:txXfrm>
        <a:off x="3655148" y="4034637"/>
        <a:ext cx="1036776" cy="1036776"/>
      </dsp:txXfrm>
    </dsp:sp>
    <dsp:sp modelId="{591E717E-6F31-49D8-B3FC-C1CFABD6084A}">
      <dsp:nvSpPr>
        <dsp:cNvPr id="0" name=""/>
        <dsp:cNvSpPr/>
      </dsp:nvSpPr>
      <dsp:spPr>
        <a:xfrm>
          <a:off x="2317935" y="3455195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Wetlands Resources Act</a:t>
          </a:r>
          <a:endParaRPr lang="sq-AL" sz="1600" b="1" kern="1200" dirty="0"/>
        </a:p>
      </dsp:txBody>
      <dsp:txXfrm>
        <a:off x="2532658" y="3669918"/>
        <a:ext cx="1036776" cy="1036776"/>
      </dsp:txXfrm>
    </dsp:sp>
    <dsp:sp modelId="{9D975C59-2E73-4B62-91B4-1DF928746823}">
      <dsp:nvSpPr>
        <dsp:cNvPr id="0" name=""/>
        <dsp:cNvSpPr/>
      </dsp:nvSpPr>
      <dsp:spPr>
        <a:xfrm>
          <a:off x="1624197" y="2500347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Farmland Protection Act</a:t>
          </a:r>
          <a:endParaRPr lang="sq-AL" sz="1600" b="1" kern="1200" dirty="0"/>
        </a:p>
      </dsp:txBody>
      <dsp:txXfrm>
        <a:off x="1838920" y="2715070"/>
        <a:ext cx="1036776" cy="1036776"/>
      </dsp:txXfrm>
    </dsp:sp>
    <dsp:sp modelId="{AFF774D6-8572-4D9B-A5CA-2C18F4F367A8}">
      <dsp:nvSpPr>
        <dsp:cNvPr id="0" name=""/>
        <dsp:cNvSpPr/>
      </dsp:nvSpPr>
      <dsp:spPr>
        <a:xfrm>
          <a:off x="1536621" y="1339544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</a:t>
          </a:r>
          <a:r>
            <a:rPr lang="en-US" sz="1600" b="1" kern="1200" dirty="0"/>
            <a:t>Flood Disaster Protection Act</a:t>
          </a:r>
          <a:endParaRPr lang="sq-AL" sz="1600" b="1" kern="1200" dirty="0"/>
        </a:p>
      </dsp:txBody>
      <dsp:txXfrm>
        <a:off x="1751344" y="1554267"/>
        <a:ext cx="1036776" cy="1036776"/>
      </dsp:txXfrm>
    </dsp:sp>
    <dsp:sp modelId="{99BAE415-92E8-40B2-A8DC-5132EC196F94}">
      <dsp:nvSpPr>
        <dsp:cNvPr id="0" name=""/>
        <dsp:cNvSpPr/>
      </dsp:nvSpPr>
      <dsp:spPr>
        <a:xfrm>
          <a:off x="2317935" y="365242"/>
          <a:ext cx="1466222" cy="14662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National Historic Preserv. Act</a:t>
          </a:r>
          <a:endParaRPr lang="sq-AL" sz="1600" b="1" kern="1200" dirty="0"/>
        </a:p>
      </dsp:txBody>
      <dsp:txXfrm>
        <a:off x="2532658" y="579965"/>
        <a:ext cx="1036776" cy="10367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A68A9-AD08-40DE-9304-36873043807C}">
      <dsp:nvSpPr>
        <dsp:cNvPr id="0" name=""/>
        <dsp:cNvSpPr/>
      </dsp:nvSpPr>
      <dsp:spPr>
        <a:xfrm rot="5400000">
          <a:off x="-229282" y="229753"/>
          <a:ext cx="1528547" cy="1069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Congress</a:t>
          </a:r>
          <a:endParaRPr lang="sq-AL" sz="2200" kern="1200" dirty="0"/>
        </a:p>
      </dsp:txBody>
      <dsp:txXfrm rot="-5400000">
        <a:off x="1" y="535463"/>
        <a:ext cx="1069983" cy="458564"/>
      </dsp:txXfrm>
    </dsp:sp>
    <dsp:sp modelId="{E99CC998-4C09-4B03-917B-EBD0B8258F1F}">
      <dsp:nvSpPr>
        <dsp:cNvPr id="0" name=""/>
        <dsp:cNvSpPr/>
      </dsp:nvSpPr>
      <dsp:spPr>
        <a:xfrm rot="5400000">
          <a:off x="3676763" y="-2606309"/>
          <a:ext cx="993555" cy="62071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ctr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 Clean Water Act (CWA)</a:t>
          </a:r>
          <a:endParaRPr lang="sq-AL" sz="2100" kern="1200" dirty="0"/>
        </a:p>
      </dsp:txBody>
      <dsp:txXfrm rot="-5400000">
        <a:off x="1069983" y="48972"/>
        <a:ext cx="6158615" cy="896553"/>
      </dsp:txXfrm>
    </dsp:sp>
    <dsp:sp modelId="{E4F03570-5A74-41A6-B154-62346B26DD8B}">
      <dsp:nvSpPr>
        <dsp:cNvPr id="0" name=""/>
        <dsp:cNvSpPr/>
      </dsp:nvSpPr>
      <dsp:spPr>
        <a:xfrm rot="5400000">
          <a:off x="-229282" y="1563175"/>
          <a:ext cx="1528547" cy="1069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EPA</a:t>
          </a:r>
          <a:endParaRPr lang="sq-AL" sz="2200" kern="1200" dirty="0"/>
        </a:p>
      </dsp:txBody>
      <dsp:txXfrm rot="-5400000">
        <a:off x="1" y="1868885"/>
        <a:ext cx="1069983" cy="458564"/>
      </dsp:txXfrm>
    </dsp:sp>
    <dsp:sp modelId="{3C14D3DA-1770-468F-9158-25394B8E399C}">
      <dsp:nvSpPr>
        <dsp:cNvPr id="0" name=""/>
        <dsp:cNvSpPr/>
      </dsp:nvSpPr>
      <dsp:spPr>
        <a:xfrm rot="5400000">
          <a:off x="3676763" y="-1272887"/>
          <a:ext cx="993555" cy="62071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ctr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Title 40, Code of Federal Regulations (40 CFR)</a:t>
          </a:r>
          <a:endParaRPr lang="sq-AL" sz="2100" kern="1200" dirty="0"/>
        </a:p>
      </dsp:txBody>
      <dsp:txXfrm rot="-5400000">
        <a:off x="1069983" y="1382394"/>
        <a:ext cx="6158615" cy="896553"/>
      </dsp:txXfrm>
    </dsp:sp>
    <dsp:sp modelId="{8907E855-012C-4B7F-BA05-9AAA3E798C5A}">
      <dsp:nvSpPr>
        <dsp:cNvPr id="0" name=""/>
        <dsp:cNvSpPr/>
      </dsp:nvSpPr>
      <dsp:spPr>
        <a:xfrm rot="5400000">
          <a:off x="-229282" y="2896597"/>
          <a:ext cx="1528547" cy="1069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40 CFR</a:t>
          </a:r>
          <a:endParaRPr lang="sq-AL" sz="2200" kern="1200" dirty="0"/>
        </a:p>
      </dsp:txBody>
      <dsp:txXfrm rot="-5400000">
        <a:off x="1" y="3202307"/>
        <a:ext cx="1069983" cy="458564"/>
      </dsp:txXfrm>
    </dsp:sp>
    <dsp:sp modelId="{64CD64F0-3726-4714-BFC5-235D1ABFDA0E}">
      <dsp:nvSpPr>
        <dsp:cNvPr id="0" name=""/>
        <dsp:cNvSpPr/>
      </dsp:nvSpPr>
      <dsp:spPr>
        <a:xfrm rot="5400000">
          <a:off x="3676763" y="42581"/>
          <a:ext cx="993555" cy="62071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ctr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Part 122 EPA Permit Program/Storm Water Discharge</a:t>
          </a:r>
          <a:endParaRPr lang="sq-AL" sz="2100" b="1" kern="1200" dirty="0"/>
        </a:p>
        <a:p>
          <a:pPr marL="228600" lvl="1" indent="-228600" algn="ctr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kern="1200" dirty="0"/>
            <a:t>Part 123 </a:t>
          </a:r>
          <a:r>
            <a:rPr lang="en-US" sz="2100" b="1" kern="1200" dirty="0"/>
            <a:t>Delegates</a:t>
          </a:r>
          <a:r>
            <a:rPr lang="en-US" sz="2100" b="0" kern="1200" dirty="0"/>
            <a:t> issuing permits to California </a:t>
          </a:r>
          <a:endParaRPr lang="sq-AL" sz="2100" b="0" kern="1200" dirty="0"/>
        </a:p>
      </dsp:txBody>
      <dsp:txXfrm rot="-5400000">
        <a:off x="1069983" y="2697863"/>
        <a:ext cx="6158615" cy="8965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7A41A-5349-480C-B468-810EF76B778A}">
      <dsp:nvSpPr>
        <dsp:cNvPr id="0" name=""/>
        <dsp:cNvSpPr/>
      </dsp:nvSpPr>
      <dsp:spPr>
        <a:xfrm>
          <a:off x="23344" y="1396490"/>
          <a:ext cx="2130274" cy="1065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Disturbed Soil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≥ 1 Acre </a:t>
          </a:r>
          <a:endParaRPr lang="sq-AL" sz="2600" kern="1200" dirty="0"/>
        </a:p>
      </dsp:txBody>
      <dsp:txXfrm>
        <a:off x="54541" y="1427687"/>
        <a:ext cx="2067880" cy="1002743"/>
      </dsp:txXfrm>
    </dsp:sp>
    <dsp:sp modelId="{EE7E55DD-F434-42B3-B0E9-934024F59283}">
      <dsp:nvSpPr>
        <dsp:cNvPr id="0" name=""/>
        <dsp:cNvSpPr/>
      </dsp:nvSpPr>
      <dsp:spPr>
        <a:xfrm rot="19497576">
          <a:off x="2061290" y="1612090"/>
          <a:ext cx="1018788" cy="48995"/>
        </a:xfrm>
        <a:custGeom>
          <a:avLst/>
          <a:gdLst/>
          <a:ahLst/>
          <a:cxnLst/>
          <a:rect l="0" t="0" r="0" b="0"/>
          <a:pathLst>
            <a:path>
              <a:moveTo>
                <a:pt x="0" y="24497"/>
              </a:moveTo>
              <a:lnTo>
                <a:pt x="1018788" y="24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q-AL" sz="900" kern="1200"/>
        </a:p>
      </dsp:txBody>
      <dsp:txXfrm>
        <a:off x="2545215" y="1611118"/>
        <a:ext cx="50939" cy="50939"/>
      </dsp:txXfrm>
    </dsp:sp>
    <dsp:sp modelId="{03FE1980-8053-4E69-BC35-CF4F4E8D5A1F}">
      <dsp:nvSpPr>
        <dsp:cNvPr id="0" name=""/>
        <dsp:cNvSpPr/>
      </dsp:nvSpPr>
      <dsp:spPr>
        <a:xfrm>
          <a:off x="2987750" y="811548"/>
          <a:ext cx="2130274" cy="1065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Don’t need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NPDES Permit</a:t>
          </a:r>
          <a:endParaRPr lang="sq-AL" sz="2000" kern="1200" dirty="0"/>
        </a:p>
      </dsp:txBody>
      <dsp:txXfrm>
        <a:off x="3018947" y="842745"/>
        <a:ext cx="2067880" cy="1002743"/>
      </dsp:txXfrm>
    </dsp:sp>
    <dsp:sp modelId="{E7E8B9DA-B92A-47CC-8F07-2034A73A9EEC}">
      <dsp:nvSpPr>
        <dsp:cNvPr id="0" name=""/>
        <dsp:cNvSpPr/>
      </dsp:nvSpPr>
      <dsp:spPr>
        <a:xfrm>
          <a:off x="5118024" y="1319619"/>
          <a:ext cx="852109" cy="48995"/>
        </a:xfrm>
        <a:custGeom>
          <a:avLst/>
          <a:gdLst/>
          <a:ahLst/>
          <a:cxnLst/>
          <a:rect l="0" t="0" r="0" b="0"/>
          <a:pathLst>
            <a:path>
              <a:moveTo>
                <a:pt x="0" y="24497"/>
              </a:moveTo>
              <a:lnTo>
                <a:pt x="852109" y="244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q-AL" sz="900" kern="1200"/>
        </a:p>
      </dsp:txBody>
      <dsp:txXfrm>
        <a:off x="5522777" y="1322814"/>
        <a:ext cx="42605" cy="42605"/>
      </dsp:txXfrm>
    </dsp:sp>
    <dsp:sp modelId="{8DC1B13F-DD92-4B85-B3E4-08B6FE689747}">
      <dsp:nvSpPr>
        <dsp:cNvPr id="0" name=""/>
        <dsp:cNvSpPr/>
      </dsp:nvSpPr>
      <dsp:spPr>
        <a:xfrm>
          <a:off x="5970134" y="811548"/>
          <a:ext cx="2130274" cy="1065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Need </a:t>
          </a:r>
          <a:r>
            <a:rPr lang="en-US" sz="2400" kern="1200" dirty="0">
              <a:solidFill>
                <a:schemeClr val="tx1"/>
              </a:solidFill>
            </a:rPr>
            <a:t>WPCP</a:t>
          </a:r>
          <a:endParaRPr lang="sq-AL" sz="2400" kern="1200" dirty="0">
            <a:solidFill>
              <a:schemeClr val="tx1"/>
            </a:solidFill>
          </a:endParaRPr>
        </a:p>
      </dsp:txBody>
      <dsp:txXfrm>
        <a:off x="6001331" y="842745"/>
        <a:ext cx="2067880" cy="1002743"/>
      </dsp:txXfrm>
    </dsp:sp>
    <dsp:sp modelId="{72F49E87-030D-439B-BA11-5F406CB73D04}">
      <dsp:nvSpPr>
        <dsp:cNvPr id="0" name=""/>
        <dsp:cNvSpPr/>
      </dsp:nvSpPr>
      <dsp:spPr>
        <a:xfrm rot="2249781">
          <a:off x="2045011" y="2224544"/>
          <a:ext cx="1051347" cy="48995"/>
        </a:xfrm>
        <a:custGeom>
          <a:avLst/>
          <a:gdLst/>
          <a:ahLst/>
          <a:cxnLst/>
          <a:rect l="0" t="0" r="0" b="0"/>
          <a:pathLst>
            <a:path>
              <a:moveTo>
                <a:pt x="0" y="24497"/>
              </a:moveTo>
              <a:lnTo>
                <a:pt x="1051347" y="24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q-AL" sz="900" kern="1200"/>
        </a:p>
      </dsp:txBody>
      <dsp:txXfrm>
        <a:off x="2544401" y="2222758"/>
        <a:ext cx="52567" cy="52567"/>
      </dsp:txXfrm>
    </dsp:sp>
    <dsp:sp modelId="{C0E14069-92F0-4A93-A505-C45CDA416D76}">
      <dsp:nvSpPr>
        <dsp:cNvPr id="0" name=""/>
        <dsp:cNvSpPr/>
      </dsp:nvSpPr>
      <dsp:spPr>
        <a:xfrm>
          <a:off x="2987750" y="2036456"/>
          <a:ext cx="2130274" cy="1065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NPDES</a:t>
          </a:r>
          <a:r>
            <a:rPr lang="en-US" sz="2000" kern="1200" dirty="0"/>
            <a:t> </a:t>
          </a:r>
          <a:r>
            <a:rPr lang="en-US" sz="2000" kern="1200" dirty="0">
              <a:solidFill>
                <a:schemeClr val="tx1"/>
              </a:solidFill>
            </a:rPr>
            <a:t>Permit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(CGP)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q-AL" sz="2000" kern="1200" dirty="0">
            <a:solidFill>
              <a:schemeClr val="tx1"/>
            </a:solidFill>
          </a:endParaRPr>
        </a:p>
      </dsp:txBody>
      <dsp:txXfrm>
        <a:off x="3018947" y="2067653"/>
        <a:ext cx="2067880" cy="1002743"/>
      </dsp:txXfrm>
    </dsp:sp>
    <dsp:sp modelId="{C711AF1D-AE5C-484A-ADB1-FCED0E30AD8E}">
      <dsp:nvSpPr>
        <dsp:cNvPr id="0" name=""/>
        <dsp:cNvSpPr/>
      </dsp:nvSpPr>
      <dsp:spPr>
        <a:xfrm rot="26518">
          <a:off x="5118012" y="2547835"/>
          <a:ext cx="857500" cy="48995"/>
        </a:xfrm>
        <a:custGeom>
          <a:avLst/>
          <a:gdLst/>
          <a:ahLst/>
          <a:cxnLst/>
          <a:rect l="0" t="0" r="0" b="0"/>
          <a:pathLst>
            <a:path>
              <a:moveTo>
                <a:pt x="0" y="24497"/>
              </a:moveTo>
              <a:lnTo>
                <a:pt x="857500" y="244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q-AL" sz="900" kern="1200"/>
        </a:p>
      </dsp:txBody>
      <dsp:txXfrm>
        <a:off x="5525325" y="2550895"/>
        <a:ext cx="42875" cy="42875"/>
      </dsp:txXfrm>
    </dsp:sp>
    <dsp:sp modelId="{9333CEE4-C457-407A-B0AE-5CA858C3BFD8}">
      <dsp:nvSpPr>
        <dsp:cNvPr id="0" name=""/>
        <dsp:cNvSpPr/>
      </dsp:nvSpPr>
      <dsp:spPr>
        <a:xfrm>
          <a:off x="5975500" y="2043071"/>
          <a:ext cx="2130274" cy="1065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Need </a:t>
          </a:r>
          <a:r>
            <a:rPr lang="en-US" sz="2400" kern="1200" dirty="0">
              <a:solidFill>
                <a:schemeClr val="tx1"/>
              </a:solidFill>
            </a:rPr>
            <a:t>SWPPP</a:t>
          </a:r>
          <a:endParaRPr lang="sq-AL" sz="2400" kern="1200" dirty="0">
            <a:solidFill>
              <a:schemeClr val="tx1"/>
            </a:solidFill>
          </a:endParaRPr>
        </a:p>
      </dsp:txBody>
      <dsp:txXfrm>
        <a:off x="6006697" y="2074268"/>
        <a:ext cx="2067880" cy="1002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/>
          <a:lstStyle>
            <a:lvl1pPr algn="r">
              <a:defRPr sz="13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 anchor="b"/>
          <a:lstStyle>
            <a:lvl1pPr algn="l">
              <a:defRPr sz="1300"/>
            </a:lvl1pPr>
          </a:lstStyle>
          <a:p>
            <a:r>
              <a:rPr lang="en-US" sz="1200"/>
              <a:t>4/26/16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 anchor="b"/>
          <a:lstStyle>
            <a:lvl1pPr algn="r">
              <a:defRPr sz="1300"/>
            </a:lvl1pPr>
          </a:lstStyle>
          <a:p>
            <a:fld id="{1E0163A3-0986-4D1D-A810-47E990182539}" type="slidenum">
              <a:rPr lang="en-US" sz="120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20307676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/>
          <a:lstStyle>
            <a:lvl1pPr algn="r">
              <a:defRPr sz="13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8" tIns="46639" rIns="93278" bIns="4663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37543" y="4420315"/>
            <a:ext cx="6017422" cy="4187666"/>
          </a:xfrm>
          <a:prstGeom prst="rect">
            <a:avLst/>
          </a:prstGeom>
        </p:spPr>
        <p:txBody>
          <a:bodyPr vert="horz" lIns="93278" tIns="46639" rIns="93278" bIns="4663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 anchor="b"/>
          <a:lstStyle>
            <a:lvl1pPr algn="l">
              <a:defRPr sz="1300"/>
            </a:lvl1pPr>
          </a:lstStyle>
          <a:p>
            <a:r>
              <a:rPr lang="en-US"/>
              <a:t>4/26/16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78" tIns="46639" rIns="93278" bIns="46639" rtlCol="0" anchor="b"/>
          <a:lstStyle>
            <a:lvl1pPr algn="r">
              <a:defRPr sz="1300"/>
            </a:lvl1pPr>
          </a:lstStyle>
          <a:p>
            <a:fld id="{BBF6DD7D-9E0B-45D5-9BD6-09BE3D7C44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43252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lean_Water_Act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United_States_Environmental_Protection_Agency" TargetMode="External"/><Relationship Id="rId4" Type="http://schemas.openxmlformats.org/officeDocument/2006/relationships/hyperlink" Target="http://en.wikipedia.org/wiki/Great_Lakes_Water_Quality_Agreement" TargetMode="Externa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ater.epa.gov/polwaste/npdes/stormwater/Authorization-Status-for-EPAs-Stormwater-Construction-and-Industrial-Programs.cfm" TargetMode="External"/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ater.epa.gov/polwaste/npdes/stormwater/Stormwater-Pollution-Prevention-Plans-for-Construction-Activities.cfm" TargetMode="External"/></Relationships>
</file>

<file path=ppt/notesSlides/_rels/notes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ater.epa.gov/polwaste/npdes/stormwater/Authorization-Status-for-EPAs-Stormwater-Construction-and-Industrial-Programs.cfm" TargetMode="External"/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ater.epa.gov/polwaste/npdes/stormwater/Stormwater-Pollution-Prevention-Plans-for-Construction-Activities.cfm" TargetMode="Externa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1" dirty="0"/>
              <a:t>What is environmental</a:t>
            </a:r>
            <a:r>
              <a:rPr lang="en-US" sz="1200" b="1" baseline="0" dirty="0"/>
              <a:t> stewardship: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/>
              <a:t>Protection of environmental resources. 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/>
              <a:t>Examples of Env. Resources:  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="1" baseline="0" dirty="0"/>
              <a:t>Archeological:  </a:t>
            </a:r>
            <a:r>
              <a:rPr lang="en-US" sz="1200" baseline="0" dirty="0"/>
              <a:t>Historic Bridges, Indian Burial Grounds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="1" baseline="0" dirty="0"/>
              <a:t>Biological:  </a:t>
            </a:r>
            <a:r>
              <a:rPr lang="en-US" sz="1200" baseline="0" dirty="0"/>
              <a:t>Endangered species, Migratory Bird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aseline="0" dirty="0"/>
              <a:t>Physical:  Surface Mining and Reclamation Act (SMARA)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="1" baseline="0" dirty="0"/>
              <a:t>Air/Water/Noise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="1" baseline="0" dirty="0"/>
              <a:t>Proper Handling of Hazardous Waste</a:t>
            </a:r>
            <a:endParaRPr lang="en-US" sz="1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6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Environmental</a:t>
            </a:r>
            <a:r>
              <a:rPr lang="en-US" sz="1200" baseline="0" dirty="0">
                <a:solidFill>
                  <a:schemeClr val="tx1"/>
                </a:solidFill>
              </a:rPr>
              <a:t> Stewardship encompasses the protection of both human and natural resources and quality of life.  It considers the affects of </a:t>
            </a:r>
            <a:r>
              <a:rPr lang="en-US" sz="1200" i="0" baseline="0" dirty="0">
                <a:solidFill>
                  <a:schemeClr val="tx1"/>
                </a:solidFill>
              </a:rPr>
              <a:t>a single  </a:t>
            </a:r>
            <a:r>
              <a:rPr lang="en-US" sz="1200" baseline="0" dirty="0">
                <a:solidFill>
                  <a:schemeClr val="tx1"/>
                </a:solidFill>
              </a:rPr>
              <a:t>project and/or the </a:t>
            </a:r>
            <a:r>
              <a:rPr lang="en-US" sz="1200" i="1" baseline="0" dirty="0">
                <a:solidFill>
                  <a:schemeClr val="tx1"/>
                </a:solidFill>
              </a:rPr>
              <a:t>cumulative affect of multiple projects </a:t>
            </a:r>
            <a:r>
              <a:rPr lang="en-US" sz="1200" baseline="0" dirty="0">
                <a:solidFill>
                  <a:schemeClr val="tx1"/>
                </a:solidFill>
              </a:rPr>
              <a:t>on…</a:t>
            </a:r>
            <a:endParaRPr lang="en-US" sz="1200" dirty="0">
              <a:solidFill>
                <a:schemeClr val="tx1"/>
              </a:solidFill>
            </a:endParaRP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planned growth or land use for the area,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the relocation of significant numbers of people;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natural, cultural, recreational, historic resources;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air, noise, or water quality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travel patterns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significant environmental impacts</a:t>
            </a:r>
            <a:r>
              <a:rPr lang="en-US" sz="1200" baseline="0" dirty="0">
                <a:solidFill>
                  <a:schemeClr val="tx1"/>
                </a:solidFill>
              </a:rPr>
              <a:t> (individually or cumulatively)</a:t>
            </a:r>
            <a:endParaRPr lang="en-US" sz="1200" b="1" u="sng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4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r>
              <a:rPr lang="en-US" sz="1200" dirty="0">
                <a:solidFill>
                  <a:schemeClr val="tx1"/>
                </a:solidFill>
              </a:rPr>
              <a:t>Have them read bullets to themselves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35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NEPA</a:t>
            </a:r>
            <a:r>
              <a:rPr lang="en-US" sz="1200" baseline="0" dirty="0">
                <a:solidFill>
                  <a:schemeClr val="tx1"/>
                </a:solidFill>
              </a:rPr>
              <a:t> - </a:t>
            </a:r>
            <a:r>
              <a:rPr lang="en-US" sz="1200" b="1" baseline="0" dirty="0">
                <a:solidFill>
                  <a:schemeClr val="tx1"/>
                </a:solidFill>
              </a:rPr>
              <a:t>United States Environmental </a:t>
            </a:r>
            <a:r>
              <a:rPr lang="en-US" sz="1200" b="1" u="sng" baseline="0" dirty="0">
                <a:solidFill>
                  <a:schemeClr val="tx1"/>
                </a:solidFill>
              </a:rPr>
              <a:t>Law</a:t>
            </a:r>
            <a:r>
              <a:rPr lang="en-US" sz="1200" b="1" baseline="0" dirty="0">
                <a:solidFill>
                  <a:schemeClr val="tx1"/>
                </a:solidFill>
              </a:rPr>
              <a:t>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1" i="1" dirty="0">
                <a:solidFill>
                  <a:schemeClr val="tx1"/>
                </a:solidFill>
              </a:rPr>
              <a:t>Purpose - ensure that environmental factors are weighted equally when compared to other factors in the decision-making process.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NEPA</a:t>
            </a:r>
            <a:r>
              <a:rPr lang="en-US" sz="1200" baseline="0" dirty="0">
                <a:solidFill>
                  <a:schemeClr val="tx1"/>
                </a:solidFill>
              </a:rPr>
              <a:t> requirements a</a:t>
            </a:r>
            <a:r>
              <a:rPr lang="en-US" sz="1200" dirty="0">
                <a:solidFill>
                  <a:schemeClr val="tx1"/>
                </a:solidFill>
              </a:rPr>
              <a:t>pply to </a:t>
            </a:r>
            <a:r>
              <a:rPr lang="en-US" sz="1200" u="sng" dirty="0">
                <a:solidFill>
                  <a:schemeClr val="tx1"/>
                </a:solidFill>
              </a:rPr>
              <a:t>all</a:t>
            </a:r>
            <a:r>
              <a:rPr lang="en-US" sz="1200" dirty="0">
                <a:solidFill>
                  <a:schemeClr val="tx1"/>
                </a:solidFill>
              </a:rPr>
              <a:t> federal agencies. (e.g.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FHWA)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 project is required to meet NEPA guidelines when a </a:t>
            </a:r>
            <a:r>
              <a:rPr lang="en-US" sz="1200" u="sng" dirty="0">
                <a:solidFill>
                  <a:schemeClr val="tx1"/>
                </a:solidFill>
              </a:rPr>
              <a:t>federal agency provides any</a:t>
            </a:r>
            <a:r>
              <a:rPr lang="en-US" sz="1200" u="none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portion of </a:t>
            </a:r>
            <a:r>
              <a:rPr lang="en-US" sz="1200" u="sng" dirty="0">
                <a:solidFill>
                  <a:schemeClr val="tx1"/>
                </a:solidFill>
              </a:rPr>
              <a:t>financing or review</a:t>
            </a:r>
            <a:r>
              <a:rPr lang="en-US" sz="1200" u="none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for the project.</a:t>
            </a:r>
          </a:p>
          <a:p>
            <a:pPr defTabSz="864931">
              <a:buFont typeface="Arial" pitchFamily="34" charset="0"/>
              <a:buChar char="•"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06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 defTabSz="864931">
              <a:defRPr/>
            </a:pPr>
            <a:r>
              <a:rPr lang="en-US" sz="1200" i="1" dirty="0"/>
              <a:t>Purpose</a:t>
            </a:r>
            <a:r>
              <a:rPr lang="en-US" sz="1200" i="1" baseline="0" dirty="0"/>
              <a:t> of this slide is to lead students to an how we go from NEPA to what they must do on their projects.   environmental </a:t>
            </a:r>
            <a:endParaRPr lang="en-US" sz="1200" i="1" dirty="0"/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dirty="0"/>
              <a:t>An “Act” is implemented is  through regulations</a:t>
            </a:r>
            <a:r>
              <a:rPr lang="en-US" sz="1200" baseline="0" dirty="0"/>
              <a:t> established by the federal agency involved. 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baseline="0" dirty="0"/>
              <a:t>The federal agency we care about is the Federal Highway Administration (FHWA)</a:t>
            </a:r>
            <a:endParaRPr lang="en-US" sz="1200" dirty="0"/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dirty="0"/>
              <a:t>Regulations may as well be laws because you must comply with them under penalty of law.</a:t>
            </a:r>
            <a:endParaRPr lang="en-US" sz="1200" b="0" u="none" dirty="0"/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All those rules and regulations created by federal agencies</a:t>
            </a:r>
            <a:r>
              <a:rPr lang="en-US" sz="1200" baseline="0" dirty="0"/>
              <a:t> are found in </a:t>
            </a:r>
            <a:r>
              <a:rPr lang="en-US" sz="1200" dirty="0"/>
              <a:t>The Code of Federal Regulations  (CFR)</a:t>
            </a:r>
            <a:endParaRPr lang="en-US" sz="1200" baseline="0" dirty="0"/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And</a:t>
            </a:r>
            <a:r>
              <a:rPr lang="en-US" sz="1200" baseline="0" dirty="0"/>
              <a:t> all rules and regulations created specifically by FHWA can be found in Title 23 of the CFR (a title is like a </a:t>
            </a:r>
            <a:r>
              <a:rPr lang="en-US" sz="1200" dirty="0"/>
              <a:t>Chapter)</a:t>
            </a:r>
            <a:r>
              <a:rPr lang="en-US" sz="1200" baseline="0" dirty="0"/>
              <a:t>.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aseline="0" dirty="0"/>
              <a:t>Other titles contain the rules and regulations created by other Federal agencies, for example, Title 26 contains rules and regulations created by the Internal Revenue (aka the IRS)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Part 771 of Title</a:t>
            </a:r>
            <a:r>
              <a:rPr lang="en-US" sz="1200" baseline="0" dirty="0"/>
              <a:t> 23/</a:t>
            </a:r>
            <a:r>
              <a:rPr lang="en-US" sz="1200" dirty="0"/>
              <a:t>Chapter 23 is “Environmental</a:t>
            </a:r>
            <a:r>
              <a:rPr lang="en-US" sz="1200" baseline="0" dirty="0"/>
              <a:t> Impact and Related Procedures” 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aseline="0" dirty="0"/>
              <a:t>These are the procedures set up by FHWA for Highway related projects to comply with NEPA  .</a:t>
            </a:r>
          </a:p>
          <a:p>
            <a:pPr>
              <a:buFont typeface="Arial" pitchFamily="34" charset="0"/>
              <a:buNone/>
            </a:pPr>
            <a:r>
              <a:rPr lang="en-US" sz="1200" b="1" baseline="0" dirty="0"/>
              <a:t>FHWA Federal aid projects must comply with the laws of 23 CFR 771.</a:t>
            </a:r>
            <a:endParaRPr lang="en-US" sz="1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765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u="sng" dirty="0"/>
              <a:t>Trainer Notes:</a:t>
            </a:r>
            <a:endParaRPr lang="en-US" sz="1200" dirty="0"/>
          </a:p>
          <a:p>
            <a:pPr marL="162175" indent="-162175"/>
            <a:r>
              <a:rPr lang="en-US" sz="1200" b="1" dirty="0"/>
              <a:t>ASK</a:t>
            </a:r>
            <a:r>
              <a:rPr lang="en-US" sz="1200" b="1" baseline="0" dirty="0"/>
              <a:t> CLASS:  </a:t>
            </a:r>
            <a:r>
              <a:rPr lang="en-US" sz="1200" baseline="0" dirty="0"/>
              <a:t>How is this mandate fulfilled?</a:t>
            </a:r>
          </a:p>
          <a:p>
            <a:pPr marL="162175" indent="-162175"/>
            <a:r>
              <a:rPr lang="en-US" sz="1200" b="1" baseline="0" dirty="0"/>
              <a:t>Answer:  </a:t>
            </a:r>
            <a:r>
              <a:rPr lang="en-US" sz="1200" baseline="0" dirty="0"/>
              <a:t>By each project having an environmental document.</a:t>
            </a:r>
            <a:endParaRPr lang="en-US" sz="1200" dirty="0"/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The environmental</a:t>
            </a:r>
            <a:r>
              <a:rPr lang="en-US" sz="1200" baseline="0" dirty="0"/>
              <a:t> document is the finalized a</a:t>
            </a:r>
            <a:r>
              <a:rPr lang="en-US" sz="1200" u="sng" baseline="0" dirty="0"/>
              <a:t>ssessment/determination process </a:t>
            </a:r>
            <a:r>
              <a:rPr lang="en-US" sz="1200" u="none" baseline="0" dirty="0"/>
              <a:t>  which fulfills this mandate.</a:t>
            </a:r>
            <a:endParaRPr lang="en-US" sz="1200" b="1" baseline="0" dirty="0"/>
          </a:p>
          <a:p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75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7543" y="4420314"/>
            <a:ext cx="6017422" cy="4619727"/>
          </a:xfrm>
        </p:spPr>
        <p:txBody>
          <a:bodyPr>
            <a:noAutofit/>
          </a:bodyPr>
          <a:lstStyle/>
          <a:p>
            <a:r>
              <a:rPr lang="en-US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The environmental document for your projects will be in one of these  3 forms.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As we moved from left to right, the document becomes more involved (the project likely has more impact on the environment.)</a:t>
            </a:r>
          </a:p>
          <a:p>
            <a:pPr marL="518959" indent="-164337" defTabSz="864931">
              <a:buFont typeface="+mj-lt"/>
              <a:buAutoNum type="arabicPeriod"/>
              <a:defRPr/>
            </a:pPr>
            <a:r>
              <a:rPr lang="en-US" b="1" i="1" baseline="0" dirty="0"/>
              <a:t>90 %Categorical Exclusion (no affect):  </a:t>
            </a:r>
            <a:r>
              <a:rPr lang="en-US" i="1" baseline="0" dirty="0"/>
              <a:t>The simplest.  A </a:t>
            </a:r>
            <a:r>
              <a:rPr lang="en-US" i="1" dirty="0"/>
              <a:t>Categorical Exclusion (CE) means your type of  project</a:t>
            </a:r>
            <a:r>
              <a:rPr lang="en-US" i="1" baseline="0" dirty="0"/>
              <a:t> falls into </a:t>
            </a:r>
            <a:r>
              <a:rPr lang="en-US" b="1" i="1" baseline="0" dirty="0"/>
              <a:t>a pre-established category </a:t>
            </a:r>
            <a:r>
              <a:rPr lang="en-US" i="1" baseline="0" dirty="0"/>
              <a:t>that </a:t>
            </a:r>
            <a:r>
              <a:rPr lang="en-US" i="1" dirty="0"/>
              <a:t> based on past experience with similar projects,</a:t>
            </a:r>
            <a:r>
              <a:rPr lang="en-US" i="1" baseline="0" dirty="0"/>
              <a:t> </a:t>
            </a:r>
            <a:r>
              <a:rPr lang="en-US" i="1" dirty="0"/>
              <a:t> does not involve significant environmental impacts... , therefore, neither an EA nor an EIS is required. </a:t>
            </a:r>
            <a:r>
              <a:rPr lang="en-US" b="1" i="1" dirty="0"/>
              <a:t>Most common for local agency projects. </a:t>
            </a:r>
            <a:r>
              <a:rPr lang="en-US" b="1" i="1" baseline="0" dirty="0"/>
              <a:t>  </a:t>
            </a:r>
            <a:r>
              <a:rPr lang="en-US" i="1" baseline="0" dirty="0"/>
              <a:t>You see this on overlays, city street drainage installations, traffic calming jobs, etc …</a:t>
            </a:r>
          </a:p>
          <a:p>
            <a:pPr marL="518959" indent="-164337" defTabSz="864931">
              <a:defRPr/>
            </a:pPr>
            <a:r>
              <a:rPr lang="en-US" baseline="0" dirty="0"/>
              <a:t>If you have a CE on your project, check the page numbers.  If page 1 says 1 of 2, be sure you have page 2.  </a:t>
            </a:r>
          </a:p>
          <a:p>
            <a:pPr marL="518959" indent="-164337" defTabSz="864931">
              <a:buFont typeface="+mj-lt"/>
              <a:buAutoNum type="arabicPeriod"/>
              <a:defRPr/>
            </a:pPr>
            <a:r>
              <a:rPr lang="en-US" i="1" dirty="0"/>
              <a:t>If you project does not qualify</a:t>
            </a:r>
            <a:r>
              <a:rPr lang="en-US" i="1" baseline="0" dirty="0"/>
              <a:t> for </a:t>
            </a:r>
            <a:r>
              <a:rPr lang="en-US" i="1" dirty="0"/>
              <a:t>Categorical Exclusion,</a:t>
            </a:r>
            <a:r>
              <a:rPr lang="en-US" i="1" baseline="0" dirty="0"/>
              <a:t> then an Environmental Assessment (EA)  is performed. </a:t>
            </a:r>
            <a:r>
              <a:rPr lang="en-US" b="0" i="1" baseline="0" dirty="0"/>
              <a:t>Based on the EA, a </a:t>
            </a:r>
            <a:r>
              <a:rPr lang="en-US" b="1" i="1" baseline="0" dirty="0"/>
              <a:t>determination </a:t>
            </a:r>
            <a:r>
              <a:rPr lang="en-US" b="0" i="1" baseline="0" dirty="0"/>
              <a:t>is made of either </a:t>
            </a:r>
            <a:r>
              <a:rPr lang="en-US" b="1" i="1" baseline="0" dirty="0"/>
              <a:t>Finding No Significant Impact (FONSI), </a:t>
            </a:r>
            <a:r>
              <a:rPr lang="en-US" b="0" i="1" baseline="0" dirty="0"/>
              <a:t>or that an impact will occur and</a:t>
            </a:r>
            <a:r>
              <a:rPr lang="en-US" b="1" i="1" baseline="0" dirty="0"/>
              <a:t> further study is needed.</a:t>
            </a:r>
            <a:r>
              <a:rPr lang="en-US" i="1" baseline="0" dirty="0"/>
              <a:t>  If further study is needed – see 3.</a:t>
            </a:r>
          </a:p>
          <a:p>
            <a:pPr marL="518959" indent="-164337" defTabSz="864931">
              <a:buFont typeface="+mj-lt"/>
              <a:buAutoNum type="arabicPeriod"/>
              <a:defRPr/>
            </a:pPr>
            <a:r>
              <a:rPr lang="en-US" i="1" baseline="0" dirty="0"/>
              <a:t>Environmental Impact Statement  is a more involved study of the impacts.  </a:t>
            </a:r>
            <a:r>
              <a:rPr lang="en-US" b="1" i="1" baseline="0" dirty="0"/>
              <a:t>Once complete</a:t>
            </a:r>
            <a:r>
              <a:rPr lang="en-US" i="1" baseline="0" dirty="0"/>
              <a:t>, a determination is made, the Record of Determination (ROD)</a:t>
            </a:r>
          </a:p>
          <a:p>
            <a:pPr marL="216233" indent="-216233" defTabSz="864931">
              <a:buFont typeface="Arial" pitchFamily="34" charset="0"/>
              <a:buChar char="•"/>
              <a:defRPr/>
            </a:pPr>
            <a:r>
              <a:rPr lang="en-US" i="1" baseline="0" dirty="0"/>
              <a:t>A local agency cannot proceed with Final Design until Caltrans has approved the environmental document. 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Have one of these 3 documents in your project files.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Read it.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Be sure your PS&amp;E complies with it (Design should have taken care of this, but sometimes things get missed.)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Be able to produce it for an auditor or reviewer when they ask to see your  “</a:t>
            </a:r>
            <a:r>
              <a:rPr lang="en-US" u="sng" baseline="0" dirty="0"/>
              <a:t>environmental document.”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None/>
            </a:pPr>
            <a:r>
              <a:rPr lang="en-US" baseline="0" dirty="0"/>
              <a:t>Extra info for instructor:</a:t>
            </a:r>
          </a:p>
          <a:p>
            <a:r>
              <a:rPr lang="en-US" baseline="0" dirty="0"/>
              <a:t>1.</a:t>
            </a:r>
            <a:r>
              <a:rPr lang="en-US" b="1" baseline="0" dirty="0"/>
              <a:t> The </a:t>
            </a:r>
            <a:r>
              <a:rPr lang="en-US" b="1" dirty="0"/>
              <a:t> EA is intended to be a concise document that</a:t>
            </a:r>
            <a:r>
              <a:rPr lang="en-US" b="1" baseline="0" dirty="0"/>
              <a:t> p</a:t>
            </a:r>
            <a:r>
              <a:rPr lang="en-US" b="1" dirty="0"/>
              <a:t>rovides sufficient evidence and analysis for </a:t>
            </a:r>
            <a:r>
              <a:rPr lang="en-US" b="1" i="1" dirty="0"/>
              <a:t>determining whether to prepare an EIS</a:t>
            </a:r>
            <a:r>
              <a:rPr lang="en-US" b="1" dirty="0"/>
              <a:t>.</a:t>
            </a:r>
            <a:r>
              <a:rPr lang="en-US" b="1" baseline="0" dirty="0"/>
              <a:t>  </a:t>
            </a:r>
            <a:r>
              <a:rPr lang="en-US" dirty="0"/>
              <a:t>If no substantial effects on the environment are found after investigation and drafting of an EA, the agency must produce a FONSI. </a:t>
            </a:r>
            <a:r>
              <a:rPr lang="en-US" b="1" i="1" dirty="0"/>
              <a:t>A FONSI presents the reasons why an action will not have a significant effect </a:t>
            </a:r>
            <a:r>
              <a:rPr lang="en-US" b="1" dirty="0"/>
              <a:t>on the human environment. </a:t>
            </a:r>
            <a:endParaRPr lang="en-US" b="1" baseline="0" dirty="0"/>
          </a:p>
          <a:p>
            <a:r>
              <a:rPr lang="en-US" dirty="0"/>
              <a:t>2. If it is determined that a proposed federal action does </a:t>
            </a:r>
            <a:r>
              <a:rPr lang="en-US" b="1" dirty="0"/>
              <a:t>not fall within a CE or does not qualify for a FONSI,</a:t>
            </a:r>
            <a:r>
              <a:rPr lang="en-US" dirty="0"/>
              <a:t> then the responsible agency or agencies must prepare an EIS. The purpose of an EIS is to </a:t>
            </a:r>
            <a:r>
              <a:rPr lang="en-US" b="1" dirty="0"/>
              <a:t>help public officials make informed decisions that are reflections of environmental consequences and the alternatives available.  </a:t>
            </a:r>
            <a:r>
              <a:rPr lang="en-US" dirty="0"/>
              <a:t>The</a:t>
            </a:r>
            <a:r>
              <a:rPr lang="en-US" baseline="0" dirty="0"/>
              <a:t> ROD follows the EIS.  </a:t>
            </a:r>
            <a:r>
              <a:rPr lang="en-US" b="1" baseline="0" dirty="0"/>
              <a:t>The ROD summarizes any </a:t>
            </a:r>
            <a:r>
              <a:rPr lang="en-US" b="1" i="1" baseline="0" dirty="0"/>
              <a:t>mitigation measures</a:t>
            </a:r>
            <a:r>
              <a:rPr lang="en-US" b="1" baseline="0" dirty="0"/>
              <a:t> that will be incorporated into the project.</a:t>
            </a:r>
          </a:p>
          <a:p>
            <a:r>
              <a:rPr lang="en-US" baseline="0" dirty="0"/>
              <a:t>3. If someone asks what is an EIR (environmental impact report), that is the State version of an EIS. </a:t>
            </a:r>
            <a:r>
              <a:rPr lang="en-US" b="1" baseline="0" dirty="0"/>
              <a:t>NEPA=EIS, CEPA=EIR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/>
              <a:t>CEPA = California Environmental Policy Act.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46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b="1" u="sng" dirty="0">
                <a:solidFill>
                  <a:schemeClr val="tx1"/>
                </a:solidFill>
              </a:rPr>
              <a:t>Trainer Notes: 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Here are  </a:t>
            </a:r>
            <a:r>
              <a:rPr lang="en-US" b="1" dirty="0">
                <a:solidFill>
                  <a:schemeClr val="tx1"/>
                </a:solidFill>
              </a:rPr>
              <a:t>some, not all, </a:t>
            </a:r>
            <a:r>
              <a:rPr lang="en-US" dirty="0">
                <a:solidFill>
                  <a:schemeClr val="tx1"/>
                </a:solidFill>
              </a:rPr>
              <a:t> of the many other Federal Acts that must be considered when preparing the environmental document.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An </a:t>
            </a:r>
            <a:r>
              <a:rPr lang="en-US" b="1" dirty="0">
                <a:solidFill>
                  <a:schemeClr val="tx1"/>
                </a:solidFill>
              </a:rPr>
              <a:t>ACT is a law passed by Congress.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rtl="0">
              <a:buFont typeface="Arial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Note to Instructor: No need to spend time on this other than to show the students that there are </a:t>
            </a:r>
            <a:r>
              <a:rPr lang="en-US" i="1" dirty="0">
                <a:solidFill>
                  <a:schemeClr val="tx1"/>
                </a:solidFill>
              </a:rPr>
              <a:t>a bunch of laws that must be considered.   </a:t>
            </a:r>
          </a:p>
          <a:p>
            <a:endParaRPr lang="en-US" baseline="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15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This regulation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(shown in the slide)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is the key</a:t>
            </a:r>
            <a:r>
              <a:rPr lang="en-US" sz="1200" b="1" baseline="0" dirty="0">
                <a:solidFill>
                  <a:schemeClr val="tx1"/>
                </a:solidFill>
              </a:rPr>
              <a:t> regulation  that an </a:t>
            </a:r>
            <a:r>
              <a:rPr lang="en-US" sz="1200" b="1" dirty="0">
                <a:solidFill>
                  <a:schemeClr val="tx1"/>
                </a:solidFill>
              </a:rPr>
              <a:t>agency and RE needs to understand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REs: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Get a copy of the environmental document for your project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Read it.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Be sure all</a:t>
            </a:r>
            <a:r>
              <a:rPr lang="en-US" sz="1200" baseline="0" dirty="0">
                <a:solidFill>
                  <a:schemeClr val="tx1"/>
                </a:solidFill>
              </a:rPr>
              <a:t> environmental commitments made it into your project plans and specifications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If something was missed write a CCO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Be sure a copy of the environmental documents is in your </a:t>
            </a:r>
            <a:r>
              <a:rPr lang="en-US" sz="1200" i="1" baseline="0" dirty="0">
                <a:solidFill>
                  <a:schemeClr val="tx1"/>
                </a:solidFill>
              </a:rPr>
              <a:t>project files.</a:t>
            </a:r>
            <a:endParaRPr lang="en-US" sz="1200" i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90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r>
              <a:rPr lang="en-US" sz="1200" i="1" dirty="0">
                <a:solidFill>
                  <a:schemeClr val="tx1"/>
                </a:solidFill>
              </a:rPr>
              <a:t>Note to instructor:  making transition from federal laws to  what  Caltrans Local Assistance requires  of  agencies 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To get federal funding you agency had to sign a Master Agreement with Caltrans in which  they agreed to  comply with all federal and state laws, regulations, policies and </a:t>
            </a:r>
            <a:r>
              <a:rPr lang="en-US" sz="1200" b="1" i="1" dirty="0">
                <a:solidFill>
                  <a:schemeClr val="tx1"/>
                </a:solidFill>
              </a:rPr>
              <a:t>procedures</a:t>
            </a:r>
            <a:r>
              <a:rPr lang="en-US" sz="1200" b="1" dirty="0">
                <a:solidFill>
                  <a:schemeClr val="tx1"/>
                </a:solidFill>
              </a:rPr>
              <a:t> . 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For project OFF the State highway system, the </a:t>
            </a:r>
            <a:r>
              <a:rPr lang="en-US" sz="1200" i="1" dirty="0">
                <a:solidFill>
                  <a:schemeClr val="tx1"/>
                </a:solidFill>
              </a:rPr>
              <a:t>procedures</a:t>
            </a:r>
            <a:r>
              <a:rPr lang="en-US" sz="1200" dirty="0">
                <a:solidFill>
                  <a:schemeClr val="tx1"/>
                </a:solidFill>
              </a:rPr>
              <a:t> your agency agreed to comply with are those in the LAPM.  </a:t>
            </a:r>
          </a:p>
          <a:p>
            <a:r>
              <a:rPr lang="en-US" dirty="0">
                <a:solidFill>
                  <a:schemeClr val="tx1"/>
                </a:solidFill>
              </a:rPr>
              <a:t>Q:  If your project is </a:t>
            </a:r>
            <a:r>
              <a:rPr lang="en-US" b="1" dirty="0">
                <a:solidFill>
                  <a:schemeClr val="tx1"/>
                </a:solidFill>
              </a:rPr>
              <a:t>ON</a:t>
            </a:r>
            <a:r>
              <a:rPr lang="en-US" baseline="0" dirty="0">
                <a:solidFill>
                  <a:schemeClr val="tx1"/>
                </a:solidFill>
              </a:rPr>
              <a:t> the State Highway System what procedures must you follow?</a:t>
            </a:r>
          </a:p>
          <a:p>
            <a:r>
              <a:rPr lang="en-US" baseline="0" dirty="0">
                <a:solidFill>
                  <a:schemeClr val="tx1"/>
                </a:solidFill>
              </a:rPr>
              <a:t>A:  Those in the </a:t>
            </a:r>
            <a:r>
              <a:rPr lang="en-US" b="1" baseline="0" dirty="0">
                <a:solidFill>
                  <a:schemeClr val="tx1"/>
                </a:solidFill>
              </a:rPr>
              <a:t>Caltrans Construction Manual.  </a:t>
            </a:r>
          </a:p>
          <a:p>
            <a:endParaRPr lang="en-US" b="1" baseline="0" dirty="0">
              <a:solidFill>
                <a:schemeClr val="tx1"/>
              </a:solidFill>
            </a:endParaRP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This slides shows the part</a:t>
            </a:r>
            <a:r>
              <a:rPr lang="en-US" b="0" baseline="0" dirty="0">
                <a:solidFill>
                  <a:schemeClr val="tx1"/>
                </a:solidFill>
              </a:rPr>
              <a:t>s of the LAPM that pertain to environmental requirements and construction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97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3003"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0" u="none" dirty="0">
                <a:solidFill>
                  <a:schemeClr val="tx1"/>
                </a:solidFill>
              </a:rPr>
              <a:t>Per</a:t>
            </a:r>
            <a:r>
              <a:rPr lang="en-US" sz="1200" b="0" u="none" baseline="0" dirty="0">
                <a:solidFill>
                  <a:schemeClr val="tx1"/>
                </a:solidFill>
              </a:rPr>
              <a:t> LAPM, the agency must get any permits.</a:t>
            </a:r>
            <a:endParaRPr lang="en-US" sz="1200" b="0" u="none" dirty="0">
              <a:solidFill>
                <a:schemeClr val="tx1"/>
              </a:solidFill>
            </a:endParaRP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dirty="0">
                <a:solidFill>
                  <a:schemeClr val="tx1"/>
                </a:solidFill>
              </a:rPr>
              <a:t>Environmental</a:t>
            </a:r>
            <a:r>
              <a:rPr lang="en-US" sz="1200" b="0" u="none" baseline="0" dirty="0">
                <a:solidFill>
                  <a:schemeClr val="tx1"/>
                </a:solidFill>
              </a:rPr>
              <a:t> impact mitigation measures  can be found in the project permits and environmental document.  </a:t>
            </a:r>
            <a:endParaRPr lang="en-US" sz="1200" b="0" u="none" dirty="0">
              <a:solidFill>
                <a:schemeClr val="tx1"/>
              </a:solidFill>
            </a:endParaRP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Have a copy of all permits for your project.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1" i="1" u="none" baseline="0" dirty="0">
                <a:solidFill>
                  <a:schemeClr val="tx1"/>
                </a:solidFill>
              </a:rPr>
              <a:t>Check that expiration dates  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Contact your PM and the agency Person in Responsible Charge if you have a problem.</a:t>
            </a:r>
            <a:endParaRPr lang="en-US" sz="1200" b="0" u="none" dirty="0">
              <a:solidFill>
                <a:schemeClr val="tx1"/>
              </a:solidFill>
            </a:endParaRP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1" u="none" dirty="0">
                <a:solidFill>
                  <a:schemeClr val="tx1"/>
                </a:solidFill>
              </a:rPr>
              <a:t>Some Examples of Permits commonly seen: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Encroachment Permits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Clean Water Act Section 404 Permit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Fish and Game Permit Section 1601 Lake and Streambed Alteration Permit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="0" u="none" baseline="0" dirty="0">
                <a:solidFill>
                  <a:schemeClr val="tx1"/>
                </a:solidFill>
              </a:rPr>
              <a:t>Coast Guard Bridge Permit</a:t>
            </a:r>
            <a:endParaRPr lang="en-US" sz="1200" b="0" u="none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98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r>
              <a:rPr lang="en-US" sz="1200" dirty="0"/>
              <a:t>The LAPM</a:t>
            </a:r>
            <a:r>
              <a:rPr lang="en-US" sz="1200" baseline="0" dirty="0"/>
              <a:t> says….</a:t>
            </a:r>
          </a:p>
          <a:p>
            <a:pPr defTabSz="864931">
              <a:defRPr/>
            </a:pPr>
            <a:r>
              <a:rPr lang="en-US" sz="1200" b="0" u="none" dirty="0">
                <a:solidFill>
                  <a:schemeClr val="accent6">
                    <a:lumMod val="50000"/>
                  </a:schemeClr>
                </a:solidFill>
              </a:rPr>
              <a:t>With the possibility</a:t>
            </a:r>
            <a:r>
              <a:rPr lang="en-US" sz="1200" b="0" u="none" baseline="0" dirty="0">
                <a:solidFill>
                  <a:schemeClr val="accent6">
                    <a:lumMod val="50000"/>
                  </a:schemeClr>
                </a:solidFill>
              </a:rPr>
              <a:t> of so many permits, how does an RE keep track of all the environmental mitigation commitments?!</a:t>
            </a:r>
            <a:endParaRPr lang="en-US" sz="1200" b="0" u="none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124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defTabSz="864931">
              <a:defRPr/>
            </a:pPr>
            <a:r>
              <a:rPr lang="en-US" sz="1200" dirty="0">
                <a:solidFill>
                  <a:schemeClr val="tx1"/>
                </a:solidFill>
              </a:rPr>
              <a:t>This must be done </a:t>
            </a:r>
            <a:r>
              <a:rPr lang="en-US" sz="1200" b="1" dirty="0">
                <a:solidFill>
                  <a:schemeClr val="tx1"/>
                </a:solidFill>
              </a:rPr>
              <a:t>before an agency can get its E76 </a:t>
            </a:r>
            <a:r>
              <a:rPr lang="en-US" sz="1200" dirty="0">
                <a:solidFill>
                  <a:schemeClr val="tx1"/>
                </a:solidFill>
              </a:rPr>
              <a:t>(authorization of federal money).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52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How the agency c</a:t>
            </a:r>
            <a:r>
              <a:rPr lang="en-US" sz="1200" u="sng" dirty="0">
                <a:solidFill>
                  <a:schemeClr val="tx1"/>
                </a:solidFill>
              </a:rPr>
              <a:t>ertifies</a:t>
            </a:r>
            <a:r>
              <a:rPr lang="en-US" sz="1200" dirty="0">
                <a:solidFill>
                  <a:schemeClr val="tx1"/>
                </a:solidFill>
              </a:rPr>
              <a:t> that all environmental commitments have been </a:t>
            </a:r>
            <a:r>
              <a:rPr lang="en-US" sz="1200" u="sng" dirty="0">
                <a:solidFill>
                  <a:schemeClr val="tx1"/>
                </a:solidFill>
              </a:rPr>
              <a:t>completed</a:t>
            </a:r>
            <a:r>
              <a:rPr lang="en-US" sz="1200" dirty="0">
                <a:solidFill>
                  <a:schemeClr val="tx1"/>
                </a:solidFill>
              </a:rPr>
              <a:t> and that documentation to this effect has been prepared for inclusion in the projects’ final record/voucher:</a:t>
            </a:r>
          </a:p>
          <a:p>
            <a:pPr marL="594640" lvl="1" indent="-162175">
              <a:buFont typeface="Arial" pitchFamily="34" charset="0"/>
              <a:buChar char="•"/>
            </a:pPr>
            <a:r>
              <a:rPr lang="en-US" sz="1200" b="0" u="none" baseline="0" dirty="0">
                <a:solidFill>
                  <a:schemeClr val="tx1"/>
                </a:solidFill>
              </a:rPr>
              <a:t>LAPM requires agencies to create an </a:t>
            </a:r>
            <a:r>
              <a:rPr lang="en-US" sz="1200" b="1" u="none" baseline="0" dirty="0">
                <a:solidFill>
                  <a:schemeClr val="tx1"/>
                </a:solidFill>
              </a:rPr>
              <a:t>Environmental Commitment Record (ECR) </a:t>
            </a:r>
            <a:r>
              <a:rPr lang="en-US" sz="1200" b="0" u="none" baseline="0" dirty="0">
                <a:solidFill>
                  <a:schemeClr val="tx1"/>
                </a:solidFill>
              </a:rPr>
              <a:t>for </a:t>
            </a:r>
            <a:r>
              <a:rPr lang="en-US" sz="1200" b="0" u="sng" baseline="0" dirty="0">
                <a:solidFill>
                  <a:schemeClr val="tx1"/>
                </a:solidFill>
              </a:rPr>
              <a:t>each project</a:t>
            </a:r>
            <a:r>
              <a:rPr lang="en-US" sz="1200" b="1" u="sng" baseline="0" dirty="0">
                <a:solidFill>
                  <a:schemeClr val="tx1"/>
                </a:solidFill>
              </a:rPr>
              <a:t>. </a:t>
            </a:r>
            <a:endParaRPr lang="en-US" sz="1200" u="sng" dirty="0">
              <a:solidFill>
                <a:schemeClr val="tx1"/>
              </a:solidFill>
            </a:endParaRP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ECR is a </a:t>
            </a:r>
            <a:r>
              <a:rPr lang="en-US" sz="1200" u="sng" dirty="0">
                <a:solidFill>
                  <a:schemeClr val="tx1"/>
                </a:solidFill>
              </a:rPr>
              <a:t>list</a:t>
            </a:r>
            <a:r>
              <a:rPr lang="en-US" sz="1200" dirty="0">
                <a:solidFill>
                  <a:schemeClr val="tx1"/>
                </a:solidFill>
              </a:rPr>
              <a:t> complied by the local agency of </a:t>
            </a:r>
            <a:r>
              <a:rPr lang="en-US" sz="1200" u="sng" dirty="0">
                <a:solidFill>
                  <a:schemeClr val="tx1"/>
                </a:solidFill>
              </a:rPr>
              <a:t>all the mitigation commitments required </a:t>
            </a:r>
            <a:r>
              <a:rPr lang="en-US" sz="1200" dirty="0">
                <a:solidFill>
                  <a:schemeClr val="tx1"/>
                </a:solidFill>
              </a:rPr>
              <a:t>to comply with NEPA . 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 If a project has multiple permits (Fish and Game, Marine Fisheries, etc…) it puts all the mitigation commitments listed in those permits into one place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Goal of the ECR is to </a:t>
            </a:r>
            <a:r>
              <a:rPr lang="en-US" sz="1200" b="1" u="sng" dirty="0">
                <a:solidFill>
                  <a:schemeClr val="tx1"/>
                </a:solidFill>
              </a:rPr>
              <a:t>track and document the completion</a:t>
            </a:r>
            <a:r>
              <a:rPr lang="en-US" sz="1200" u="sng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of the environmental commitments throughout the Project</a:t>
            </a:r>
            <a:r>
              <a:rPr lang="en-US" sz="1200" baseline="0" dirty="0">
                <a:solidFill>
                  <a:schemeClr val="tx1"/>
                </a:solidFill>
              </a:rPr>
              <a:t> Delivery process. 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>
                <a:solidFill>
                  <a:schemeClr val="tx1"/>
                </a:solidFill>
              </a:rPr>
              <a:t>ECR stays with the project records.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>
                <a:solidFill>
                  <a:schemeClr val="tx1"/>
                </a:solidFill>
              </a:rPr>
              <a:t> A completed ECR gets included with the final record/voucher.</a:t>
            </a:r>
          </a:p>
          <a:p>
            <a:pPr>
              <a:buFont typeface="Arial" pitchFamily="34" charset="0"/>
              <a:buChar char="•"/>
            </a:pPr>
            <a:endParaRPr lang="en-US" sz="1200" baseline="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None/>
            </a:pPr>
            <a:endParaRPr lang="en-US" sz="1200" baseline="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36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defTabSz="864931">
              <a:defRPr/>
            </a:pPr>
            <a:r>
              <a:rPr lang="en-US" sz="1200" i="1" dirty="0">
                <a:solidFill>
                  <a:schemeClr val="tx1"/>
                </a:solidFill>
              </a:rPr>
              <a:t>Instructor:  Transitioning into roles and responsibilities of the RE</a:t>
            </a:r>
          </a:p>
          <a:p>
            <a:pPr defTabSz="864931">
              <a:defRPr/>
            </a:pPr>
            <a:r>
              <a:rPr lang="en-US" sz="1200" i="1" dirty="0">
                <a:solidFill>
                  <a:schemeClr val="tx1"/>
                </a:solidFill>
              </a:rPr>
              <a:t>ECR: Environmental commitment record</a:t>
            </a:r>
          </a:p>
          <a:p>
            <a:pPr defTabSz="864931"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Be sure your copy of the environmental document includes copies of the </a:t>
            </a:r>
            <a:r>
              <a:rPr lang="en-US" sz="1200" b="1" dirty="0">
                <a:solidFill>
                  <a:schemeClr val="tx1"/>
                </a:solidFill>
              </a:rPr>
              <a:t>Biological Opinion (BO),  Memorandum of Agreement (MOA), and any permits, </a:t>
            </a:r>
            <a:r>
              <a:rPr lang="en-US" sz="1200" dirty="0">
                <a:solidFill>
                  <a:schemeClr val="tx1"/>
                </a:solidFill>
              </a:rPr>
              <a:t>if applicable.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Read</a:t>
            </a:r>
            <a:r>
              <a:rPr lang="en-US" baseline="0" dirty="0">
                <a:solidFill>
                  <a:schemeClr val="tx1"/>
                </a:solidFill>
              </a:rPr>
              <a:t> your environmental document and permits -  check your the ECR to be sure nothing was missed.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baseline="0" dirty="0">
                <a:solidFill>
                  <a:schemeClr val="tx1"/>
                </a:solidFill>
              </a:rPr>
              <a:t>If any mitigation measures were omitted from the PS&amp;E, write a CCO to add them.  Get your PM and Person in Responsible charge on board.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1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 defTabSz="864931">
              <a:defRPr/>
            </a:pPr>
            <a:r>
              <a:rPr lang="en-US" sz="1200" dirty="0"/>
              <a:t>Sample</a:t>
            </a:r>
            <a:r>
              <a:rPr lang="en-US" sz="1200" baseline="0" dirty="0"/>
              <a:t> form from one agency.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How the agency c</a:t>
            </a:r>
            <a:r>
              <a:rPr lang="en-US" sz="1200" u="sng" dirty="0"/>
              <a:t>ertifies</a:t>
            </a:r>
            <a:r>
              <a:rPr lang="en-US" sz="1200" dirty="0"/>
              <a:t> that all environmental commitments have been </a:t>
            </a:r>
            <a:r>
              <a:rPr lang="en-US" sz="1200" u="sng" dirty="0"/>
              <a:t>completed</a:t>
            </a:r>
            <a:r>
              <a:rPr lang="en-US" sz="1200" dirty="0"/>
              <a:t> and that documentation to this effect has been prepared for inclusion in the projects’ final record/voucher:</a:t>
            </a:r>
          </a:p>
          <a:p>
            <a:pPr marL="594640" lvl="1" indent="-162175">
              <a:buFont typeface="Arial" pitchFamily="34" charset="0"/>
              <a:buChar char="•"/>
            </a:pPr>
            <a:r>
              <a:rPr lang="en-US" sz="1200" b="0" u="none" baseline="0" dirty="0">
                <a:solidFill>
                  <a:schemeClr val="accent6">
                    <a:lumMod val="50000"/>
                  </a:schemeClr>
                </a:solidFill>
              </a:rPr>
              <a:t>LAPM requires agencies to create an </a:t>
            </a:r>
            <a:r>
              <a:rPr lang="en-US" sz="1200" b="1" u="none" baseline="0" dirty="0">
                <a:solidFill>
                  <a:schemeClr val="accent6">
                    <a:lumMod val="50000"/>
                  </a:schemeClr>
                </a:solidFill>
              </a:rPr>
              <a:t>Environmental Commitment Record (ECR) </a:t>
            </a:r>
            <a:r>
              <a:rPr lang="en-US" sz="1200" b="0" u="none" baseline="0" dirty="0">
                <a:solidFill>
                  <a:schemeClr val="accent6">
                    <a:lumMod val="50000"/>
                  </a:schemeClr>
                </a:solidFill>
              </a:rPr>
              <a:t>for </a:t>
            </a:r>
            <a:r>
              <a:rPr lang="en-US" sz="1200" b="0" u="sng" baseline="0" dirty="0">
                <a:solidFill>
                  <a:schemeClr val="accent6">
                    <a:lumMod val="50000"/>
                  </a:schemeClr>
                </a:solidFill>
              </a:rPr>
              <a:t>each project</a:t>
            </a:r>
            <a:r>
              <a:rPr lang="en-US" sz="1200" b="1" u="sng" baseline="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en-US" sz="1200" u="sng" dirty="0"/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/>
              <a:t>ECR is a </a:t>
            </a:r>
            <a:r>
              <a:rPr lang="en-US" sz="1200" u="sng" dirty="0"/>
              <a:t>list</a:t>
            </a:r>
            <a:r>
              <a:rPr lang="en-US" sz="1200" dirty="0"/>
              <a:t> complied by the local agency of </a:t>
            </a:r>
            <a:r>
              <a:rPr lang="en-US" sz="1200" u="sng" dirty="0"/>
              <a:t>all the mitigation commitments required </a:t>
            </a:r>
            <a:r>
              <a:rPr lang="en-US" sz="1200" dirty="0"/>
              <a:t>to comply with NEPA . 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/>
              <a:t> If a project has multiple permits (Fish and Game, Marine Fisheries, etc…) it puts all the mitigation commitments listed in those permits into one place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/>
              <a:t>Goal of the ECR is to </a:t>
            </a:r>
            <a:r>
              <a:rPr lang="en-US" sz="1200" b="1" u="sng" dirty="0"/>
              <a:t>track and document the completion</a:t>
            </a:r>
            <a:r>
              <a:rPr lang="en-US" sz="1200" u="sng" dirty="0"/>
              <a:t> </a:t>
            </a:r>
            <a:r>
              <a:rPr lang="en-US" sz="1200" dirty="0"/>
              <a:t>of the environmental commitments throughout the Project</a:t>
            </a:r>
            <a:r>
              <a:rPr lang="en-US" sz="1200" baseline="0" dirty="0"/>
              <a:t> Delivery process. 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/>
              <a:t>ECR stays with the project records.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/>
              <a:t> A completed ECR gets included with the final record/voucher.</a:t>
            </a:r>
          </a:p>
          <a:p>
            <a:pPr>
              <a:buFont typeface="Arial" pitchFamily="34" charset="0"/>
              <a:buChar char="•"/>
            </a:pPr>
            <a:endParaRPr lang="en-US" sz="1200" baseline="0" dirty="0"/>
          </a:p>
          <a:p>
            <a:pPr>
              <a:buFont typeface="Arial" pitchFamily="34" charset="0"/>
              <a:buNone/>
            </a:pPr>
            <a:endParaRPr lang="en-US" sz="1200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01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How the agency c</a:t>
            </a:r>
            <a:r>
              <a:rPr lang="en-US" sz="1200" u="sng" dirty="0">
                <a:solidFill>
                  <a:schemeClr val="tx1"/>
                </a:solidFill>
              </a:rPr>
              <a:t>ertifies</a:t>
            </a:r>
            <a:r>
              <a:rPr lang="en-US" sz="1200" dirty="0">
                <a:solidFill>
                  <a:schemeClr val="tx1"/>
                </a:solidFill>
              </a:rPr>
              <a:t> that all environmental commitments have been </a:t>
            </a:r>
            <a:r>
              <a:rPr lang="en-US" sz="1200" u="sng" dirty="0">
                <a:solidFill>
                  <a:schemeClr val="tx1"/>
                </a:solidFill>
              </a:rPr>
              <a:t>completed</a:t>
            </a:r>
            <a:r>
              <a:rPr lang="en-US" sz="1200" dirty="0">
                <a:solidFill>
                  <a:schemeClr val="tx1"/>
                </a:solidFill>
              </a:rPr>
              <a:t> and that documentation to this effect has been prepared for inclusion in the projects’ final record/voucher:</a:t>
            </a:r>
          </a:p>
          <a:p>
            <a:pPr marL="594640" lvl="1" indent="-162175">
              <a:buFont typeface="Arial" pitchFamily="34" charset="0"/>
              <a:buChar char="•"/>
            </a:pPr>
            <a:r>
              <a:rPr lang="en-US" sz="1200" b="0" u="none" baseline="0" dirty="0">
                <a:solidFill>
                  <a:schemeClr val="tx1"/>
                </a:solidFill>
              </a:rPr>
              <a:t>LAPM requires agencies to create an </a:t>
            </a:r>
            <a:r>
              <a:rPr lang="en-US" sz="1200" b="1" u="none" baseline="0" dirty="0">
                <a:solidFill>
                  <a:schemeClr val="tx1"/>
                </a:solidFill>
              </a:rPr>
              <a:t>Environmental Commitment Record (ECR) </a:t>
            </a:r>
            <a:r>
              <a:rPr lang="en-US" sz="1200" b="0" u="none" baseline="0" dirty="0">
                <a:solidFill>
                  <a:schemeClr val="tx1"/>
                </a:solidFill>
              </a:rPr>
              <a:t>for </a:t>
            </a:r>
            <a:r>
              <a:rPr lang="en-US" sz="1200" b="0" u="sng" baseline="0" dirty="0">
                <a:solidFill>
                  <a:schemeClr val="tx1"/>
                </a:solidFill>
              </a:rPr>
              <a:t>each project</a:t>
            </a:r>
            <a:r>
              <a:rPr lang="en-US" sz="1200" b="1" u="sng" baseline="0" dirty="0">
                <a:solidFill>
                  <a:schemeClr val="tx1"/>
                </a:solidFill>
              </a:rPr>
              <a:t>. </a:t>
            </a:r>
            <a:endParaRPr lang="en-US" sz="1200" u="sng" dirty="0">
              <a:solidFill>
                <a:schemeClr val="tx1"/>
              </a:solidFill>
            </a:endParaRP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ECR is a </a:t>
            </a:r>
            <a:r>
              <a:rPr lang="en-US" sz="1200" u="sng" dirty="0">
                <a:solidFill>
                  <a:schemeClr val="tx1"/>
                </a:solidFill>
              </a:rPr>
              <a:t>list</a:t>
            </a:r>
            <a:r>
              <a:rPr lang="en-US" sz="1200" dirty="0">
                <a:solidFill>
                  <a:schemeClr val="tx1"/>
                </a:solidFill>
              </a:rPr>
              <a:t> complied by the local agency of </a:t>
            </a:r>
            <a:r>
              <a:rPr lang="en-US" sz="1200" u="sng" dirty="0">
                <a:solidFill>
                  <a:schemeClr val="tx1"/>
                </a:solidFill>
              </a:rPr>
              <a:t>all the mitigation commitments required </a:t>
            </a:r>
            <a:r>
              <a:rPr lang="en-US" sz="1200" dirty="0">
                <a:solidFill>
                  <a:schemeClr val="tx1"/>
                </a:solidFill>
              </a:rPr>
              <a:t>to comply with NEPA . 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 If a project has multiple permits (Fish and Game, Marine Fisheries, etc…) it puts all the mitigation commitments listed in those permits into one place</a:t>
            </a:r>
          </a:p>
          <a:p>
            <a:pPr marL="951424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Goal of the ECR is to </a:t>
            </a:r>
            <a:r>
              <a:rPr lang="en-US" sz="1200" b="1" u="sng" dirty="0">
                <a:solidFill>
                  <a:schemeClr val="tx1"/>
                </a:solidFill>
              </a:rPr>
              <a:t>track and document the completion</a:t>
            </a:r>
            <a:r>
              <a:rPr lang="en-US" sz="1200" u="sng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of the environmental commitments throughout the Project</a:t>
            </a:r>
            <a:r>
              <a:rPr lang="en-US" sz="1200" baseline="0" dirty="0">
                <a:solidFill>
                  <a:schemeClr val="tx1"/>
                </a:solidFill>
              </a:rPr>
              <a:t> Delivery process. 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>
                <a:solidFill>
                  <a:schemeClr val="tx1"/>
                </a:solidFill>
              </a:rPr>
              <a:t>ECR stays with the project records. </a:t>
            </a:r>
          </a:p>
          <a:p>
            <a:pPr marL="951424" lvl="1" indent="-162175" defTabSz="864931">
              <a:buFont typeface="Courier New" panose="02070309020205020404" pitchFamily="49" charset="0"/>
              <a:buChar char="o"/>
              <a:defRPr/>
            </a:pPr>
            <a:r>
              <a:rPr lang="en-US" sz="1200" baseline="0" dirty="0">
                <a:solidFill>
                  <a:schemeClr val="tx1"/>
                </a:solidFill>
              </a:rPr>
              <a:t> A completed ECR gets included with the final record/voucher.</a:t>
            </a:r>
          </a:p>
          <a:p>
            <a:pPr>
              <a:buFont typeface="Arial" pitchFamily="34" charset="0"/>
              <a:buChar char="•"/>
            </a:pPr>
            <a:endParaRPr lang="en-US" sz="1200" baseline="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None/>
            </a:pPr>
            <a:endParaRPr lang="en-US" sz="1200" baseline="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48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The ECR might  be require these prior to start of project or prior to specific operations</a:t>
            </a:r>
            <a:endParaRPr lang="en-US" sz="1200" b="0" dirty="0">
              <a:solidFill>
                <a:schemeClr val="tx1"/>
              </a:solidFill>
            </a:endParaRP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Examples of crew training </a:t>
            </a:r>
            <a:r>
              <a:rPr lang="en-US" sz="1200" dirty="0">
                <a:solidFill>
                  <a:schemeClr val="tx1"/>
                </a:solidFill>
              </a:rPr>
              <a:t>that may be mandated:</a:t>
            </a:r>
          </a:p>
          <a:p>
            <a:pPr marL="518959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Handling of hazardous waste</a:t>
            </a:r>
          </a:p>
          <a:p>
            <a:pPr marL="518959" lvl="1" indent="-162175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Relocation</a:t>
            </a:r>
            <a:r>
              <a:rPr lang="en-US" sz="1200" baseline="0" dirty="0">
                <a:solidFill>
                  <a:schemeClr val="tx1"/>
                </a:solidFill>
              </a:rPr>
              <a:t> of endangered species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aseline="0" dirty="0">
                <a:solidFill>
                  <a:schemeClr val="tx1"/>
                </a:solidFill>
              </a:rPr>
              <a:t>ESA = Environmentally Sensitive Area (not Equipment Storage Areas)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="1" baseline="0" dirty="0">
                <a:solidFill>
                  <a:schemeClr val="tx1"/>
                </a:solidFill>
              </a:rPr>
              <a:t>Examples of Biological Monitors</a:t>
            </a:r>
            <a:r>
              <a:rPr lang="en-US" sz="1200" baseline="0" dirty="0">
                <a:solidFill>
                  <a:schemeClr val="tx1"/>
                </a:solidFill>
              </a:rPr>
              <a:t>:  </a:t>
            </a:r>
          </a:p>
          <a:p>
            <a:pPr marL="518959" lvl="1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Monitoring steelhead during construction of footings for a bridge.</a:t>
            </a:r>
          </a:p>
          <a:p>
            <a:pPr marL="518959" lvl="1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Checking dens and relocating red legged salamanders prior to clear and grub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43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Examples</a:t>
            </a:r>
            <a:r>
              <a:rPr lang="en-US" sz="1200" baseline="0" dirty="0">
                <a:solidFill>
                  <a:schemeClr val="tx1"/>
                </a:solidFill>
              </a:rPr>
              <a:t> of Preconstruction Surveys: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Archeological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Biological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aseline="0" dirty="0">
                <a:solidFill>
                  <a:schemeClr val="tx1"/>
                </a:solidFill>
              </a:rPr>
              <a:t>Nesting birds</a:t>
            </a:r>
          </a:p>
          <a:p>
            <a:pPr marL="691945" lvl="1" indent="-162175">
              <a:buFont typeface="Wingdings" panose="05000000000000000000" pitchFamily="2" charset="2"/>
              <a:buChar char="ü"/>
            </a:pPr>
            <a:r>
              <a:rPr lang="en-US" sz="1200" baseline="0" dirty="0">
                <a:solidFill>
                  <a:schemeClr val="tx1"/>
                </a:solidFill>
              </a:rPr>
              <a:t>Migratory Fish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1"/>
                </a:solidFill>
              </a:rPr>
              <a:t>Examples of photographs that might be required as mitigation:  </a:t>
            </a:r>
          </a:p>
          <a:p>
            <a:pPr marL="594640" lvl="1" indent="-162175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1"/>
                </a:solidFill>
              </a:rPr>
              <a:t>historic buildings </a:t>
            </a:r>
          </a:p>
          <a:p>
            <a:pPr marL="594640" lvl="1" indent="-162175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1"/>
                </a:solidFill>
              </a:rPr>
              <a:t>Historic  bridges</a:t>
            </a:r>
          </a:p>
          <a:p>
            <a:pPr lvl="1">
              <a:buFont typeface="Arial" pitchFamily="34" charset="0"/>
              <a:buNone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5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What are significant dates you might see on permits:</a:t>
            </a:r>
          </a:p>
          <a:p>
            <a:pPr marL="594640" lvl="1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Nesting Bird Season</a:t>
            </a:r>
          </a:p>
          <a:p>
            <a:pPr marL="594640" lvl="1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Working in a streambed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At the start of a project, check your permit dates to be sure they have not expired already or that they will expire before the related work is completed.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How might</a:t>
            </a:r>
            <a:r>
              <a:rPr lang="en-US" sz="1200" baseline="0" dirty="0">
                <a:solidFill>
                  <a:schemeClr val="tx1"/>
                </a:solidFill>
              </a:rPr>
              <a:t> daily time restrictions relate to environmental concerns?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Air pollution : traffic is delayed during peak commute hours causing huge backups.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Noise pollution : Pile driving at night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baseline="0" dirty="0">
                <a:solidFill>
                  <a:schemeClr val="tx1"/>
                </a:solidFill>
              </a:rPr>
              <a:t>Disruption of endangered species – movement, breeding?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140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ASK Class for examples of operations that required archeological or biological monitors.</a:t>
            </a:r>
          </a:p>
          <a:p>
            <a:pPr lvl="1">
              <a:buFont typeface="Arial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Example:  a project where a biologist had to be on site at all times when the contractor performed earthwork adjacent to a pond containing red legged frogs.  The biologist had to personally relocate to safety any frogs found.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ASK Class what kind of biological surveys have been required on their projects during operations.</a:t>
            </a:r>
          </a:p>
          <a:p>
            <a:pPr lvl="1">
              <a:buFont typeface="Arial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Example:  Most common, biologist survey for nesting birds prior to tree removal.</a:t>
            </a:r>
          </a:p>
          <a:p>
            <a:pPr lvl="1">
              <a:buFont typeface="Arial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Example:  Biologist surveying burrows for spotted salamanders prior to clear and grub work. </a:t>
            </a:r>
          </a:p>
          <a:p>
            <a:pPr>
              <a:buFont typeface="Arial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599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u="none" dirty="0"/>
              <a:t>Ask Class</a:t>
            </a:r>
            <a:r>
              <a:rPr lang="en-US" sz="1200" dirty="0"/>
              <a:t>:  In what document might hauling routes have been approved?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ANSWER:  SWPPP (Storm Water Pollution Prevention Plan)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Ask Class:  If a contractor wants to change the hauling routes, what do they need to do?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ANSWER:  Submit an amendment to the SWPPP for approval.</a:t>
            </a:r>
            <a:endParaRPr lang="en-US" sz="1200" u="sn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16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Do they need to get a water truck out?</a:t>
            </a:r>
          </a:p>
          <a:p>
            <a:pPr marL="171450" marR="0" indent="-171450" algn="l" defTabSz="8649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/>
              <a:t>Garbage attracts unwanted attention</a:t>
            </a:r>
          </a:p>
          <a:p>
            <a:pPr marL="171450" marR="0" indent="-171450" algn="l" defTabSz="8649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/>
              <a:t>On a more practical basis, garbage can end up in creeks, in storm drains, etc..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In addition to being required by the contract, lack of clean up and garbage disposal can give the wrong first impression to a permitting agency such as Regional Water Quality Control or Fish and Game. A project  strewn with garbage, be it lunch garbage or construction debris garbage, can be an invitation to them to look closure at your compliance to mitigation commitments.  A contractor that can’t take care of , or doesn’t bother to take care of the small stuff, probably isn't taking care of the big stuff.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On a more practical basis, garbage can end up in creeks, in storm drains, etc.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76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Documentation is needed for inclusion in the project‘s final record/voucher.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dirty="0"/>
              <a:t>Examples of documentation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The completion of many mitigation commitments is not physically verifiable after project completion so photos, invoices, daily reports, test data, etc. must be maintained.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13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More examples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="1" dirty="0"/>
              <a:t>The completion of many mitigation commitments is not physically verifiable after project completion so photos, invoices, daily reports, test data</a:t>
            </a:r>
            <a:r>
              <a:rPr lang="en-US" sz="1200" dirty="0"/>
              <a:t>, etc. must be maintained.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89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Examples of Agencies often requiring reports:  </a:t>
            </a:r>
          </a:p>
          <a:p>
            <a:pPr marL="518959" indent="-162175">
              <a:spcBef>
                <a:spcPts val="568"/>
              </a:spcBef>
              <a:spcAft>
                <a:spcPts val="568"/>
              </a:spcAft>
              <a:buFont typeface="Courier New" panose="02070309020205020404" pitchFamily="49" charset="0"/>
              <a:buChar char="o"/>
            </a:pPr>
            <a:r>
              <a:rPr lang="en-US" sz="1200" dirty="0"/>
              <a:t>United States Fish and Wildlife Service (USFWS)</a:t>
            </a:r>
          </a:p>
          <a:p>
            <a:pPr marL="518959" indent="-162175">
              <a:spcBef>
                <a:spcPts val="568"/>
              </a:spcBef>
              <a:spcAft>
                <a:spcPts val="568"/>
              </a:spcAft>
              <a:buFont typeface="Courier New" panose="02070309020205020404" pitchFamily="49" charset="0"/>
              <a:buChar char="o"/>
            </a:pPr>
            <a:r>
              <a:rPr lang="en-US" sz="1200" dirty="0"/>
              <a:t>National Marine Fisheries Service (NMFS) </a:t>
            </a:r>
          </a:p>
          <a:p>
            <a:pPr marL="518959" indent="-162175">
              <a:spcBef>
                <a:spcPts val="568"/>
              </a:spcBef>
              <a:spcAft>
                <a:spcPts val="568"/>
              </a:spcAft>
              <a:buFont typeface="Courier New" panose="02070309020205020404" pitchFamily="49" charset="0"/>
              <a:buChar char="o"/>
            </a:pPr>
            <a:r>
              <a:rPr lang="en-US" sz="1200" dirty="0"/>
              <a:t>State Historic Preservation Officer (SHPO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103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25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97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56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089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65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345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073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101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>
                <a:solidFill>
                  <a:schemeClr val="tx1"/>
                </a:solidFill>
              </a:rPr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No trouble with Fish and Game if you catch the issue before contract work involved is performed.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373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828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365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3458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What</a:t>
            </a:r>
            <a:r>
              <a:rPr lang="en-US" sz="1200" baseline="0" dirty="0"/>
              <a:t> is water pollution control?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Protection of the nations waters – lakes, streams, oceans, etc, - from:</a:t>
            </a:r>
          </a:p>
          <a:p>
            <a:pPr marL="594640" lvl="1" indent="-162175">
              <a:buFont typeface="Courier New" panose="02070309020205020404" pitchFamily="49" charset="0"/>
              <a:buChar char="o"/>
            </a:pPr>
            <a:r>
              <a:rPr lang="en-US" sz="1200" dirty="0"/>
              <a:t>Chemical Pollutants</a:t>
            </a:r>
          </a:p>
          <a:p>
            <a:pPr marL="1027106" lvl="2" indent="-162175">
              <a:buFont typeface="Wingdings" panose="05000000000000000000" pitchFamily="2" charset="2"/>
              <a:buChar char="ü"/>
            </a:pPr>
            <a:r>
              <a:rPr lang="en-US" sz="1200" dirty="0"/>
              <a:t>petroleum products</a:t>
            </a:r>
          </a:p>
          <a:p>
            <a:pPr marL="1027106" lvl="2" indent="-162175">
              <a:buFont typeface="Wingdings" panose="05000000000000000000" pitchFamily="2" charset="2"/>
              <a:buChar char="ü"/>
            </a:pPr>
            <a:r>
              <a:rPr lang="en-US" sz="1200" dirty="0"/>
              <a:t>Paint residues</a:t>
            </a:r>
          </a:p>
          <a:p>
            <a:pPr marL="1027106" lvl="2" indent="-162175">
              <a:buFont typeface="Wingdings" panose="05000000000000000000" pitchFamily="2" charset="2"/>
              <a:buChar char="ü"/>
            </a:pPr>
            <a:r>
              <a:rPr lang="en-US" sz="1200" dirty="0"/>
              <a:t>Curing compounds</a:t>
            </a:r>
          </a:p>
          <a:p>
            <a:pPr marL="594640" lvl="1" indent="-162175">
              <a:buFont typeface="Courier New" panose="02070309020205020404" pitchFamily="49" charset="0"/>
              <a:buChar char="o"/>
            </a:pPr>
            <a:r>
              <a:rPr lang="en-US" sz="1200" dirty="0"/>
              <a:t>Sediment from storm water runoff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6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Environmental</a:t>
            </a:r>
            <a:r>
              <a:rPr lang="en-US" sz="1200" baseline="0" dirty="0"/>
              <a:t> Stewardship encompasses the protection of both human and natural resources and quality of life.  It considers the affects of </a:t>
            </a:r>
            <a:r>
              <a:rPr lang="en-US" sz="1200" i="0" baseline="0" dirty="0"/>
              <a:t>a single  </a:t>
            </a:r>
            <a:r>
              <a:rPr lang="en-US" sz="1200" baseline="0" dirty="0"/>
              <a:t>project and/or the </a:t>
            </a:r>
            <a:r>
              <a:rPr lang="en-US" sz="1200" i="1" baseline="0" dirty="0"/>
              <a:t>cumulative affect of multiple projects </a:t>
            </a:r>
            <a:r>
              <a:rPr lang="en-US" sz="1200" baseline="0" dirty="0"/>
              <a:t>on…</a:t>
            </a:r>
            <a:endParaRPr lang="en-US" sz="1200" dirty="0"/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planned growth or land use for the area,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the relocation of significant numbers of people;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natural, cultural, recreational, historic resources;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air, noise, or water quality 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travel patterns</a:t>
            </a:r>
          </a:p>
          <a:p>
            <a:pPr marL="518959" indent="-162175">
              <a:buFont typeface="Courier New" panose="02070309020205020404" pitchFamily="49" charset="0"/>
              <a:buChar char="o"/>
            </a:pPr>
            <a:r>
              <a:rPr lang="en-US" sz="1200" dirty="0"/>
              <a:t>significant environmental impacts</a:t>
            </a:r>
            <a:r>
              <a:rPr lang="en-US" sz="1200" baseline="0" dirty="0"/>
              <a:t> (individually or cumulatively)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918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itchFamily="34" charset="0"/>
              <a:buChar char="•"/>
            </a:pPr>
            <a:r>
              <a:rPr lang="en-US" baseline="0" dirty="0"/>
              <a:t>Act of Congress, </a:t>
            </a:r>
            <a:r>
              <a:rPr lang="en-US" dirty="0"/>
              <a:t>Federal law.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513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The CWA made it unlawful to discharge any pollutant from </a:t>
            </a:r>
            <a:r>
              <a:rPr lang="en-US" sz="1200" b="1" dirty="0"/>
              <a:t>a point source </a:t>
            </a:r>
            <a:r>
              <a:rPr lang="en-US" sz="1200" dirty="0"/>
              <a:t>into navigable waters, </a:t>
            </a:r>
            <a:r>
              <a:rPr lang="en-US" sz="1200" u="sng" dirty="0"/>
              <a:t>unless a permit was obtained. 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That Permit</a:t>
            </a:r>
            <a:r>
              <a:rPr lang="en-US" sz="1200" baseline="0" dirty="0"/>
              <a:t> is call a </a:t>
            </a:r>
            <a:r>
              <a:rPr lang="en-US" sz="1200" b="1" baseline="0" dirty="0"/>
              <a:t>National Pollution Discharge Elimination System (NPDES)</a:t>
            </a:r>
            <a:r>
              <a:rPr lang="en-US" sz="1200" baseline="0" dirty="0"/>
              <a:t> permit.</a:t>
            </a:r>
            <a:endParaRPr lang="en-US" sz="1200" dirty="0"/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i="1" dirty="0"/>
              <a:t>What is a point source?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A Point sources are discrete conveyances such as </a:t>
            </a:r>
            <a:r>
              <a:rPr lang="en-US" sz="1200" b="1" dirty="0"/>
              <a:t>pipes or man-made ditches.</a:t>
            </a:r>
          </a:p>
          <a:p>
            <a:pPr marL="603915" lvl="1" indent="-171450" defTabSz="864931">
              <a:buFont typeface="Courier New" pitchFamily="49" charset="0"/>
              <a:buChar char="o"/>
              <a:defRPr/>
            </a:pPr>
            <a:r>
              <a:rPr lang="en-US" sz="1200" b="0" dirty="0"/>
              <a:t>Example of </a:t>
            </a:r>
            <a:r>
              <a:rPr lang="en-US" sz="1200" b="0" i="1" dirty="0"/>
              <a:t>point source </a:t>
            </a:r>
            <a:r>
              <a:rPr lang="en-US" sz="1200" b="0" dirty="0"/>
              <a:t>pollution: Chemical manufactures use to dump their waste into</a:t>
            </a:r>
            <a:r>
              <a:rPr lang="en-US" sz="1200" b="0" baseline="0" dirty="0"/>
              <a:t> the US rivers.  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b="1" baseline="0" dirty="0"/>
              <a:t>Ask Class: </a:t>
            </a:r>
            <a:r>
              <a:rPr lang="en-US" sz="1200" b="0" baseline="0" dirty="0"/>
              <a:t>Has anyone ever heard of “the river that caught fire?” 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b="0" baseline="0" dirty="0"/>
              <a:t>The Cuyahoga River which feeds into Lake Erie was one of the most polluted in the US; devoid of animal life, sludge at bottom, heavy black oil floating at top. </a:t>
            </a:r>
            <a:r>
              <a:rPr lang="en-US" sz="1200" dirty="0"/>
              <a:t>The 1969 the Cuyahoga River caught fire which helped spur an avalanche of water pollution control activities, resulting in the </a:t>
            </a:r>
            <a:r>
              <a:rPr lang="en-US" sz="1200" dirty="0">
                <a:hlinkClick r:id="rId3" action="ppaction://hlinkfile" tooltip="Clean Water Act"/>
              </a:rPr>
              <a:t>Clean Water Act</a:t>
            </a:r>
            <a:r>
              <a:rPr lang="en-US" sz="1200" dirty="0">
                <a:hlinkClick r:id="rId4" action="ppaction://hlinkfile" tooltip="Great Lakes Water Quality Agreement"/>
              </a:rPr>
              <a:t> Agreement</a:t>
            </a:r>
            <a:r>
              <a:rPr lang="en-US" sz="1200" dirty="0"/>
              <a:t>, and the creation of the federal </a:t>
            </a:r>
            <a:r>
              <a:rPr lang="en-US" sz="1200" dirty="0">
                <a:hlinkClick r:id="rId5" action="ppaction://hlinkfile" tooltip="United States Environmental Protection Agency"/>
              </a:rPr>
              <a:t>Environmental Protection Agency</a:t>
            </a:r>
            <a:r>
              <a:rPr lang="en-US" sz="1200" dirty="0"/>
              <a:t> (EPA)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b="1" dirty="0"/>
              <a:t>Ask Class:  </a:t>
            </a:r>
            <a:r>
              <a:rPr lang="en-US" sz="1200" b="0" dirty="0"/>
              <a:t>What does this have to do with</a:t>
            </a:r>
            <a:r>
              <a:rPr lang="en-US" sz="1200" b="0" baseline="0" dirty="0"/>
              <a:t> you?  (lead into next slide)</a:t>
            </a:r>
            <a:endParaRPr lang="en-US" sz="1200" b="0" dirty="0"/>
          </a:p>
          <a:p>
            <a:pPr defTabSz="882396">
              <a:defRPr/>
            </a:pPr>
            <a:endParaRPr lang="en-US" sz="12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381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b="1" dirty="0"/>
              <a:t>Ask Class:  </a:t>
            </a:r>
            <a:r>
              <a:rPr lang="en-US" sz="1200" b="0" dirty="0"/>
              <a:t>What does this have to do with</a:t>
            </a:r>
            <a:r>
              <a:rPr lang="en-US" sz="1200" b="0" baseline="0" dirty="0"/>
              <a:t> you? </a:t>
            </a:r>
            <a:endParaRPr lang="en-US" sz="1200" dirty="0"/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In 1987, Congress amended the CWA to require </a:t>
            </a:r>
            <a:r>
              <a:rPr lang="en-US" sz="1200" i="1" dirty="0"/>
              <a:t>permits</a:t>
            </a:r>
            <a:r>
              <a:rPr lang="en-US" sz="1200" dirty="0"/>
              <a:t> for </a:t>
            </a:r>
            <a:r>
              <a:rPr lang="en-US" sz="1200" b="1" u="sng" dirty="0"/>
              <a:t>storm water discharges.</a:t>
            </a:r>
            <a:r>
              <a:rPr lang="en-US" sz="1200" b="1" dirty="0"/>
              <a:t>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This means</a:t>
            </a:r>
            <a:r>
              <a:rPr lang="en-US" sz="1200" b="1" dirty="0"/>
              <a:t> </a:t>
            </a:r>
            <a:r>
              <a:rPr lang="en-US" sz="1200" dirty="0"/>
              <a:t>now you need a permit for </a:t>
            </a:r>
            <a:r>
              <a:rPr lang="en-US" sz="1200" b="1" dirty="0"/>
              <a:t>run-off from your projects!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62175" indent="-162175">
              <a:buFont typeface="Arial" panose="020B0604020202020204" pitchFamily="34" charset="0"/>
              <a:buChar char="•"/>
            </a:pPr>
            <a:endParaRPr lang="en-US" sz="1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477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/>
            <a:r>
              <a:rPr lang="en-US" sz="1200" dirty="0"/>
              <a:t>Per</a:t>
            </a:r>
            <a:r>
              <a:rPr lang="en-US" sz="1200" baseline="0" dirty="0"/>
              <a:t> CFR 122 </a:t>
            </a:r>
            <a:endParaRPr lang="en-US" sz="1200" dirty="0"/>
          </a:p>
          <a:p>
            <a:pPr marL="162175" indent="-162175">
              <a:buFont typeface="Arial" pitchFamily="34" charset="0"/>
              <a:buChar char="•"/>
            </a:pPr>
            <a:r>
              <a:rPr lang="en-US" sz="1200" b="1" dirty="0"/>
              <a:t>Prior to discharging storm water</a:t>
            </a:r>
            <a:r>
              <a:rPr lang="en-US" sz="1200" dirty="0"/>
              <a:t>, must obtain an NPDES permit.</a:t>
            </a:r>
          </a:p>
          <a:p>
            <a:pPr marL="162175" indent="-162175"/>
            <a:r>
              <a:rPr lang="en-US" sz="1200" dirty="0"/>
              <a:t>Per 40 CFR 123  </a:t>
            </a:r>
            <a:r>
              <a:rPr lang="en-US" sz="1200" u="sng" baseline="0" dirty="0"/>
              <a:t>California is authorized</a:t>
            </a:r>
            <a:r>
              <a:rPr lang="en-US" sz="1200" baseline="0" dirty="0"/>
              <a:t> to run an NPDES stormwater program </a:t>
            </a:r>
            <a:r>
              <a:rPr lang="en-US" sz="1200" u="sng" baseline="0" dirty="0"/>
              <a:t>and to issue NPDES permits</a:t>
            </a:r>
            <a:r>
              <a:rPr lang="en-US" sz="1200" baseline="0" dirty="0"/>
              <a:t>.  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baseline="0" dirty="0"/>
              <a:t>This allows  your agency to deal with Caltrans,  rather than EPA.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b="1" dirty="0"/>
              <a:t>ASK CLASS</a:t>
            </a:r>
            <a:r>
              <a:rPr lang="en-US" sz="1200" dirty="0"/>
              <a:t>:  Do all projects needs an NPDES Permit?  (lead into next slide)</a:t>
            </a:r>
          </a:p>
          <a:p>
            <a:pPr marL="162175" indent="-162175">
              <a:buFont typeface="Arial" pitchFamily="34" charset="0"/>
              <a:buChar char="•"/>
            </a:pPr>
            <a:endParaRPr lang="en-US" sz="1200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326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64931">
              <a:defRPr/>
            </a:pPr>
            <a:r>
              <a:rPr lang="en-US" sz="1200" b="1" u="sng" dirty="0"/>
              <a:t>Trainer Notes: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Similar to NEPA and FHWA…</a:t>
            </a:r>
          </a:p>
          <a:p>
            <a:pPr marL="603915" lvl="1" indent="-171450" defTabSz="864931">
              <a:buFont typeface="Courier New" pitchFamily="49" charset="0"/>
              <a:buChar char="o"/>
              <a:defRPr/>
            </a:pPr>
            <a:r>
              <a:rPr lang="en-US" sz="1200" dirty="0"/>
              <a:t>Congress passed the Clean Water Act </a:t>
            </a:r>
          </a:p>
          <a:p>
            <a:pPr marL="603915" lvl="1" indent="-171450" defTabSz="864931">
              <a:buFont typeface="Courier New" pitchFamily="49" charset="0"/>
              <a:buChar char="o"/>
              <a:defRPr/>
            </a:pPr>
            <a:r>
              <a:rPr lang="en-US" sz="1200" dirty="0"/>
              <a:t>EPA  writes and enforces the regulations (laws) to implement the Clean Water Act (CWA).</a:t>
            </a:r>
          </a:p>
          <a:p>
            <a:pPr marL="603915" lvl="1" indent="-171450" defTabSz="864931">
              <a:buFont typeface="Courier New" pitchFamily="49" charset="0"/>
              <a:buChar char="o"/>
              <a:defRPr/>
            </a:pPr>
            <a:r>
              <a:rPr lang="en-US" sz="1200" dirty="0"/>
              <a:t>Those regulations are found in 40 CFR 122 and 123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dirty="0"/>
              <a:t>ASK CLASS:</a:t>
            </a:r>
            <a:r>
              <a:rPr lang="en-US" sz="1200" baseline="0" dirty="0"/>
              <a:t> So when you need a NPDES permit for your project do you go to the EPA.</a:t>
            </a:r>
          </a:p>
          <a:p>
            <a:pPr marL="171450" indent="-171450" defTabSz="864931">
              <a:buFont typeface="Arial" pitchFamily="34" charset="0"/>
              <a:buChar char="•"/>
              <a:defRPr/>
            </a:pPr>
            <a:r>
              <a:rPr lang="en-US" sz="1200" baseline="0" dirty="0"/>
              <a:t>ANSWER: No, </a:t>
            </a:r>
            <a:r>
              <a:rPr lang="en-US" sz="1200" dirty="0"/>
              <a:t> 40 CFR 123 delegated the issuing of NPDES to some States, including California.</a:t>
            </a:r>
          </a:p>
          <a:p>
            <a:pPr defTabSz="864931">
              <a:defRPr/>
            </a:pPr>
            <a:endParaRPr lang="en-US" sz="1200" b="1" u="sng" dirty="0"/>
          </a:p>
          <a:p>
            <a:pPr defTabSz="864931">
              <a:defRPr/>
            </a:pPr>
            <a:endParaRPr lang="en-US" sz="1200" b="1" u="sn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520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 defTabSz="864931">
              <a:buFont typeface="Arial" pitchFamily="34" charset="0"/>
              <a:buChar char="•"/>
              <a:defRPr/>
            </a:pPr>
            <a:r>
              <a:rPr lang="en-US" sz="1200" b="0" dirty="0"/>
              <a:t>Construction</a:t>
            </a:r>
            <a:r>
              <a:rPr lang="en-US" sz="1200" b="0" baseline="0" dirty="0"/>
              <a:t> Activities </a:t>
            </a:r>
            <a:r>
              <a:rPr lang="en-US" sz="1200" b="1" dirty="0"/>
              <a:t>Disturb one or more acres</a:t>
            </a:r>
            <a:r>
              <a:rPr lang="en-US" sz="1200" dirty="0"/>
              <a:t> = regulated by NPDES storm water program</a:t>
            </a:r>
            <a:r>
              <a:rPr lang="en-US" sz="1200" baseline="0" dirty="0"/>
              <a:t> and need an NPDES permit.</a:t>
            </a:r>
            <a:endParaRPr lang="en-US" sz="1200" dirty="0"/>
          </a:p>
          <a:p>
            <a:pPr marL="603915" lvl="1" indent="-171450">
              <a:buFont typeface="Courier New" pitchFamily="49" charset="0"/>
              <a:buChar char="o"/>
            </a:pPr>
            <a:r>
              <a:rPr lang="en-US" sz="1200" dirty="0"/>
              <a:t>Construction activities = clearing, grading, excavating, and stockpiling</a:t>
            </a:r>
          </a:p>
          <a:p>
            <a:pPr marL="162175" indent="-162175">
              <a:buFont typeface="Arial" pitchFamily="34" charset="0"/>
              <a:buChar char="•"/>
            </a:pPr>
            <a:r>
              <a:rPr lang="en-US" sz="1200" dirty="0"/>
              <a:t>Projects</a:t>
            </a:r>
            <a:r>
              <a:rPr lang="en-US" sz="1200" baseline="0" dirty="0"/>
              <a:t> that disturb l</a:t>
            </a:r>
            <a:r>
              <a:rPr lang="en-US" sz="1200" dirty="0"/>
              <a:t>ess than 5 acres do</a:t>
            </a:r>
            <a:r>
              <a:rPr lang="en-US" sz="1200" baseline="0" dirty="0"/>
              <a:t> not need an NPDES permit </a:t>
            </a:r>
            <a:r>
              <a:rPr lang="en-US" sz="1200" dirty="0"/>
              <a:t>if the project has an EPA</a:t>
            </a:r>
            <a:r>
              <a:rPr lang="en-US" sz="1200" baseline="0" dirty="0"/>
              <a:t> Small Construction Project </a:t>
            </a:r>
            <a:r>
              <a:rPr lang="en-US" sz="1200" b="1" i="1" baseline="0" dirty="0"/>
              <a:t>Erosivity Waiver.  </a:t>
            </a:r>
            <a:r>
              <a:rPr lang="en-US" sz="1200" b="0" i="0" baseline="0" dirty="0"/>
              <a:t>(For more info on Erosivity Waiver see CTSS under WPC)</a:t>
            </a:r>
            <a:endParaRPr lang="en-US" sz="1200" b="1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708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96155">
              <a:defRPr/>
            </a:pPr>
            <a:r>
              <a:rPr lang="en-US" b="1" u="sng" dirty="0"/>
              <a:t>Trainer Notes:</a:t>
            </a:r>
          </a:p>
          <a:p>
            <a:pPr marL="177639" lvl="1" indent="-177639" defTabSz="896155">
              <a:buFont typeface="Arial" pitchFamily="34" charset="0"/>
              <a:buChar char="•"/>
              <a:defRPr/>
            </a:pPr>
            <a:r>
              <a:rPr lang="en-US" dirty="0"/>
              <a:t>ASK Class:  How does this affect you?</a:t>
            </a:r>
          </a:p>
          <a:p>
            <a:pPr marL="177639" lvl="1" indent="-177639" defTabSz="896155">
              <a:buFont typeface="Arial" pitchFamily="34" charset="0"/>
              <a:buChar char="•"/>
              <a:defRPr/>
            </a:pPr>
            <a:r>
              <a:rPr lang="en-US" dirty="0"/>
              <a:t>This is what determined </a:t>
            </a:r>
            <a:r>
              <a:rPr lang="en-US" b="1" dirty="0"/>
              <a:t>the level of water pollution control required </a:t>
            </a:r>
            <a:r>
              <a:rPr lang="en-US" dirty="0"/>
              <a:t>for your contract. </a:t>
            </a:r>
          </a:p>
          <a:p>
            <a:pPr marL="672116" lvl="2" indent="-224039" defTabSz="896155">
              <a:buFont typeface="+mj-lt"/>
              <a:buAutoNum type="alphaLcPeriod"/>
              <a:defRPr/>
            </a:pPr>
            <a:r>
              <a:rPr lang="en-US" dirty="0"/>
              <a:t>Water Pollution Control Program (WPCP); or a </a:t>
            </a:r>
          </a:p>
          <a:p>
            <a:pPr marL="672116" lvl="2" indent="-224039" defTabSz="896155">
              <a:buFont typeface="+mj-lt"/>
              <a:buAutoNum type="alphaLcPeriod"/>
              <a:defRPr/>
            </a:pPr>
            <a:r>
              <a:rPr lang="en-US" dirty="0"/>
              <a:t>Storm Water Pollution Prevention Plan</a:t>
            </a:r>
          </a:p>
          <a:p>
            <a:pPr marL="177639" lvl="1" indent="-177639" defTabSz="896155">
              <a:buFont typeface="Arial" pitchFamily="34" charset="0"/>
              <a:buChar char="•"/>
              <a:defRPr/>
            </a:pPr>
            <a:r>
              <a:rPr lang="en-US" dirty="0"/>
              <a:t>The later is more involved and complicated.</a:t>
            </a:r>
          </a:p>
          <a:p>
            <a:pPr marL="177639" lvl="1" indent="-177639" defTabSz="896155">
              <a:buFont typeface="Arial" pitchFamily="34" charset="0"/>
              <a:buChar char="•"/>
              <a:defRPr/>
            </a:pPr>
            <a:r>
              <a:rPr lang="en-US" dirty="0"/>
              <a:t>CGP = General Construction Stormwater Permit/(aka (Construction General Permit) = </a:t>
            </a:r>
            <a:r>
              <a:rPr lang="en-US" b="1" dirty="0"/>
              <a:t>a type of NPDES Permit</a:t>
            </a:r>
            <a:r>
              <a:rPr lang="en-US" dirty="0"/>
              <a:t>. </a:t>
            </a:r>
          </a:p>
          <a:p>
            <a:pPr marL="177639" indent="-177639">
              <a:buFont typeface="Arial" pitchFamily="34" charset="0"/>
              <a:buChar char="•"/>
            </a:pPr>
            <a:r>
              <a:rPr lang="en-US" dirty="0"/>
              <a:t>Federal regulations allow two permitting options for storm water discharges (Individual Permits and</a:t>
            </a:r>
          </a:p>
          <a:p>
            <a:pPr marL="177639" indent="-177639">
              <a:buFont typeface="Arial" pitchFamily="34" charset="0"/>
              <a:buChar char="•"/>
            </a:pPr>
            <a:r>
              <a:rPr lang="en-US" dirty="0"/>
              <a:t>General Permits), the California State Water Board elected to adopt only </a:t>
            </a:r>
            <a:r>
              <a:rPr lang="en-US" b="1" dirty="0"/>
              <a:t>one statewide General Permit that  applies to most storm water discharges associated with construction activity.</a:t>
            </a:r>
          </a:p>
          <a:p>
            <a:pPr marL="177639" indent="-177639">
              <a:buFont typeface="Arial" pitchFamily="34" charset="0"/>
              <a:buChar char="•"/>
            </a:pPr>
            <a:r>
              <a:rPr lang="en-US" dirty="0"/>
              <a:t>Purpose of having one general permit is to reduce the administrative burden associated with permitting individual storm water discharges for each project.</a:t>
            </a:r>
          </a:p>
          <a:p>
            <a:pPr marL="0" lvl="1" defTabSz="896155"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6DD7D-9E0B-45D5-9BD6-09BE3D7C445D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5299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A discharger does not “get” a CGP permit, but “obtains coverage” under the “General” permit.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The CGP already exists covering many construction projects before, during and after yours.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/>
              <a:t>Ask the Class:  </a:t>
            </a:r>
            <a:r>
              <a:rPr lang="en-US" sz="1200" dirty="0"/>
              <a:t>Who does these activities?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/>
              <a:t>Answer:  </a:t>
            </a:r>
            <a:r>
              <a:rPr lang="en-US" sz="1200" dirty="0"/>
              <a:t>Per the 2010 CTSS - the Contractor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Everything</a:t>
            </a:r>
            <a:r>
              <a:rPr lang="en-US" sz="1200" baseline="0" dirty="0"/>
              <a:t> is filed electronically.  Payment made to the State Water Board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41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How documents are electronically filed: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SMARTS:  Storm</a:t>
            </a:r>
            <a:r>
              <a:rPr lang="en-US" sz="1200" baseline="0" dirty="0"/>
              <a:t> Water Multiple Applications and Report Tracking System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55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Example of RWQCB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8769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baseline="0" dirty="0"/>
              <a:t>This referring to batch plants and crushing plants set up for your job.  Commercial plants have their own permits and requirements.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59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033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WPC = water pollution control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111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WPC = water pollution control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Contractor</a:t>
            </a:r>
            <a:r>
              <a:rPr lang="en-US" baseline="0" dirty="0"/>
              <a:t> must submit a copy of the NOI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baseline="0" dirty="0"/>
              <a:t>Initial training must take place before work starts, then weekly training during progress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587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QSD</a:t>
            </a:r>
            <a:r>
              <a:rPr lang="en-US" baseline="0" dirty="0"/>
              <a:t> = </a:t>
            </a:r>
            <a:r>
              <a:rPr lang="en-US" dirty="0"/>
              <a:t>Qualified SWPPP Developer –</a:t>
            </a:r>
            <a:r>
              <a:rPr lang="en-US" baseline="0" dirty="0"/>
              <a:t> Certified or Registered  Professional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QSP</a:t>
            </a:r>
            <a:r>
              <a:rPr lang="en-US" baseline="0" dirty="0"/>
              <a:t> = </a:t>
            </a:r>
            <a:r>
              <a:rPr lang="en-US" dirty="0"/>
              <a:t>Qualified SWPPP Practitioner –</a:t>
            </a:r>
            <a:r>
              <a:rPr lang="en-US" baseline="0" dirty="0"/>
              <a:t> Trained Person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baseline="0" dirty="0"/>
              <a:t>BMPs = Best Management Practices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baseline="0" dirty="0"/>
              <a:t>BMPs = Water Pollution Control Practices (now)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231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Examples of possible inspections and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Site Inspection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Visual Monitoring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Effluent Limit Violation Reports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2963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Examples of possible inspections and reports</a:t>
            </a:r>
          </a:p>
          <a:p>
            <a:pPr marL="518959" indent="-164337">
              <a:buFont typeface="Courier New" panose="02070309020205020404" pitchFamily="49" charset="0"/>
              <a:buChar char="o"/>
            </a:pPr>
            <a:r>
              <a:rPr lang="en-US" sz="1200" dirty="0"/>
              <a:t>Site Inspection Reports</a:t>
            </a:r>
          </a:p>
          <a:p>
            <a:pPr marL="518959" indent="-164337">
              <a:buFont typeface="Courier New" panose="02070309020205020404" pitchFamily="49" charset="0"/>
              <a:buChar char="o"/>
            </a:pPr>
            <a:r>
              <a:rPr lang="en-US" sz="1200" dirty="0"/>
              <a:t>Visual Monitoring Reports</a:t>
            </a:r>
          </a:p>
          <a:p>
            <a:pPr marL="518959" indent="-164337">
              <a:buFont typeface="Courier New" panose="02070309020205020404" pitchFamily="49" charset="0"/>
              <a:buChar char="o"/>
            </a:pPr>
            <a:r>
              <a:rPr lang="en-US" sz="1200" dirty="0"/>
              <a:t>Effluent Limit Violation Reports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683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Examples of possible inspections and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Site Inspection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Visual Monitoring Reports</a:t>
            </a:r>
          </a:p>
          <a:p>
            <a:pPr marL="529438" indent="-167655">
              <a:buFont typeface="Courier New" panose="02070309020205020404" pitchFamily="49" charset="0"/>
              <a:buChar char="o"/>
            </a:pPr>
            <a:r>
              <a:rPr lang="en-US" dirty="0"/>
              <a:t>Effluent Limit Violation Reports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72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Dewatering:  Discharging stormwater, groundwater or surface water from excavations or temporary containment facilities.</a:t>
            </a:r>
          </a:p>
          <a:p>
            <a:pPr marL="554561">
              <a:buFont typeface="Arial" pitchFamily="34" charset="0"/>
              <a:buChar char="•"/>
            </a:pPr>
            <a:endParaRPr lang="en-US" sz="21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953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CTSS = CT Standard Specifications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CTCM = CT Construction Manual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Training Courses and Manuals can be found at the CT website.  Next slide provides address.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80617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CTSS = CT Standard Specifications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CTCM = CT Construction Manual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Training Courses and Manuals can be found at the CT website.  Upcoming slide provides web address.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9323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4832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3428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Some items listed only apply to SWPPP jobs (SMARTS printout)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Not all jobs will have all items (ex. Notice of Discharge may not have been necessary)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NOT = Notice of Termination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625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Some items listed only apply to SWPPP jobs (SMARTS printout)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Not all jobs will have all items (ex. Notice of Discharge may not have been necessary)</a:t>
            </a:r>
          </a:p>
          <a:p>
            <a:pPr marL="165449" indent="-165449">
              <a:buFont typeface="Arial" panose="020B0604020202020204" pitchFamily="34" charset="0"/>
              <a:buChar char="•"/>
            </a:pPr>
            <a:r>
              <a:rPr lang="en-US" dirty="0"/>
              <a:t>NOT = Notice of Termination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5961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679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Stormwater discharges from construction activities are regulated under the National Pollutant Discharge Elimination System (NPDES) stormwater program. Prior to discharging stormwater, construction operators must </a:t>
            </a:r>
            <a:r>
              <a:rPr lang="en-US" sz="1200" b="1" dirty="0"/>
              <a:t>obtain coverage </a:t>
            </a:r>
            <a:r>
              <a:rPr lang="en-US" sz="1200" dirty="0"/>
              <a:t>under an NPDES permit, which is administered by the State (which is authorized by EPA to operate an </a:t>
            </a:r>
            <a:r>
              <a:rPr lang="en-US" sz="1200" dirty="0">
                <a:hlinkClick r:id="rId3" action="ppaction://hlinkfile"/>
              </a:rPr>
              <a:t>NPDES stormwater program</a:t>
            </a:r>
            <a:r>
              <a:rPr lang="en-US" sz="1200" dirty="0"/>
              <a:t>).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Construction stormwater discharges are almost all permitted under the Construction General Permit (CGP).  The CGP is a type of of NPDES permit made to cover storm water discharges from construction projects.  The CGP has several requirements, including development of a </a:t>
            </a:r>
            <a:r>
              <a:rPr lang="en-US" sz="1200" dirty="0">
                <a:hlinkClick r:id="rId4" action="ppaction://hlinkfile"/>
              </a:rPr>
              <a:t>SWPPP</a:t>
            </a:r>
            <a:r>
              <a:rPr lang="en-US" sz="1200" dirty="0"/>
              <a:t>. Construction operators intending to seek coverage under EPA's CGP must submit a Notice of Intent (NOI) certifying that they have met the permit’s eligibility conditions and that they will comply with the permit’s effluent limits and other requirements. </a:t>
            </a:r>
          </a:p>
          <a:p>
            <a:endParaRPr lang="en-US" sz="1200" dirty="0"/>
          </a:p>
          <a:p>
            <a:endParaRPr lang="en-US" sz="1200" dirty="0"/>
          </a:p>
          <a:p>
            <a:pPr marL="543585">
              <a:buFont typeface="Arial" pitchFamily="34" charset="0"/>
              <a:buChar char="•"/>
            </a:pPr>
            <a:endParaRPr lang="en-US" sz="21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715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64931">
              <a:defRPr/>
            </a:pPr>
            <a:r>
              <a:rPr lang="en-US" sz="1200" b="1" u="sng" dirty="0"/>
              <a:t>Trainer Notes: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Stormwater discharges from construction activities are regulated under the National Pollutant Discharge Elimination System (NPDES) stormwater program. Prior to discharging stormwater, construction operators must </a:t>
            </a:r>
            <a:r>
              <a:rPr lang="en-US" sz="1200" b="1" dirty="0"/>
              <a:t>obtain coverage </a:t>
            </a:r>
            <a:r>
              <a:rPr lang="en-US" sz="1200" dirty="0"/>
              <a:t>under an NPDES permit, which is administered by the State (which is authorized by EPA to operate an </a:t>
            </a:r>
            <a:r>
              <a:rPr lang="en-US" sz="1200" dirty="0">
                <a:hlinkClick r:id="rId3" action="ppaction://hlinkfile"/>
              </a:rPr>
              <a:t>NPDES stormwater program</a:t>
            </a:r>
            <a:r>
              <a:rPr lang="en-US" sz="1200" dirty="0"/>
              <a:t>). </a:t>
            </a:r>
          </a:p>
          <a:p>
            <a:pPr marL="162175" indent="-162175">
              <a:buFont typeface="Arial" panose="020B0604020202020204" pitchFamily="34" charset="0"/>
              <a:buChar char="•"/>
            </a:pPr>
            <a:r>
              <a:rPr lang="en-US" sz="1200" dirty="0"/>
              <a:t>Construction stormwater discharges are almost all permitted under the Construction General Permit (CGP).  The CGP is a type of of NPDES permit made to cover storm water discharges from construction projects.  The CGP has several requirements, including development of a </a:t>
            </a:r>
            <a:r>
              <a:rPr lang="en-US" sz="1200" dirty="0">
                <a:hlinkClick r:id="rId4" action="ppaction://hlinkfile"/>
              </a:rPr>
              <a:t>SWPPP</a:t>
            </a:r>
            <a:r>
              <a:rPr lang="en-US" sz="1200" dirty="0"/>
              <a:t>. Construction operators intending to seek coverage under EPA's CGP must submit a Notice of Intent (NOI) certifying that they have met the permit’s eligibility conditions and that they will comply with the permit’s effluent limits and other requirements. </a:t>
            </a:r>
          </a:p>
          <a:p>
            <a:endParaRPr lang="en-US" sz="1200" dirty="0"/>
          </a:p>
          <a:p>
            <a:endParaRPr lang="en-US" sz="1200" dirty="0"/>
          </a:p>
          <a:p>
            <a:pPr marL="543585">
              <a:buFont typeface="Arial" pitchFamily="34" charset="0"/>
              <a:buChar char="•"/>
            </a:pP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19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551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21276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929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3630" y="4560571"/>
            <a:ext cx="6182847" cy="4320540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/>
          <a:p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October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25910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3011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82396">
              <a:defRPr/>
            </a:pPr>
            <a:r>
              <a:rPr lang="en-US" b="1" u="sng" dirty="0"/>
              <a:t>Trainer Notes: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6DD7D-9E0B-45D5-9BD6-09BE3D7C445D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4/26/16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8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8508-71E2-43B6-99E6-383CCA8AE6C7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537080"/>
            <a:ext cx="8229600" cy="779462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8" y="1387348"/>
            <a:ext cx="8229600" cy="452596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6BD0-055E-4AAC-ADEE-18B8E8D200A4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5637" y="1201831"/>
            <a:ext cx="831272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0" t="26653" r="50621" b="66533"/>
          <a:stretch>
            <a:fillRect/>
          </a:stretch>
        </p:blipFill>
        <p:spPr bwMode="auto">
          <a:xfrm>
            <a:off x="7823489" y="498662"/>
            <a:ext cx="1043420" cy="63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5A8D-FFD3-4A9F-AA82-583618A154F0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4473A-5060-4211-AE13-40E2B099B6BB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A618-94C5-45A9-9E92-8309EAF29A17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2E41-CEB1-4479-85BE-0E8597BAA56B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A0A6-FB9D-46E1-86CC-46F2A856A88D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6900" y="541338"/>
            <a:ext cx="8229600" cy="779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5F6-7769-4678-A7F2-ED3BB2EBEF22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26D7-3D98-430A-A785-75BBA2CE4781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3FBF-D86B-45CE-96FB-AD4615184CF9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74CD-D469-48E1-94A5-A639BF96B13E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35E0-6632-466E-998B-EDE3144845C0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727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537080"/>
            <a:ext cx="8229600" cy="779462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8" y="1387348"/>
            <a:ext cx="8229600" cy="452596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5637" y="1201831"/>
            <a:ext cx="831272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0" t="26653" r="50621" b="66533"/>
          <a:stretch>
            <a:fillRect/>
          </a:stretch>
        </p:blipFill>
        <p:spPr bwMode="auto">
          <a:xfrm>
            <a:off x="7823489" y="498662"/>
            <a:ext cx="1043420" cy="63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538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386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87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48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25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6900" y="541338"/>
            <a:ext cx="8229600" cy="779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326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715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36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775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36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5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6900" y="541338"/>
            <a:ext cx="8229600" cy="779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05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5F9-7550-43B7-83BA-E7B09A3DEEF9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9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79450" indent="-2730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6900" y="541338"/>
            <a:ext cx="8229600" cy="779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05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1A0527-32D7-4FE2-8C5B-FBC541753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3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39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79450" indent="-2730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s.waterboards.ca.gov/smarts/SwSmartsLogin.jsp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3044"/>
            <a:ext cx="9144000" cy="289774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Environmental Stewardship and</a:t>
            </a:r>
            <a:br>
              <a:rPr lang="en-US" sz="4800" dirty="0"/>
            </a:br>
            <a:r>
              <a:rPr lang="en-US" sz="4800" dirty="0"/>
              <a:t>Water Pollution Control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3044"/>
            <a:ext cx="9144000" cy="289774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Environmental</a:t>
            </a:r>
            <a:br>
              <a:rPr lang="en-US" sz="4800" dirty="0"/>
            </a:br>
            <a:r>
              <a:rPr lang="en-US" sz="4800" dirty="0"/>
              <a:t>Stewardship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32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31" y="1380447"/>
            <a:ext cx="8303420" cy="5253094"/>
          </a:xfrm>
        </p:spPr>
        <p:txBody>
          <a:bodyPr>
            <a:noAutofit/>
          </a:bodyPr>
          <a:lstStyle/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Be able to...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Name the laws that mandate protecting the environment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List the duties an RE must perform to comply with these laws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Document compliance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825" y="1443324"/>
            <a:ext cx="7299325" cy="5286660"/>
          </a:xfrm>
        </p:spPr>
        <p:txBody>
          <a:bodyPr>
            <a:noAutofit/>
          </a:bodyPr>
          <a:lstStyle/>
          <a:p>
            <a:pPr marL="457200" indent="3175">
              <a:buNone/>
            </a:pPr>
            <a:endParaRPr lang="en-US" sz="2800" b="1" i="1" dirty="0"/>
          </a:p>
          <a:p>
            <a:pPr marL="3175" indent="635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National Environmental Policy Act</a:t>
            </a:r>
            <a:br>
              <a:rPr lang="en-US" sz="2800" b="1" dirty="0">
                <a:solidFill>
                  <a:srgbClr val="006600"/>
                </a:solidFill>
              </a:rPr>
            </a:br>
            <a:r>
              <a:rPr lang="en-US" sz="2800" b="1" dirty="0">
                <a:solidFill>
                  <a:srgbClr val="006600"/>
                </a:solidFill>
              </a:rPr>
              <a:t>(NEPA) of 1969</a:t>
            </a:r>
          </a:p>
          <a:p>
            <a:pPr marL="685800" lvl="1" indent="0">
              <a:buNone/>
            </a:pPr>
            <a:r>
              <a:rPr lang="en-US" sz="2800" b="1" dirty="0"/>
              <a:t>…</a:t>
            </a:r>
            <a:r>
              <a:rPr lang="en-US" sz="2800" b="1" i="1" dirty="0"/>
              <a:t>to prevent or eliminate damage to the environment and biosphere and stimulate the health and welfare of man,…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86174"/>
            <a:ext cx="8305800" cy="5286660"/>
          </a:xfrm>
        </p:spPr>
        <p:txBody>
          <a:bodyPr>
            <a:noAutofit/>
          </a:bodyPr>
          <a:lstStyle/>
          <a:p>
            <a:pPr marL="3175" lvl="1" indent="635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The Relationship between FHWA and NEPA </a:t>
            </a:r>
          </a:p>
          <a:p>
            <a:pPr marL="3175" lvl="1" indent="6350" algn="ctr">
              <a:buNone/>
            </a:pPr>
            <a:endParaRPr lang="en-US" sz="2800" b="1" dirty="0">
              <a:solidFill>
                <a:srgbClr val="006600"/>
              </a:solidFill>
            </a:endParaRPr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dirty="0"/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i="1" dirty="0"/>
              <a:t>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b="1" dirty="0">
                <a:solidFill>
                  <a:srgbClr val="0000FF"/>
                </a:solidFill>
              </a:rPr>
              <a:t>					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graphicFrame>
        <p:nvGraphicFramePr>
          <p:cNvPr id="4" name="Diagram 3" descr="The Relationship between FHWA and NEPA &#10;"/>
          <p:cNvGraphicFramePr/>
          <p:nvPr>
            <p:extLst>
              <p:ext uri="{D42A27DB-BD31-4B8C-83A1-F6EECF244321}">
                <p14:modId xmlns:p14="http://schemas.microsoft.com/office/powerpoint/2010/main" val="3515754093"/>
              </p:ext>
            </p:extLst>
          </p:nvPr>
        </p:nvGraphicFramePr>
        <p:xfrm>
          <a:off x="781050" y="2190750"/>
          <a:ext cx="7740654" cy="448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0" y="1386174"/>
            <a:ext cx="8318500" cy="5286660"/>
          </a:xfrm>
        </p:spPr>
        <p:txBody>
          <a:bodyPr>
            <a:noAutofit/>
          </a:bodyPr>
          <a:lstStyle/>
          <a:p>
            <a:pPr marL="0" indent="0">
              <a:spcBef>
                <a:spcPts val="672"/>
              </a:spcBef>
              <a:spcAft>
                <a:spcPts val="0"/>
              </a:spcAft>
              <a:buNone/>
              <a:defRPr/>
            </a:pPr>
            <a:r>
              <a:rPr lang="en-US" sz="2800" b="1" dirty="0">
                <a:solidFill>
                  <a:srgbClr val="006600"/>
                </a:solidFill>
              </a:rPr>
              <a:t>NEPA Mandated Federal Agencies to: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b="1" dirty="0"/>
              <a:t>Consider</a:t>
            </a:r>
            <a:r>
              <a:rPr lang="en-US" sz="2800" dirty="0"/>
              <a:t> potential environmental consequences of proposed project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b="1" dirty="0"/>
              <a:t>Document </a:t>
            </a:r>
            <a:r>
              <a:rPr lang="en-US" sz="2800" dirty="0"/>
              <a:t>the analysis of those consequences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Allow for </a:t>
            </a:r>
            <a:r>
              <a:rPr lang="en-US" sz="2800" b="1" dirty="0"/>
              <a:t>public for comment </a:t>
            </a:r>
            <a:r>
              <a:rPr lang="en-US" sz="2800" dirty="0"/>
              <a:t>prior to implementation</a:t>
            </a:r>
          </a:p>
          <a:p>
            <a:pPr marL="45720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295" y="1376649"/>
            <a:ext cx="8113280" cy="5286660"/>
          </a:xfrm>
        </p:spPr>
        <p:txBody>
          <a:bodyPr>
            <a:noAutofit/>
          </a:bodyPr>
          <a:lstStyle/>
          <a:p>
            <a:pPr marL="3175" indent="6350">
              <a:buNone/>
            </a:pPr>
            <a:r>
              <a:rPr lang="en-US" sz="2800" b="1" dirty="0">
                <a:solidFill>
                  <a:srgbClr val="006600"/>
                </a:solidFill>
              </a:rPr>
              <a:t>National Environmental Policy Act (NEPA)</a:t>
            </a: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graphicFrame>
        <p:nvGraphicFramePr>
          <p:cNvPr id="9" name="Diagram 8" descr="National Environmental Policy Act (NEPA)&#10;"/>
          <p:cNvGraphicFramePr/>
          <p:nvPr>
            <p:extLst>
              <p:ext uri="{D42A27DB-BD31-4B8C-83A1-F6EECF244321}">
                <p14:modId xmlns:p14="http://schemas.microsoft.com/office/powerpoint/2010/main" val="1699412623"/>
              </p:ext>
            </p:extLst>
          </p:nvPr>
        </p:nvGraphicFramePr>
        <p:xfrm>
          <a:off x="297295" y="2095500"/>
          <a:ext cx="8503805" cy="431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graphicFrame>
        <p:nvGraphicFramePr>
          <p:cNvPr id="6" name="Diagram 5" descr="Environmental Stewardship:&#10;Federal Law"/>
          <p:cNvGraphicFramePr/>
          <p:nvPr>
            <p:extLst>
              <p:ext uri="{D42A27DB-BD31-4B8C-83A1-F6EECF244321}">
                <p14:modId xmlns:p14="http://schemas.microsoft.com/office/powerpoint/2010/main" val="4156824160"/>
              </p:ext>
            </p:extLst>
          </p:nvPr>
        </p:nvGraphicFramePr>
        <p:xfrm>
          <a:off x="391538" y="1343046"/>
          <a:ext cx="8347074" cy="5286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384300"/>
            <a:ext cx="8067675" cy="4525963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i="1" dirty="0"/>
              <a:t>It shall be the </a:t>
            </a:r>
            <a:r>
              <a:rPr lang="en-US" sz="2800" b="1" i="1" dirty="0"/>
              <a:t>responsibility of the…agency </a:t>
            </a:r>
            <a:r>
              <a:rPr lang="en-US" sz="2800" i="1" dirty="0"/>
              <a:t>to ensure that the project is constructed in accordance with and incorporates all committed environmental impact mitigation measures listed in approved environmental documents…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/>
          </a:p>
          <a:p>
            <a:pPr algn="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23 CFR 771.109(d)</a:t>
            </a:r>
            <a:endParaRPr lang="en-US" sz="20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4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Environmental Stewardship:</a:t>
            </a:r>
            <a:br>
              <a:rPr lang="en-US" dirty="0"/>
            </a:br>
            <a:r>
              <a:rPr lang="en-US" dirty="0"/>
              <a:t>Federal Law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688" y="1660525"/>
            <a:ext cx="8007927" cy="4525963"/>
          </a:xfrm>
        </p:spPr>
        <p:txBody>
          <a:bodyPr>
            <a:normAutofit/>
          </a:bodyPr>
          <a:lstStyle/>
          <a:p>
            <a:pPr marL="0" indent="3175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LAPM </a:t>
            </a:r>
          </a:p>
          <a:p>
            <a:pPr marL="0" indent="3175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Chapter 6 Environmental Procedures</a:t>
            </a:r>
          </a:p>
          <a:p>
            <a:pPr marL="0" lvl="3" indent="3175" algn="ctr">
              <a:buNone/>
            </a:pPr>
            <a:endParaRPr lang="en-US" b="1" dirty="0"/>
          </a:p>
          <a:p>
            <a:pPr marL="0" lvl="3" indent="3175" algn="ctr">
              <a:buNone/>
            </a:pPr>
            <a:r>
              <a:rPr lang="en-US" sz="2800" b="1" dirty="0"/>
              <a:t>6.1 Roles and Responsibilities </a:t>
            </a:r>
          </a:p>
          <a:p>
            <a:pPr marL="0" lvl="3" indent="3175" algn="ctr">
              <a:buNone/>
            </a:pPr>
            <a:r>
              <a:rPr lang="en-US" sz="2800" b="1" dirty="0"/>
              <a:t>6.3 Mitigation and Construction </a:t>
            </a:r>
          </a:p>
          <a:p>
            <a:pPr marL="0" indent="3175" algn="ctr">
              <a:buNone/>
            </a:pPr>
            <a:endParaRPr lang="en-US" sz="2800" b="1" dirty="0"/>
          </a:p>
          <a:p>
            <a:pPr marL="0" indent="3175">
              <a:buNone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385505"/>
            <a:ext cx="8007927" cy="4525963"/>
          </a:xfrm>
        </p:spPr>
        <p:txBody>
          <a:bodyPr>
            <a:norm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The local agency will obtain all necessary permits </a:t>
            </a:r>
            <a:r>
              <a:rPr lang="en-US" sz="2800" i="1" dirty="0"/>
              <a:t>prior to advertisement</a:t>
            </a:r>
            <a:r>
              <a:rPr lang="en-US" sz="2800" dirty="0"/>
              <a:t> for construction.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1000" dirty="0"/>
          </a:p>
          <a:p>
            <a:pPr marL="0" lvl="1" indent="3175" algn="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LAPM 6.2 An Overview of the Environmental Process;</a:t>
            </a:r>
            <a:b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Other Considerations Permits</a:t>
            </a:r>
            <a:endParaRPr lang="en-US" sz="20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383488"/>
            <a:ext cx="8284926" cy="4525963"/>
          </a:xfrm>
        </p:spPr>
        <p:txBody>
          <a:bodyPr>
            <a:norm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The local agency is responsible for ensuring that mitigation commitments are… 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Incorporated into the PS&amp;E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Implemented during construction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Documented!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Maintained as required 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  <a:p>
            <a:pPr marL="0" indent="3175" algn="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LAPM 6.1 Roles and Responsibilities, Local Agency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84" y="1381758"/>
            <a:ext cx="8191500" cy="4525963"/>
          </a:xfrm>
        </p:spPr>
        <p:txBody>
          <a:bodyPr>
            <a:norm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The local agency must </a:t>
            </a:r>
            <a:r>
              <a:rPr lang="en-US" sz="2800" u="sng" dirty="0"/>
              <a:t>certify</a:t>
            </a:r>
            <a:r>
              <a:rPr lang="en-US" sz="2800" dirty="0"/>
              <a:t> that all required mitigation is included in the </a:t>
            </a:r>
            <a:r>
              <a:rPr lang="en-US" sz="2800" u="sng" dirty="0"/>
              <a:t>PS&amp;E</a:t>
            </a:r>
            <a:r>
              <a:rPr lang="en-US" sz="2800" dirty="0"/>
              <a:t>.</a:t>
            </a:r>
          </a:p>
          <a:p>
            <a:pPr marL="0" indent="3175" algn="r">
              <a:spcBef>
                <a:spcPts val="672"/>
              </a:spcBef>
              <a:spcAft>
                <a:spcPts val="0"/>
              </a:spcAft>
              <a:buNone/>
            </a:pPr>
            <a:endParaRPr lang="en-US" sz="1800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3175" algn="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LAPM 6.3 Mitigation and PS&amp;E</a:t>
            </a:r>
          </a:p>
          <a:p>
            <a:pPr marL="0" indent="3175" algn="ctr">
              <a:spcBef>
                <a:spcPts val="672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The local agency must </a:t>
            </a:r>
            <a:r>
              <a:rPr lang="en-US" sz="2800" u="sng" dirty="0"/>
              <a:t>document and certify</a:t>
            </a:r>
            <a:r>
              <a:rPr lang="en-US" sz="2800" dirty="0"/>
              <a:t> that all environmental commitments have been </a:t>
            </a:r>
            <a:r>
              <a:rPr lang="en-US" sz="2800" u="sng" dirty="0"/>
              <a:t>completed</a:t>
            </a:r>
            <a:r>
              <a:rPr lang="en-US" sz="2800" dirty="0"/>
              <a:t>. 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indent="3175" algn="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LAPM 6.3 Mitigation and Construction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4" y="1380862"/>
            <a:ext cx="8343901" cy="3915037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Environmental Commitment Record (ECR):</a:t>
            </a:r>
          </a:p>
          <a:p>
            <a:pPr marL="457200" lvl="1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Record each environmental commitment made (PS&amp;E)</a:t>
            </a:r>
          </a:p>
          <a:p>
            <a:pPr marL="457200" lvl="1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Specify how each commitment will be met (PS&amp;E)</a:t>
            </a:r>
          </a:p>
          <a:p>
            <a:pPr marL="457200" lvl="1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Document the completion of each commitment (Constr.)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04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Pre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384301"/>
            <a:ext cx="8429625" cy="5037282"/>
          </a:xfrm>
        </p:spPr>
        <p:txBody>
          <a:bodyPr>
            <a:noAutofit/>
          </a:bodyPr>
          <a:lstStyle/>
          <a:p>
            <a:pPr marL="347663" indent="-347663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Verify the environmental doc and permits all in the project file</a:t>
            </a:r>
          </a:p>
          <a:p>
            <a:pPr marL="347663" indent="-347663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Confirm all mitigation measures shown on the environmental docs and permits made it into your contract (PS&amp;E)</a:t>
            </a:r>
          </a:p>
          <a:p>
            <a:pPr marL="347663" indent="-347663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Document as mitigation measures are completed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4" y="1380862"/>
            <a:ext cx="8234509" cy="3915037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pic>
        <p:nvPicPr>
          <p:cNvPr id="2" name="Picture 1" descr="Local Assistance Procedures Manu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029" y="1274044"/>
            <a:ext cx="7242760" cy="558395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620126" y="1961147"/>
            <a:ext cx="2598821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4" y="1380862"/>
            <a:ext cx="8234509" cy="3915037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184" y="-119268"/>
            <a:ext cx="8229600" cy="1581582"/>
          </a:xfrm>
        </p:spPr>
        <p:txBody>
          <a:bodyPr>
            <a:normAutofit/>
          </a:bodyPr>
          <a:lstStyle/>
          <a:p>
            <a:r>
              <a:rPr lang="en-US" sz="3400" dirty="0"/>
              <a:t>Environmental Stewardship:</a:t>
            </a:r>
            <a:br>
              <a:rPr lang="en-US" sz="3400" dirty="0"/>
            </a:br>
            <a:r>
              <a:rPr lang="en-US" sz="3300" dirty="0"/>
              <a:t>Local Assistance Procedures Manual</a:t>
            </a:r>
          </a:p>
        </p:txBody>
      </p:sp>
      <p:pic>
        <p:nvPicPr>
          <p:cNvPr id="4" name="Picture 3" descr="Sample ECR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15" y="2081463"/>
            <a:ext cx="8161269" cy="4393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8515" y="1380862"/>
            <a:ext cx="79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Sample ECR page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2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758" y="1640609"/>
            <a:ext cx="8794678" cy="5217391"/>
          </a:xfrm>
        </p:spPr>
        <p:txBody>
          <a:bodyPr>
            <a:no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or permits …</a:t>
            </a:r>
          </a:p>
          <a:p>
            <a:pPr marL="344488" indent="-344488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Confirm Inspector/construction crew trainings held</a:t>
            </a:r>
          </a:p>
          <a:p>
            <a:pPr marL="344488" indent="-344488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Verify ESA staging areas are fenced</a:t>
            </a:r>
          </a:p>
          <a:p>
            <a:pPr marL="344488" indent="-344488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Approve biological monitors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Pre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558212"/>
            <a:ext cx="8653516" cy="4525963"/>
          </a:xfrm>
        </p:spPr>
        <p:txBody>
          <a:bodyPr>
            <a:norm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or permits …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Perform preconstruction surveys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Relocate plants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Take photographs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Complete reports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Pre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4" y="1680946"/>
            <a:ext cx="8766533" cy="5397500"/>
          </a:xfrm>
        </p:spPr>
        <p:txBody>
          <a:bodyPr>
            <a:no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or permits …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Confirm operations comply with permit dates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Confirm contractor adhering to daily time restrictions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Mid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356" y="1466758"/>
            <a:ext cx="8766533" cy="5397500"/>
          </a:xfrm>
        </p:spPr>
        <p:txBody>
          <a:bodyPr>
            <a:no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or permits …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Verify archeological or biological monitors are present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Verify biological surveys are continuing as required throughout operations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Mid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2" y="1396873"/>
            <a:ext cx="8568275" cy="4525963"/>
          </a:xfrm>
        </p:spPr>
        <p:txBody>
          <a:bodyPr>
            <a:no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</a:t>
            </a:r>
          </a:p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i="1" dirty="0"/>
              <a:t>or permits, verify...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Approved hauling routes are used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Borrow and disposal site requirements are followed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  <a:p>
            <a:pPr marL="458788" indent="-458788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Mid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3" y="1396873"/>
            <a:ext cx="8229600" cy="4525963"/>
          </a:xfrm>
        </p:spPr>
        <p:txBody>
          <a:bodyPr>
            <a:noAutofit/>
          </a:bodyPr>
          <a:lstStyle/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i="1" dirty="0"/>
              <a:t>If</a:t>
            </a:r>
            <a:r>
              <a:rPr lang="en-US" sz="2800" i="1" dirty="0"/>
              <a:t> required by your environmental docs </a:t>
            </a:r>
          </a:p>
          <a:p>
            <a:pPr marL="458788" indent="-458788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i="1" dirty="0"/>
              <a:t>or permits, verify...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Dust control measures are implemented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Daily clean up and garbage disposal occurs</a:t>
            </a:r>
          </a:p>
          <a:p>
            <a:pPr marL="458788" indent="-458788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300" dirty="0"/>
              <a:t>RE Responsibilities </a:t>
            </a:r>
            <a:r>
              <a:rPr lang="en-US" sz="3300" dirty="0">
                <a:solidFill>
                  <a:srgbClr val="FF0000"/>
                </a:solidFill>
              </a:rPr>
              <a:t>Mid</a:t>
            </a:r>
            <a:r>
              <a:rPr lang="en-US" sz="3300" dirty="0"/>
              <a:t>-Construction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4" y="1384300"/>
            <a:ext cx="8252382" cy="4690918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Document </a:t>
            </a:r>
            <a:r>
              <a:rPr lang="en-US" sz="2800" dirty="0">
                <a:solidFill>
                  <a:srgbClr val="006600"/>
                </a:solidFill>
              </a:rPr>
              <a:t>Environmental Mitigation Commitment </a:t>
            </a:r>
            <a:r>
              <a:rPr lang="en-US" sz="2800" b="1" dirty="0">
                <a:solidFill>
                  <a:srgbClr val="006600"/>
                </a:solidFill>
              </a:rPr>
              <a:t>Compliance</a:t>
            </a:r>
            <a:r>
              <a:rPr lang="en-US" sz="2800" dirty="0">
                <a:solidFill>
                  <a:srgbClr val="006600"/>
                </a:solidFill>
              </a:rPr>
              <a:t> throughout the project!</a:t>
            </a:r>
          </a:p>
          <a:p>
            <a:pPr marL="0" indent="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File: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Letters approving biological monitors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Invoices supporting payments made to contractor for water quality testing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</a:pPr>
            <a:endParaRPr lang="en-US" sz="28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5356" y="156032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2200" dirty="0"/>
              <a:t>RE Responsibilities </a:t>
            </a:r>
            <a:r>
              <a:rPr lang="en-US" sz="2200" dirty="0">
                <a:solidFill>
                  <a:srgbClr val="FF0000"/>
                </a:solidFill>
              </a:rPr>
              <a:t>Pre, Mid, and Post</a:t>
            </a:r>
            <a:r>
              <a:rPr lang="en-US" sz="2200" dirty="0"/>
              <a:t>-Construction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4" y="1384300"/>
            <a:ext cx="8252382" cy="4690918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Document </a:t>
            </a:r>
            <a:r>
              <a:rPr lang="en-US" sz="2800" dirty="0">
                <a:solidFill>
                  <a:srgbClr val="006600"/>
                </a:solidFill>
              </a:rPr>
              <a:t>Environmental Mitigation Commitment </a:t>
            </a:r>
            <a:r>
              <a:rPr lang="en-US" sz="2800" b="1" dirty="0">
                <a:solidFill>
                  <a:srgbClr val="006600"/>
                </a:solidFill>
              </a:rPr>
              <a:t>Compliance</a:t>
            </a:r>
            <a:r>
              <a:rPr lang="en-US" sz="2800" dirty="0">
                <a:solidFill>
                  <a:srgbClr val="006600"/>
                </a:solidFill>
              </a:rPr>
              <a:t> throughout the project!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Sign in sheets from required crew trainings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Photos of ESA fencing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Daily reports documenting mitigation work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</a:pPr>
            <a:endParaRPr lang="en-US" sz="2400" dirty="0"/>
          </a:p>
          <a:p>
            <a:pPr marL="0" indent="3175">
              <a:spcBef>
                <a:spcPts val="672"/>
              </a:spcBef>
              <a:spcAft>
                <a:spcPts val="0"/>
              </a:spcAft>
            </a:pPr>
            <a:endParaRPr lang="en-US" sz="24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5356" y="156032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2200" dirty="0"/>
              <a:t>RE Responsibilities </a:t>
            </a:r>
            <a:r>
              <a:rPr lang="en-US" sz="2200" dirty="0">
                <a:solidFill>
                  <a:srgbClr val="FF0000"/>
                </a:solidFill>
              </a:rPr>
              <a:t>Pre, Mid, and Post</a:t>
            </a:r>
            <a:r>
              <a:rPr lang="en-US" sz="2200" dirty="0"/>
              <a:t>-Construction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393825"/>
            <a:ext cx="7638234" cy="4690918"/>
          </a:xfrm>
        </p:spPr>
        <p:txBody>
          <a:bodyPr>
            <a:noAutofit/>
          </a:bodyPr>
          <a:lstStyle/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If required…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Confirm all monitoring reports and </a:t>
            </a:r>
            <a:br>
              <a:rPr lang="en-US" sz="2800" dirty="0"/>
            </a:br>
            <a:r>
              <a:rPr lang="en-US" sz="2800" dirty="0"/>
              <a:t>post-construction mitigation report(s) were submitted to permitting agencies</a:t>
            </a:r>
          </a:p>
          <a:p>
            <a:pPr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Prepare additional copies to be included with the final report/voucher submitted to Caltrans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5356" y="103024"/>
            <a:ext cx="8242300" cy="1143000"/>
          </a:xfrm>
        </p:spPr>
        <p:txBody>
          <a:bodyPr>
            <a:noAutofit/>
          </a:bodyPr>
          <a:lstStyle/>
          <a:p>
            <a:r>
              <a:rPr lang="en-US" sz="3400" dirty="0"/>
              <a:t>Environmental Stewardship:  </a:t>
            </a:r>
            <a:br>
              <a:rPr lang="en-US" sz="3400" dirty="0"/>
            </a:br>
            <a:r>
              <a:rPr lang="en-US" sz="3200" dirty="0"/>
              <a:t>RE Responsibilities </a:t>
            </a:r>
            <a:r>
              <a:rPr lang="en-US" sz="3200" dirty="0">
                <a:solidFill>
                  <a:srgbClr val="FF0000"/>
                </a:solidFill>
              </a:rPr>
              <a:t>Post</a:t>
            </a:r>
            <a:r>
              <a:rPr lang="en-US" sz="3200" dirty="0"/>
              <a:t>-Construction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Environmental Stewardship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Poll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514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1384300"/>
            <a:ext cx="8001000" cy="46909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all true statements.  </a:t>
            </a:r>
          </a:p>
          <a:p>
            <a:pPr>
              <a:buNone/>
            </a:pPr>
            <a:r>
              <a:rPr lang="en-US" sz="2800" b="1" dirty="0"/>
              <a:t>NEPA…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Stands for National Environmental Protection Agency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Stands for National Environmental Policy Act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Is something you put on a sunburn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Is U.S. Law established by Congress </a:t>
            </a:r>
          </a:p>
          <a:p>
            <a:pPr marL="0" indent="3175">
              <a:spcBef>
                <a:spcPts val="600"/>
              </a:spcBef>
              <a:spcAft>
                <a:spcPts val="600"/>
              </a:spcAft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90575" y="1384300"/>
            <a:ext cx="8001000" cy="46909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all true statements.  </a:t>
            </a:r>
          </a:p>
          <a:p>
            <a:pPr>
              <a:buNone/>
            </a:pPr>
            <a:r>
              <a:rPr lang="en-US" sz="2800" b="1" dirty="0"/>
              <a:t>NEPA…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Stands for National Environmental Protection Agency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>
                <a:solidFill>
                  <a:srgbClr val="FF0000"/>
                </a:solidFill>
              </a:rPr>
              <a:t>Stands for National Environmental Policy Act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/>
              <a:t>Is something you put on a sunburn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800" b="1" dirty="0">
                <a:solidFill>
                  <a:srgbClr val="FF0000"/>
                </a:solidFill>
              </a:rPr>
              <a:t>Is U.S. Law established by Congress </a:t>
            </a:r>
          </a:p>
          <a:p>
            <a:pPr marL="0" indent="3175">
              <a:spcBef>
                <a:spcPts val="600"/>
              </a:spcBef>
              <a:spcAft>
                <a:spcPts val="600"/>
              </a:spcAft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Environmental Stewardship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Poll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430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60500"/>
            <a:ext cx="8072846" cy="4690918"/>
          </a:xfrm>
        </p:spPr>
        <p:txBody>
          <a:bodyPr>
            <a:noAutofit/>
          </a:bodyPr>
          <a:lstStyle/>
          <a:p>
            <a:pPr marL="0" indent="3175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  <a:p>
            <a:pPr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0" indent="0" algn="ctr">
              <a:buNone/>
            </a:pPr>
            <a:r>
              <a:rPr lang="en-US" sz="2800" b="1" dirty="0"/>
              <a:t>All federal aid projects will have </a:t>
            </a:r>
            <a:br>
              <a:rPr lang="en-US" sz="2800" b="1" dirty="0"/>
            </a:br>
            <a:r>
              <a:rPr lang="en-US" sz="2800" b="1" dirty="0"/>
              <a:t>one of the following three types of environmental documents:</a:t>
            </a:r>
          </a:p>
          <a:p>
            <a:pPr marL="514350" indent="-287338"/>
            <a:r>
              <a:rPr lang="en-US" sz="2800" b="1" dirty="0"/>
              <a:t>Categorical Exclusion</a:t>
            </a:r>
          </a:p>
          <a:p>
            <a:pPr marL="514350" indent="-287338"/>
            <a:r>
              <a:rPr lang="en-US" sz="2800" b="1" dirty="0"/>
              <a:t>Environmental Assessment with FONSI</a:t>
            </a:r>
          </a:p>
          <a:p>
            <a:pPr marL="514350" indent="-287338"/>
            <a:r>
              <a:rPr lang="en-US" sz="2800" b="1" dirty="0"/>
              <a:t>Environmental Impact Statement with ROD</a:t>
            </a:r>
          </a:p>
          <a:p>
            <a:pPr marL="514350" indent="-514350" algn="ctr">
              <a:buNone/>
            </a:pPr>
            <a:endParaRPr lang="en-US" sz="2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lphaLcPeriod"/>
            </a:pPr>
            <a:endParaRPr lang="en-US" sz="2800" b="1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460500"/>
            <a:ext cx="8072846" cy="4690918"/>
          </a:xfrm>
        </p:spPr>
        <p:txBody>
          <a:bodyPr>
            <a:noAutofit/>
          </a:bodyPr>
          <a:lstStyle/>
          <a:p>
            <a:pPr marL="0" indent="3175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  <a:p>
            <a:pPr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0" indent="0" algn="ctr">
              <a:buNone/>
            </a:pPr>
            <a:r>
              <a:rPr lang="en-US" sz="2800" b="1" dirty="0"/>
              <a:t>All federal aid projects will have </a:t>
            </a:r>
            <a:br>
              <a:rPr lang="en-US" sz="2800" b="1" dirty="0"/>
            </a:br>
            <a:r>
              <a:rPr lang="en-US" sz="2800" b="1" dirty="0"/>
              <a:t>one of the following three types of environmental documents:</a:t>
            </a:r>
          </a:p>
          <a:p>
            <a:pPr marL="514350" indent="-287338"/>
            <a:r>
              <a:rPr lang="en-US" sz="2800" b="1" dirty="0"/>
              <a:t>Categorical Exclusion</a:t>
            </a:r>
          </a:p>
          <a:p>
            <a:pPr marL="514350" indent="-287338"/>
            <a:r>
              <a:rPr lang="en-US" sz="2800" b="1" dirty="0"/>
              <a:t>Environmental Assessment with FONSI</a:t>
            </a:r>
          </a:p>
          <a:p>
            <a:pPr marL="514350" indent="-287338"/>
            <a:r>
              <a:rPr lang="en-US" sz="2800" b="1" dirty="0"/>
              <a:t>Environmental Impact Statement with ROD</a:t>
            </a:r>
          </a:p>
          <a:p>
            <a:pPr marL="514350" indent="-51435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True</a:t>
            </a:r>
          </a:p>
          <a:p>
            <a:pPr marL="514350" indent="-514350">
              <a:buFont typeface="+mj-lt"/>
              <a:buAutoNum type="alphaLcPeriod"/>
            </a:pPr>
            <a:endParaRPr lang="en-US" sz="2800" b="1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Environmental Poll: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90" y="1568538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860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384300"/>
            <a:ext cx="8286750" cy="513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correct answer.</a:t>
            </a:r>
          </a:p>
          <a:p>
            <a:pPr marL="0" indent="0">
              <a:buNone/>
            </a:pPr>
            <a:r>
              <a:rPr lang="en-US" sz="2400" b="1" dirty="0"/>
              <a:t>If a mitigation measure listed in the California Department of Fish and Wildlife Permit for your project is not included in your contract plans and specifications...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It probably wasn’t needed.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The RE needs to write a CO.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Someone is in trouble with Fish and Wildlife.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Both b and c</a:t>
            </a:r>
          </a:p>
          <a:p>
            <a:pPr>
              <a:buNone/>
            </a:pPr>
            <a:endParaRPr lang="en-US" sz="28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1050" y="1384299"/>
            <a:ext cx="8382000" cy="5407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79450" indent="-2730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correct answer.</a:t>
            </a:r>
          </a:p>
          <a:p>
            <a:pPr marL="0" indent="0">
              <a:buNone/>
            </a:pPr>
            <a:r>
              <a:rPr lang="en-US" sz="2400" b="1" dirty="0"/>
              <a:t>If a mitigation measure listed in the California Department of Fish and Wildlife Permit for your project is not included in your contract plans and specifications...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It probably wasn’t needed.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b="1" dirty="0">
                <a:solidFill>
                  <a:srgbClr val="FF0000"/>
                </a:solidFill>
              </a:rPr>
              <a:t>The RE needs to write a CO.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Someone is in trouble with Fish and Wildlife.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Both b and c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Generally not a problem if you catch the issue before the contract work involved is performed.</a:t>
            </a:r>
          </a:p>
          <a:p>
            <a:pPr>
              <a:buFont typeface="Arial" pitchFamily="34" charset="0"/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Environmental Poll :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466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1" y="1384300"/>
            <a:ext cx="7740654" cy="4997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statement that is the </a:t>
            </a:r>
            <a:r>
              <a:rPr lang="en-US" sz="2800" b="1" u="sng" dirty="0">
                <a:solidFill>
                  <a:srgbClr val="006600"/>
                </a:solidFill>
              </a:rPr>
              <a:t>least</a:t>
            </a:r>
            <a:r>
              <a:rPr lang="en-US" sz="2800" b="1" dirty="0">
                <a:solidFill>
                  <a:srgbClr val="006600"/>
                </a:solidFill>
              </a:rPr>
              <a:t> correct.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Documenting the performance of environmental commitments is almost as important as performing them.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Monitoring of environmental commitments continues throughout the life of the project.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Documenting the performance of environmental commitments is most efficiently completed at the end of the project when all the work is done.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2104" y="145774"/>
            <a:ext cx="8229600" cy="980453"/>
          </a:xfrm>
        </p:spPr>
        <p:txBody>
          <a:bodyPr>
            <a:noAutofit/>
          </a:bodyPr>
          <a:lstStyle/>
          <a:p>
            <a:r>
              <a:rPr lang="en-US" dirty="0"/>
              <a:t>Environmental Stewardship:  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81049" y="1384299"/>
            <a:ext cx="7731129" cy="5464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statement that is the </a:t>
            </a:r>
            <a:r>
              <a:rPr lang="en-US" sz="2800" b="1" u="sng" dirty="0">
                <a:solidFill>
                  <a:srgbClr val="006600"/>
                </a:solidFill>
              </a:rPr>
              <a:t>least</a:t>
            </a:r>
            <a:r>
              <a:rPr lang="en-US" sz="2800" b="1" dirty="0">
                <a:solidFill>
                  <a:srgbClr val="006600"/>
                </a:solidFill>
              </a:rPr>
              <a:t> correct.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Documenting the performance of environmental commitments is almost as important as performing them.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/>
              <a:t>Monitoring of environmental commitments continues throughout the life of the project.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solidFill>
                  <a:srgbClr val="FF0000"/>
                </a:solidFill>
              </a:rPr>
              <a:t>Documenting the performance of environmental commitments is most efficiently completed at the end of the project when all the work is done.</a:t>
            </a:r>
          </a:p>
          <a:p>
            <a:pPr>
              <a:buNone/>
            </a:pPr>
            <a:r>
              <a:rPr lang="en-US" sz="2800" b="1" dirty="0">
                <a:solidFill>
                  <a:srgbClr val="FF0000"/>
                </a:solidFill>
              </a:rPr>
              <a:t>Document throughout the life of the project!</a:t>
            </a:r>
          </a:p>
          <a:p>
            <a:pPr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612" y="2133103"/>
            <a:ext cx="6674998" cy="289774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Water Pollution Control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53010"/>
            <a:ext cx="8229600" cy="1144264"/>
          </a:xfrm>
        </p:spPr>
        <p:txBody>
          <a:bodyPr>
            <a:no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3843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Be able to …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Name the federal and state laws that mandate the prevention of water pollution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Understand the basic requirements of a WPCP or SWPPP 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Implement water pollution control practices 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List required WPC documents </a:t>
            </a:r>
          </a:p>
          <a:p>
            <a:pPr marL="514350" indent="-51435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/>
          </a:p>
          <a:p>
            <a:pPr marL="514350" indent="-51435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0" y="1976724"/>
            <a:ext cx="7938655" cy="37097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Clean Water Act (CWA) of 1972</a:t>
            </a:r>
          </a:p>
          <a:p>
            <a:pPr marL="631825" lvl="1" indent="6350">
              <a:buNone/>
            </a:pPr>
            <a:r>
              <a:rPr lang="en-US" sz="2800" b="1" i="1" dirty="0"/>
              <a:t>…to restore and maintain the…integrity of the nation's waters by preventing …pollution sources, … and maintaining the integrity of wetlands. 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0" y="1976724"/>
            <a:ext cx="7938655" cy="37097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Clean Water Act (CWA) of 1972 and 1978</a:t>
            </a:r>
          </a:p>
          <a:p>
            <a:pPr marL="0" indent="0" algn="ctr">
              <a:buNone/>
            </a:pPr>
            <a:r>
              <a:rPr lang="en-US" sz="2800" dirty="0"/>
              <a:t>Unlawful to discharge any pollutant from</a:t>
            </a:r>
            <a:br>
              <a:rPr lang="en-US" sz="2800" dirty="0"/>
            </a:br>
            <a:r>
              <a:rPr lang="en-US" sz="2800" b="1" dirty="0"/>
              <a:t>a point source </a:t>
            </a:r>
            <a:r>
              <a:rPr lang="en-US" sz="2800" dirty="0"/>
              <a:t>into navigable waters, </a:t>
            </a:r>
            <a:br>
              <a:rPr lang="en-US" sz="2800" dirty="0"/>
            </a:br>
            <a:r>
              <a:rPr lang="en-US" sz="2800" dirty="0"/>
              <a:t>unless a </a:t>
            </a:r>
            <a:r>
              <a:rPr lang="en-US" sz="2800" i="1" u="sng" dirty="0"/>
              <a:t>permit</a:t>
            </a:r>
            <a:r>
              <a:rPr lang="en-US" sz="2800" dirty="0"/>
              <a:t> was obtained. </a:t>
            </a:r>
          </a:p>
          <a:p>
            <a:pPr marL="0" indent="0" algn="ctr">
              <a:buNone/>
            </a:pPr>
            <a:endParaRPr lang="en-US" sz="2800" dirty="0"/>
          </a:p>
          <a:p>
            <a:pPr marL="631825" lvl="1" indent="6350">
              <a:buNone/>
            </a:pPr>
            <a:endParaRPr lang="en-US" sz="2800" b="1" i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0" y="1981773"/>
            <a:ext cx="7938655" cy="15424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Clean Water Act (CWA) 1987 Amendment</a:t>
            </a:r>
          </a:p>
          <a:p>
            <a:pPr marL="0" indent="0" algn="ctr">
              <a:buNone/>
            </a:pPr>
            <a:r>
              <a:rPr lang="en-US" sz="2800" dirty="0"/>
              <a:t>Unlawful to discharge any </a:t>
            </a:r>
            <a:r>
              <a:rPr lang="en-US" sz="2800" b="1" dirty="0"/>
              <a:t>Storm Water </a:t>
            </a:r>
            <a:r>
              <a:rPr lang="en-US" sz="2800" dirty="0"/>
              <a:t>into navigable waters, unless a </a:t>
            </a:r>
            <a:r>
              <a:rPr lang="en-US" sz="2800" i="1" u="sng" dirty="0"/>
              <a:t>permit</a:t>
            </a:r>
            <a:r>
              <a:rPr lang="en-US" sz="2800" u="sng" dirty="0"/>
              <a:t> </a:t>
            </a:r>
            <a:r>
              <a:rPr lang="en-US" sz="2800" dirty="0"/>
              <a:t>was obtained. </a:t>
            </a:r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endParaRPr lang="en-US" sz="2800" b="1" dirty="0"/>
          </a:p>
          <a:p>
            <a:pPr algn="ctr">
              <a:buNone/>
            </a:pPr>
            <a:endParaRPr lang="en-US" sz="2800" b="1" dirty="0"/>
          </a:p>
          <a:p>
            <a:pPr algn="ctr">
              <a:buNone/>
            </a:pPr>
            <a:endParaRPr lang="en-US" sz="28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529049"/>
            <a:ext cx="8448675" cy="5286660"/>
          </a:xfrm>
        </p:spPr>
        <p:txBody>
          <a:bodyPr>
            <a:noAutofit/>
          </a:bodyPr>
          <a:lstStyle/>
          <a:p>
            <a:pPr marL="3175" lvl="1" indent="6350" algn="ctr">
              <a:spcAft>
                <a:spcPts val="0"/>
              </a:spcAft>
              <a:buNone/>
            </a:pPr>
            <a:r>
              <a:rPr lang="en-US" sz="2800" b="1" dirty="0"/>
              <a:t>What is the permit required by the</a:t>
            </a:r>
            <a:br>
              <a:rPr lang="en-US" sz="2800" b="1" dirty="0"/>
            </a:br>
            <a:r>
              <a:rPr lang="en-US" sz="2800" b="1" dirty="0"/>
              <a:t>Clean Water Act?</a:t>
            </a:r>
          </a:p>
          <a:p>
            <a:pPr marL="3175" lvl="1" indent="6350" algn="ctr">
              <a:spcAft>
                <a:spcPts val="0"/>
              </a:spcAft>
              <a:buNone/>
            </a:pPr>
            <a:endParaRPr lang="en-US" sz="2800" b="1" i="1" dirty="0"/>
          </a:p>
          <a:p>
            <a:pPr marL="3175" lvl="1" indent="6350" algn="ctr">
              <a:buNone/>
            </a:pPr>
            <a:r>
              <a:rPr lang="en-US" sz="2800" b="1" i="1" dirty="0"/>
              <a:t>N</a:t>
            </a:r>
            <a:r>
              <a:rPr lang="en-US" sz="2800" i="1" dirty="0"/>
              <a:t>ational </a:t>
            </a:r>
            <a:r>
              <a:rPr lang="en-US" sz="2800" b="1" i="1" dirty="0"/>
              <a:t>P</a:t>
            </a:r>
            <a:r>
              <a:rPr lang="en-US" sz="2800" i="1" dirty="0"/>
              <a:t>ollutant </a:t>
            </a:r>
            <a:r>
              <a:rPr lang="en-US" sz="2800" b="1" i="1" dirty="0"/>
              <a:t>D</a:t>
            </a:r>
            <a:r>
              <a:rPr lang="en-US" sz="2800" i="1" dirty="0"/>
              <a:t>ischarge </a:t>
            </a:r>
            <a:r>
              <a:rPr lang="en-US" sz="2800" b="1" i="1" dirty="0"/>
              <a:t>E</a:t>
            </a:r>
            <a:r>
              <a:rPr lang="en-US" sz="2800" i="1" dirty="0"/>
              <a:t>limination </a:t>
            </a:r>
            <a:r>
              <a:rPr lang="en-US" sz="2800" b="1" i="1" dirty="0"/>
              <a:t>S</a:t>
            </a:r>
            <a:r>
              <a:rPr lang="en-US" sz="2800" i="1" dirty="0"/>
              <a:t>ystem</a:t>
            </a:r>
          </a:p>
          <a:p>
            <a:pPr marL="3175" lvl="1" indent="6350" algn="ctr">
              <a:buNone/>
            </a:pPr>
            <a:r>
              <a:rPr lang="en-US" sz="2800" dirty="0"/>
              <a:t>(</a:t>
            </a:r>
            <a:r>
              <a:rPr lang="en-US" sz="2800" b="1" dirty="0"/>
              <a:t>NPDES</a:t>
            </a:r>
            <a:r>
              <a:rPr lang="en-US" sz="2800" dirty="0"/>
              <a:t>) Permit</a:t>
            </a:r>
          </a:p>
          <a:p>
            <a:pPr marL="3175" lvl="1" indent="6350" algn="ctr">
              <a:buNone/>
            </a:pPr>
            <a:endParaRPr lang="en-US" sz="2800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dirty="0"/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i="1" dirty="0"/>
              <a:t>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b="1" dirty="0">
                <a:solidFill>
                  <a:srgbClr val="0000FF"/>
                </a:solidFill>
              </a:rPr>
              <a:t>					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86174"/>
            <a:ext cx="8305800" cy="5286660"/>
          </a:xfrm>
        </p:spPr>
        <p:txBody>
          <a:bodyPr>
            <a:noAutofit/>
          </a:bodyPr>
          <a:lstStyle/>
          <a:p>
            <a:pPr marL="3175" lvl="1" indent="635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The Relationship between CWA, EPA and You</a:t>
            </a:r>
          </a:p>
          <a:p>
            <a:pPr marL="3175" lvl="1" indent="6350" algn="ctr">
              <a:buNone/>
            </a:pPr>
            <a:endParaRPr lang="en-US" sz="2800" b="1" dirty="0">
              <a:solidFill>
                <a:srgbClr val="006600"/>
              </a:solidFill>
            </a:endParaRPr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b="1" dirty="0"/>
          </a:p>
          <a:p>
            <a:pPr lvl="1">
              <a:buNone/>
            </a:pPr>
            <a:endParaRPr lang="en-US" sz="2800" dirty="0"/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i="1" dirty="0"/>
              <a:t>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800" b="1" dirty="0">
                <a:solidFill>
                  <a:srgbClr val="0000FF"/>
                </a:solidFill>
              </a:rPr>
              <a:t>						</a:t>
            </a:r>
          </a:p>
          <a:p>
            <a:pPr>
              <a:buNone/>
            </a:pPr>
            <a:endParaRPr lang="en-US" sz="2800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Diagram 3" descr="The Relationship between CWA, EPA and You&#10;"/>
          <p:cNvGraphicFramePr/>
          <p:nvPr>
            <p:extLst>
              <p:ext uri="{D42A27DB-BD31-4B8C-83A1-F6EECF244321}">
                <p14:modId xmlns:p14="http://schemas.microsoft.com/office/powerpoint/2010/main" val="2465309499"/>
              </p:ext>
            </p:extLst>
          </p:nvPr>
        </p:nvGraphicFramePr>
        <p:xfrm>
          <a:off x="891578" y="2065768"/>
          <a:ext cx="7277100" cy="419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86174"/>
            <a:ext cx="8448675" cy="4881276"/>
          </a:xfrm>
        </p:spPr>
        <p:txBody>
          <a:bodyPr>
            <a:noAutofit/>
          </a:bodyPr>
          <a:lstStyle/>
          <a:p>
            <a:pPr marL="3175" lvl="1" indent="635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What projects need NPDES Permit?</a:t>
            </a:r>
          </a:p>
          <a:p>
            <a:pPr marL="3175" lvl="1" indent="635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Projects whose construction activities disturb one (1) or more acre of soil</a:t>
            </a:r>
          </a:p>
          <a:p>
            <a:pPr marL="571500" lvl="3">
              <a:spcBef>
                <a:spcPts val="672"/>
              </a:spcBef>
              <a:spcAft>
                <a:spcPts val="0"/>
              </a:spcAft>
            </a:pPr>
            <a:r>
              <a:rPr lang="en-US" sz="2400" dirty="0"/>
              <a:t>Clearing</a:t>
            </a:r>
          </a:p>
          <a:p>
            <a:pPr marL="571500" lvl="3">
              <a:spcBef>
                <a:spcPts val="672"/>
              </a:spcBef>
              <a:spcAft>
                <a:spcPts val="0"/>
              </a:spcAft>
            </a:pPr>
            <a:r>
              <a:rPr lang="en-US" sz="2400" dirty="0"/>
              <a:t>Grading</a:t>
            </a:r>
          </a:p>
          <a:p>
            <a:pPr marL="571500" lvl="3">
              <a:spcBef>
                <a:spcPts val="672"/>
              </a:spcBef>
              <a:spcAft>
                <a:spcPts val="0"/>
              </a:spcAft>
            </a:pPr>
            <a:r>
              <a:rPr lang="en-US" sz="2400" dirty="0"/>
              <a:t>Excavation</a:t>
            </a:r>
          </a:p>
          <a:p>
            <a:pPr marL="571500" lvl="3">
              <a:spcBef>
                <a:spcPts val="672"/>
              </a:spcBef>
              <a:spcAft>
                <a:spcPts val="0"/>
              </a:spcAft>
            </a:pPr>
            <a:r>
              <a:rPr lang="en-US" sz="2400" dirty="0"/>
              <a:t>Stockpiling</a:t>
            </a:r>
          </a:p>
          <a:p>
            <a:pPr marL="3175" lvl="1" indent="6350" algn="ctr">
              <a:spcBef>
                <a:spcPts val="672"/>
              </a:spcBef>
              <a:spcAft>
                <a:spcPts val="0"/>
              </a:spcAft>
              <a:buNone/>
            </a:pPr>
            <a:endParaRPr lang="en-US" b="1" dirty="0"/>
          </a:p>
          <a:p>
            <a:pPr marL="3175" lvl="1" indent="6350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b="1" dirty="0"/>
              <a:t> </a:t>
            </a:r>
          </a:p>
          <a:p>
            <a:pPr marL="3175" lvl="1" indent="6350" algn="ctr">
              <a:spcBef>
                <a:spcPts val="672"/>
              </a:spcBef>
              <a:spcAft>
                <a:spcPts val="0"/>
              </a:spcAft>
              <a:buNone/>
              <a:tabLst>
                <a:tab pos="0" algn="l"/>
              </a:tabLst>
            </a:pPr>
            <a:endParaRPr lang="en-US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b="1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b="1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b="1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dirty="0"/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400" i="1" dirty="0"/>
              <a:t>	</a:t>
            </a: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</a:rPr>
              <a:t>						</a:t>
            </a: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 descr="The Two Levels of WPC"/>
          <p:cNvGraphicFramePr/>
          <p:nvPr>
            <p:extLst>
              <p:ext uri="{D42A27DB-BD31-4B8C-83A1-F6EECF244321}">
                <p14:modId xmlns:p14="http://schemas.microsoft.com/office/powerpoint/2010/main" val="2659275708"/>
              </p:ext>
            </p:extLst>
          </p:nvPr>
        </p:nvGraphicFramePr>
        <p:xfrm>
          <a:off x="295274" y="1309731"/>
          <a:ext cx="8105775" cy="3913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026" y="1313934"/>
            <a:ext cx="7938655" cy="5224978"/>
          </a:xfrm>
        </p:spPr>
        <p:txBody>
          <a:bodyPr numCol="1">
            <a:noAutofit/>
          </a:bodyPr>
          <a:lstStyle/>
          <a:p>
            <a:pPr marL="3175" lvl="1" indent="-3175">
              <a:buNone/>
            </a:pPr>
            <a:r>
              <a:rPr lang="en-US" sz="3200" b="1" dirty="0">
                <a:solidFill>
                  <a:srgbClr val="006600"/>
                </a:solidFill>
              </a:rPr>
              <a:t>The Two Levels of WPC: </a:t>
            </a:r>
          </a:p>
          <a:p>
            <a:pPr marL="3175" lvl="1" indent="-3175">
              <a:buNone/>
            </a:pPr>
            <a:endParaRPr lang="en-US" sz="3200" b="1" dirty="0">
              <a:solidFill>
                <a:srgbClr val="006600"/>
              </a:solidFill>
            </a:endParaRPr>
          </a:p>
          <a:p>
            <a:pPr marL="3175" lvl="1" indent="-3175">
              <a:buNone/>
            </a:pPr>
            <a:r>
              <a:rPr lang="en-US" sz="3200" dirty="0"/>
              <a:t>	</a:t>
            </a:r>
            <a:endParaRPr lang="en-US" sz="3200" b="1" dirty="0"/>
          </a:p>
          <a:p>
            <a:pPr lvl="1">
              <a:buNone/>
            </a:pPr>
            <a:endParaRPr lang="en-US" sz="3200" b="1" dirty="0"/>
          </a:p>
          <a:p>
            <a:pPr lvl="1">
              <a:buNone/>
            </a:pPr>
            <a:r>
              <a:rPr lang="en-US" sz="3200" dirty="0"/>
              <a:t> </a:t>
            </a:r>
          </a:p>
          <a:p>
            <a:pPr lvl="1">
              <a:buNone/>
            </a:pPr>
            <a:endParaRPr lang="en-US" sz="3200" b="1" dirty="0"/>
          </a:p>
          <a:p>
            <a:pPr lvl="1">
              <a:buNone/>
            </a:pPr>
            <a:endParaRPr lang="en-US" sz="3200" b="1" dirty="0"/>
          </a:p>
          <a:p>
            <a:pPr lvl="1">
              <a:buNone/>
            </a:pPr>
            <a:endParaRPr lang="en-US" sz="3200" dirty="0"/>
          </a:p>
          <a:p>
            <a:pPr>
              <a:buNone/>
            </a:pPr>
            <a:endParaRPr lang="en-US" sz="32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200" i="1" dirty="0"/>
              <a:t>	</a:t>
            </a:r>
          </a:p>
          <a:p>
            <a:pPr>
              <a:buNone/>
            </a:pPr>
            <a:endParaRPr lang="en-US" sz="32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200" b="1" dirty="0">
                <a:solidFill>
                  <a:srgbClr val="0000FF"/>
                </a:solidFill>
              </a:rPr>
              <a:t>						</a:t>
            </a:r>
          </a:p>
          <a:p>
            <a:pPr>
              <a:buNone/>
            </a:pP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2" name="TextBox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29150" y="3352800"/>
            <a:ext cx="4143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19517094">
            <a:off x="2476500" y="2409824"/>
            <a:ext cx="70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</a:t>
            </a:r>
            <a:endParaRPr kumimoji="0" lang="sq-A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2298480">
            <a:off x="2486549" y="3624867"/>
            <a:ext cx="57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Yes</a:t>
            </a:r>
            <a:endParaRPr kumimoji="0" lang="sq-AL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ight Arrow 16" descr="right arrow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667375" y="2494479"/>
            <a:ext cx="323850" cy="3276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q-A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ight Arrow 17" descr="right arrow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667375" y="3703259"/>
            <a:ext cx="323850" cy="332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q-A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A0527-32D7-4FE2-8C5B-FBC5417539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73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386174"/>
            <a:ext cx="8401050" cy="4080772"/>
          </a:xfrm>
        </p:spPr>
        <p:txBody>
          <a:bodyPr>
            <a:noAutofit/>
          </a:bodyPr>
          <a:lstStyle/>
          <a:p>
            <a:pPr marL="0" lvl="2" indent="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To </a:t>
            </a:r>
            <a:r>
              <a:rPr lang="en-US" sz="2800" b="1" dirty="0"/>
              <a:t>obtain coverage </a:t>
            </a:r>
            <a:r>
              <a:rPr lang="en-US" sz="2800" dirty="0"/>
              <a:t>under the NPDES/CGP, the discharger must: </a:t>
            </a:r>
          </a:p>
          <a:p>
            <a:pPr marL="514350" indent="-51435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File Permit Registration Documents (PRDs)</a:t>
            </a:r>
          </a:p>
          <a:p>
            <a:pPr marL="1064260" lvl="1" indent="-514350">
              <a:spcBef>
                <a:spcPts val="672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dirty="0"/>
              <a:t>Notice of Intent (NOI)</a:t>
            </a:r>
            <a:endParaRPr lang="en-US" altLang="en-US" dirty="0"/>
          </a:p>
          <a:p>
            <a:pPr marL="1064260" lvl="1" indent="-514350">
              <a:spcBef>
                <a:spcPts val="672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dirty="0"/>
              <a:t>Storm Water Pollution Prevention Plan (SWPPP)</a:t>
            </a:r>
            <a:endParaRPr lang="en-US" altLang="en-US" dirty="0"/>
          </a:p>
          <a:p>
            <a:pPr marL="1064260" lvl="1" indent="-514350">
              <a:spcBef>
                <a:spcPts val="672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dirty="0"/>
              <a:t>Other docs required</a:t>
            </a:r>
            <a:endParaRPr lang="en-US" altLang="en-US" dirty="0"/>
          </a:p>
          <a:p>
            <a:pPr marL="514350" indent="-514350">
              <a:spcBef>
                <a:spcPts val="672"/>
              </a:spcBef>
              <a:buFont typeface="+mj-lt"/>
              <a:buAutoNum type="arabicPeriod"/>
            </a:pPr>
            <a:r>
              <a:rPr lang="en-US" sz="2800" dirty="0"/>
              <a:t>Pay permit fee</a:t>
            </a:r>
            <a:r>
              <a:rPr lang="en-US" sz="2800" i="1" dirty="0"/>
              <a:t>	</a:t>
            </a:r>
          </a:p>
          <a:p>
            <a:pPr>
              <a:spcBef>
                <a:spcPts val="672"/>
              </a:spcBef>
              <a:buNone/>
            </a:pPr>
            <a:endParaRPr lang="en-US" sz="24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buNone/>
            </a:pPr>
            <a:r>
              <a:rPr lang="en-US" sz="2400" b="1" dirty="0">
                <a:solidFill>
                  <a:srgbClr val="0000FF"/>
                </a:solidFill>
              </a:rPr>
              <a:t>						</a:t>
            </a:r>
          </a:p>
          <a:p>
            <a:pPr>
              <a:spcBef>
                <a:spcPts val="672"/>
              </a:spcBef>
              <a:buNone/>
            </a:pP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4325" y="-58368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NPDES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7016" y="6122890"/>
            <a:ext cx="8516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linkClick r:id="rId3"/>
              </a:rPr>
              <a:t>https://Smarts.waterboards.ca.gov/smarts/SwSmartsLogin.jsp</a:t>
            </a:r>
            <a:endParaRPr lang="en-US" sz="2400" b="1" dirty="0"/>
          </a:p>
        </p:txBody>
      </p:sp>
      <p:pic>
        <p:nvPicPr>
          <p:cNvPr id="6" name="Picture 5" descr="California Storm water Multiple Applications and Report Tracking System - Google Chrom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26835" r="40833"/>
          <a:stretch>
            <a:fillRect/>
          </a:stretch>
        </p:blipFill>
        <p:spPr>
          <a:xfrm>
            <a:off x="1367288" y="1305262"/>
            <a:ext cx="6756805" cy="4737189"/>
          </a:xfrm>
          <a:prstGeom prst="rect">
            <a:avLst/>
          </a:prstGeom>
          <a:ln w="9525">
            <a:solidFill>
              <a:srgbClr val="000000"/>
            </a:solidFill>
          </a:ln>
          <a:effectLst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14325" y="-58368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NPDES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Federal Laws and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82" y="1386174"/>
            <a:ext cx="8358667" cy="5286660"/>
          </a:xfrm>
        </p:spPr>
        <p:txBody>
          <a:bodyPr>
            <a:noAutofit/>
          </a:bodyPr>
          <a:lstStyle/>
          <a:p>
            <a:pPr marL="3175" indent="635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Who monitors WPC and issues NPDES permits in CA?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State Water Resources Control Board (SWRCB)</a:t>
            </a:r>
          </a:p>
          <a:p>
            <a:pPr marL="346075" indent="-346075">
              <a:spcBef>
                <a:spcPts val="672"/>
              </a:spcBef>
              <a:spcAft>
                <a:spcPts val="0"/>
              </a:spcAft>
            </a:pPr>
            <a:r>
              <a:rPr lang="en-US" sz="2800" dirty="0"/>
              <a:t>Regional Water Quality Control Board (RWQCB)</a:t>
            </a:r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		</a:t>
            </a:r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 </a:t>
            </a:r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/>
          </a:p>
          <a:p>
            <a:pPr lvl="1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i="1" dirty="0"/>
              <a:t>	</a:t>
            </a: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00FF"/>
                </a:solidFill>
              </a:rPr>
              <a:t>						</a:t>
            </a:r>
          </a:p>
          <a:p>
            <a:pPr>
              <a:spcBef>
                <a:spcPts val="672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386174"/>
            <a:ext cx="8411386" cy="5286660"/>
          </a:xfrm>
        </p:spPr>
        <p:txBody>
          <a:bodyPr numCol="1">
            <a:noAutofit/>
          </a:bodyPr>
          <a:lstStyle/>
          <a:p>
            <a:pPr marL="0" lvl="1" indent="0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Where WPC (WPCP and SWPPP) must </a:t>
            </a:r>
            <a:r>
              <a:rPr lang="en-US" sz="2800" b="1"/>
              <a:t>be implemented at:</a:t>
            </a:r>
            <a:endParaRPr lang="en-US" sz="2800" b="1" dirty="0"/>
          </a:p>
          <a:p>
            <a:pPr marL="336550" lvl="1" indent="-336550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Project site</a:t>
            </a:r>
          </a:p>
          <a:p>
            <a:pPr marL="336550" lvl="1" indent="-336550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Support facilities</a:t>
            </a:r>
          </a:p>
          <a:p>
            <a:pPr marL="822960" lvl="1">
              <a:spcBef>
                <a:spcPts val="672"/>
              </a:spcBef>
              <a:spcAft>
                <a:spcPts val="0"/>
              </a:spcAft>
            </a:pPr>
            <a:r>
              <a:rPr lang="en-US" dirty="0"/>
              <a:t>Staging areas</a:t>
            </a:r>
            <a:endParaRPr lang="en-US" altLang="en-US" dirty="0"/>
          </a:p>
          <a:p>
            <a:pPr marL="822960" lvl="1">
              <a:spcBef>
                <a:spcPts val="672"/>
              </a:spcBef>
              <a:spcAft>
                <a:spcPts val="0"/>
              </a:spcAft>
            </a:pPr>
            <a:r>
              <a:rPr lang="en-US" dirty="0"/>
              <a:t>Storage yards</a:t>
            </a:r>
            <a:endParaRPr lang="en-US" altLang="en-US" dirty="0"/>
          </a:p>
          <a:p>
            <a:pPr marL="822960" lvl="1">
              <a:spcBef>
                <a:spcPts val="672"/>
              </a:spcBef>
              <a:spcAft>
                <a:spcPts val="0"/>
              </a:spcAft>
            </a:pPr>
            <a:r>
              <a:rPr lang="en-US" dirty="0"/>
              <a:t>Mobile operations</a:t>
            </a:r>
            <a:endParaRPr lang="en-US" altLang="en-US" dirty="0"/>
          </a:p>
          <a:p>
            <a:pPr marL="822960" lvl="1">
              <a:spcBef>
                <a:spcPts val="672"/>
              </a:spcBef>
              <a:spcAft>
                <a:spcPts val="0"/>
              </a:spcAft>
            </a:pPr>
            <a:r>
              <a:rPr lang="en-US" dirty="0"/>
              <a:t>Batch plants for PCC and HMA</a:t>
            </a:r>
            <a:endParaRPr lang="en-US" altLang="en-US" dirty="0"/>
          </a:p>
          <a:p>
            <a:pPr marL="822960" lvl="1">
              <a:spcBef>
                <a:spcPts val="672"/>
              </a:spcBef>
              <a:spcAft>
                <a:spcPts val="0"/>
              </a:spcAft>
            </a:pPr>
            <a:r>
              <a:rPr lang="en-US" dirty="0"/>
              <a:t>Crushing plants for rock and aggregate</a:t>
            </a:r>
            <a:endParaRPr lang="en-US" altLang="en-US" dirty="0"/>
          </a:p>
          <a:p>
            <a:pPr marL="822960" lvl="1">
              <a:spcBef>
                <a:spcPts val="672"/>
              </a:spcBef>
              <a:spcAft>
                <a:spcPts val="600"/>
              </a:spcAft>
            </a:pPr>
            <a:r>
              <a:rPr lang="en-US" dirty="0"/>
              <a:t>Haul roads</a:t>
            </a:r>
            <a:endParaRPr lang="en-US" altLang="en-US" dirty="0"/>
          </a:p>
          <a:p>
            <a:pPr lvl="1">
              <a:spcBef>
                <a:spcPts val="672"/>
              </a:spcBef>
              <a:buNone/>
            </a:pPr>
            <a:r>
              <a:rPr lang="en-US" dirty="0"/>
              <a:t> </a:t>
            </a:r>
          </a:p>
          <a:p>
            <a:pPr lvl="1">
              <a:spcBef>
                <a:spcPts val="672"/>
              </a:spcBef>
              <a:buNone/>
            </a:pPr>
            <a:endParaRPr lang="en-US" b="1" dirty="0"/>
          </a:p>
          <a:p>
            <a:pPr lvl="1">
              <a:spcBef>
                <a:spcPts val="672"/>
              </a:spcBef>
              <a:buNone/>
            </a:pPr>
            <a:endParaRPr lang="en-US" b="1" dirty="0"/>
          </a:p>
          <a:p>
            <a:pPr lvl="1">
              <a:spcBef>
                <a:spcPts val="672"/>
              </a:spcBef>
              <a:buNone/>
            </a:pPr>
            <a:endParaRPr lang="en-US" dirty="0"/>
          </a:p>
          <a:p>
            <a:pPr>
              <a:spcBef>
                <a:spcPts val="672"/>
              </a:spcBef>
              <a:buNone/>
            </a:pPr>
            <a:endParaRPr lang="en-US" sz="24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buNone/>
            </a:pPr>
            <a:r>
              <a:rPr lang="en-US" sz="2400" i="1" dirty="0"/>
              <a:t>	</a:t>
            </a:r>
          </a:p>
          <a:p>
            <a:pPr>
              <a:spcBef>
                <a:spcPts val="672"/>
              </a:spcBef>
              <a:buNone/>
            </a:pPr>
            <a:endParaRPr lang="en-US" sz="2400" b="1" dirty="0">
              <a:solidFill>
                <a:srgbClr val="0000FF"/>
              </a:solidFill>
            </a:endParaRPr>
          </a:p>
          <a:p>
            <a:pPr>
              <a:spcBef>
                <a:spcPts val="672"/>
              </a:spcBef>
              <a:buNone/>
            </a:pPr>
            <a:r>
              <a:rPr lang="en-US" sz="2400" b="1" dirty="0">
                <a:solidFill>
                  <a:srgbClr val="0000FF"/>
                </a:solidFill>
              </a:rPr>
              <a:t>						</a:t>
            </a:r>
          </a:p>
          <a:p>
            <a:pPr>
              <a:spcBef>
                <a:spcPts val="672"/>
              </a:spcBef>
              <a:buNone/>
            </a:pP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175" lvl="4" indent="-3175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SWPPP or</a:t>
            </a:r>
            <a:r>
              <a:rPr lang="en-US" sz="2800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WPCP</a:t>
            </a:r>
          </a:p>
          <a:p>
            <a:pPr marL="3175" lvl="4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Before the work starts: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Designate staff as storm water inspector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Review contract and RE file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Discuss WPC requirements at pre-job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Font typeface="Calibri" pitchFamily="34" charset="0"/>
              <a:buChar char="‐"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8608" y="-55003"/>
            <a:ext cx="8229600" cy="1364735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 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2" y="1387348"/>
            <a:ext cx="8612214" cy="4525963"/>
          </a:xfrm>
        </p:spPr>
        <p:txBody>
          <a:bodyPr>
            <a:normAutofit/>
          </a:bodyPr>
          <a:lstStyle/>
          <a:p>
            <a:pPr marL="3175" lvl="4" indent="-3175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SWPPP or</a:t>
            </a:r>
            <a:r>
              <a:rPr lang="en-US" sz="2800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WPCP</a:t>
            </a:r>
          </a:p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Before the work starts, review and accept the contractor’s SWPPP or WPCP.</a:t>
            </a:r>
          </a:p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The contractor must: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Provide a WPC manager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Conduct water pollution control training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Monitor, inspect, correct WPC practices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Font typeface="Calibri" pitchFamily="34" charset="0"/>
              <a:buChar char="‐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7" y="1387348"/>
            <a:ext cx="8064628" cy="4525963"/>
          </a:xfrm>
        </p:spPr>
        <p:txBody>
          <a:bodyPr>
            <a:normAutofit/>
          </a:bodyPr>
          <a:lstStyle/>
          <a:p>
            <a:pPr marL="0" lvl="4" indent="3175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SWPPP or</a:t>
            </a:r>
            <a:r>
              <a:rPr lang="en-US" sz="2800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WPCP </a:t>
            </a:r>
          </a:p>
          <a:p>
            <a:pPr marL="0" indent="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Before the work starts, ensure that the contractor: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Includes support facilities in plan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Submits Notice of Intent approved by the RWQCB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Trains employees</a:t>
            </a:r>
          </a:p>
          <a:p>
            <a:pPr marL="688975">
              <a:buFont typeface="Calibri" pitchFamily="34" charset="0"/>
              <a:buChar char="‐"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8" y="1387348"/>
            <a:ext cx="8235188" cy="4525963"/>
          </a:xfrm>
        </p:spPr>
        <p:txBody>
          <a:bodyPr>
            <a:normAutofit/>
          </a:bodyPr>
          <a:lstStyle/>
          <a:p>
            <a:pPr marL="3175" lvl="4" indent="-3175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SWPPP or</a:t>
            </a:r>
            <a:r>
              <a:rPr lang="en-US" sz="2800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WPCP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Verify copy of plan is on site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Ensure BMPs are in place as required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Confirm qualifications of Contractors WPC Manager:</a:t>
            </a:r>
          </a:p>
          <a:p>
            <a:pPr marL="822960" lvl="1">
              <a:spcBef>
                <a:spcPts val="672"/>
              </a:spcBef>
              <a:spcAft>
                <a:spcPts val="600"/>
              </a:spcAft>
            </a:pPr>
            <a:r>
              <a:rPr lang="en-US" sz="2800" dirty="0"/>
              <a:t>SWPPP 	  QSD</a:t>
            </a:r>
            <a:endParaRPr lang="en-US" altLang="en-US" sz="2800" dirty="0"/>
          </a:p>
          <a:p>
            <a:pPr marL="822960" lvl="1">
              <a:spcBef>
                <a:spcPts val="672"/>
              </a:spcBef>
              <a:spcAft>
                <a:spcPts val="600"/>
              </a:spcAft>
            </a:pPr>
            <a:r>
              <a:rPr lang="en-US" sz="2800" dirty="0"/>
              <a:t>WPCP 	  QSP</a:t>
            </a:r>
            <a:endParaRPr lang="en-US" altLang="en-US" sz="2800" dirty="0"/>
          </a:p>
          <a:p>
            <a:pPr marL="688975">
              <a:spcBef>
                <a:spcPts val="672"/>
              </a:spcBef>
            </a:pPr>
            <a:endParaRPr lang="en-US" sz="2800" dirty="0"/>
          </a:p>
          <a:p>
            <a:pPr marL="1025525" lvl="1">
              <a:buFont typeface="Arial" pitchFamily="34" charset="0"/>
              <a:buChar char="•"/>
            </a:pPr>
            <a:endParaRPr lang="en-US" sz="2800" dirty="0"/>
          </a:p>
          <a:p>
            <a:pPr marL="688975">
              <a:buFont typeface="Calibri" pitchFamily="34" charset="0"/>
              <a:buChar char="‐"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4" name="Right Arrow 3" descr="right arrow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01686" y="4002324"/>
            <a:ext cx="598714" cy="2939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sq-AL" dirty="0"/>
          </a:p>
        </p:txBody>
      </p:sp>
      <p:sp>
        <p:nvSpPr>
          <p:cNvPr id="6" name="Right Arrow 5" descr="right arrow"/>
          <p:cNvSpPr/>
          <p:nvPr/>
        </p:nvSpPr>
        <p:spPr>
          <a:xfrm>
            <a:off x="2471521" y="4610620"/>
            <a:ext cx="598714" cy="2612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q-AL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175" indent="-3175" algn="ctr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6600"/>
                </a:solidFill>
              </a:rPr>
              <a:t>SWPPP Only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Confirm a Waste discharge </a:t>
            </a:r>
            <a:r>
              <a:rPr lang="en-US" sz="2800" b="1" dirty="0"/>
              <a:t>ID number </a:t>
            </a:r>
            <a:r>
              <a:rPr lang="en-US" sz="2800" dirty="0"/>
              <a:t>is issued prior to start of project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Storm Water </a:t>
            </a:r>
            <a:r>
              <a:rPr lang="en-US" sz="2800" b="1" dirty="0"/>
              <a:t>Annual Report </a:t>
            </a:r>
            <a:r>
              <a:rPr lang="en-US" sz="2800" dirty="0"/>
              <a:t>is submitted (Sept.)</a:t>
            </a:r>
          </a:p>
          <a:p>
            <a:pPr marL="1025525" lvl="1">
              <a:buFont typeface="Arial" pitchFamily="34" charset="0"/>
              <a:buChar char="•"/>
            </a:pPr>
            <a:endParaRPr lang="en-US" sz="2800" dirty="0"/>
          </a:p>
          <a:p>
            <a:pPr marL="688975">
              <a:buNone/>
            </a:pPr>
            <a:r>
              <a:rPr lang="en-US" sz="2800" dirty="0"/>
              <a:t>		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3" y="1387348"/>
            <a:ext cx="8229600" cy="4525963"/>
          </a:xfrm>
        </p:spPr>
        <p:txBody>
          <a:bodyPr>
            <a:no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During construction, ensure the contractor: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Performs inspections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Submits reports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Repairs/replaces damaged BMPs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Reports discharges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Samples (SWPPP only)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		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3" y="1387348"/>
            <a:ext cx="8229600" cy="4525963"/>
          </a:xfrm>
        </p:spPr>
        <p:txBody>
          <a:bodyPr>
            <a:norm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During construction, ensure the contractor: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Stabilizes soil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Controls sediment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Prevents tracking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Uses concrete washouts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dirty="0"/>
              <a:t>		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During construction, ensure the contractor performs dewatering properly: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Follows CT </a:t>
            </a:r>
            <a:r>
              <a:rPr lang="en-US" sz="2800" i="1" dirty="0"/>
              <a:t>Field Guide for Construction Site Dewatering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Causes no erosion, scour, sedimentary deposits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Discharges within the project limits </a:t>
            </a:r>
          </a:p>
          <a:p>
            <a:pPr marL="457200" indent="-457200">
              <a:spcBef>
                <a:spcPts val="672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Does NOT discharge water that has odor, oily sheen, foam</a:t>
            </a:r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7" y="1391511"/>
            <a:ext cx="8407527" cy="4525963"/>
          </a:xfrm>
        </p:spPr>
        <p:txBody>
          <a:bodyPr>
            <a:normAutofit/>
          </a:bodyPr>
          <a:lstStyle/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Chap. 13, WPC, CTSS 2015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CT manuals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CT Stormwater and Water Pollution Control website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Storm Water Pollution Prevention training courses</a:t>
            </a:r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CT Manuals: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Storm Water Management Enforcement Guidance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Field Guide for Construction Site Dewatering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SWPPP- WPCP Preparation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Construction Site BMPs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Chapter 7, CT CM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Resources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61</a:t>
            </a:fld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8855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u="sng" dirty="0">
                <a:solidFill>
                  <a:srgbClr val="0000FF"/>
                </a:solidFill>
              </a:rPr>
              <a:t>https://dot.ca.gov/programs/construction/storm-water-and-water-pollution-control/manuals-and-handbooks</a:t>
            </a:r>
          </a:p>
        </p:txBody>
      </p:sp>
      <p:sp>
        <p:nvSpPr>
          <p:cNvPr id="4" name="TextBox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28601" y="190500"/>
            <a:ext cx="88201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Manuals and handbooks"/>
          <p:cNvPicPr>
            <a:picLocks noChangeAspect="1"/>
          </p:cNvPicPr>
          <p:nvPr/>
        </p:nvPicPr>
        <p:blipFill rotWithShape="1">
          <a:blip r:embed="rId3"/>
          <a:srcRect l="530" t="526" r="3525" b="849"/>
          <a:stretch/>
        </p:blipFill>
        <p:spPr>
          <a:xfrm>
            <a:off x="402337" y="91440"/>
            <a:ext cx="8284463" cy="60783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EE5318-B0BC-47FD-AB52-DA23D75F1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36" y="-779462"/>
            <a:ext cx="8229600" cy="7794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Manuals and Handbooks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28601" y="190500"/>
            <a:ext cx="88201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3436" y="66261"/>
            <a:ext cx="8638540" cy="1223777"/>
          </a:xfrm>
        </p:spPr>
        <p:txBody>
          <a:bodyPr>
            <a:noAutofit/>
          </a:bodyPr>
          <a:lstStyle/>
          <a:p>
            <a:r>
              <a:rPr lang="en-US" sz="3600" dirty="0"/>
              <a:t>Water Pollution Control: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 descr="Stormwater Management Program"/>
          <p:cNvPicPr>
            <a:picLocks noChangeAspect="1"/>
          </p:cNvPicPr>
          <p:nvPr/>
        </p:nvPicPr>
        <p:blipFill rotWithShape="1">
          <a:blip r:embed="rId3"/>
          <a:srcRect l="3543" t="-303" r="-1846" b="1155"/>
          <a:stretch/>
        </p:blipFill>
        <p:spPr>
          <a:xfrm>
            <a:off x="502920" y="619279"/>
            <a:ext cx="6329680" cy="59918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0081" y="5910074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u="sng" dirty="0">
                <a:solidFill>
                  <a:srgbClr val="0000FF"/>
                </a:solidFill>
              </a:rPr>
              <a:t>https://dot.ca.gov/programs/environmental-analysis/stormwater-management-program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66261"/>
            <a:ext cx="8229600" cy="1223777"/>
          </a:xfrm>
        </p:spPr>
        <p:txBody>
          <a:bodyPr>
            <a:no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3" y="1387348"/>
            <a:ext cx="8229600" cy="4984877"/>
          </a:xfrm>
        </p:spPr>
        <p:txBody>
          <a:bodyPr>
            <a:no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WPC Project File Documents: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SWPPP or WPCP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Contractor’s weekly Site Inspection Reports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Notice of Discharge Reports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All correspondence related to WPC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66261"/>
            <a:ext cx="8229600" cy="1223777"/>
          </a:xfrm>
        </p:spPr>
        <p:txBody>
          <a:bodyPr>
            <a:no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23" y="1387348"/>
            <a:ext cx="8229600" cy="4984877"/>
          </a:xfrm>
        </p:spPr>
        <p:txBody>
          <a:bodyPr>
            <a:noAutofit/>
          </a:bodyPr>
          <a:lstStyle/>
          <a:p>
            <a:pPr marL="3175" indent="-3175">
              <a:spcBef>
                <a:spcPts val="672"/>
              </a:spcBef>
              <a:spcAft>
                <a:spcPts val="0"/>
              </a:spcAft>
              <a:buNone/>
            </a:pPr>
            <a:r>
              <a:rPr lang="en-US" sz="2800" b="1" dirty="0"/>
              <a:t>WPC Project File Documents (cont.):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RE/Asst. RE Inspection Reports 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Copies of Certifications required by specs</a:t>
            </a:r>
          </a:p>
          <a:p>
            <a:pPr marL="339725" lvl="1" indent="-339725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/>
              <a:t>SMARTS printout after filing NOT</a:t>
            </a:r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1025525" lvl="1">
              <a:spcBef>
                <a:spcPts val="672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800" dirty="0"/>
          </a:p>
          <a:p>
            <a:pPr marL="688975">
              <a:spcBef>
                <a:spcPts val="672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65</a:t>
            </a:fld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Water Pollution Control 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9243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373" y="1739773"/>
            <a:ext cx="7778877" cy="4525963"/>
          </a:xfrm>
        </p:spPr>
        <p:txBody>
          <a:bodyPr>
            <a:normAutofit/>
          </a:bodyPr>
          <a:lstStyle/>
          <a:p>
            <a:pPr marL="3175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3175" indent="0">
              <a:buNone/>
            </a:pPr>
            <a:r>
              <a:rPr lang="en-US" sz="2800" b="1" dirty="0"/>
              <a:t>The Clean Water Act and Title 40 of the CFRs require projects that disturb </a:t>
            </a:r>
            <a:r>
              <a:rPr lang="en-US" sz="2800" b="1" i="1" dirty="0"/>
              <a:t>1 acre or more </a:t>
            </a:r>
            <a:r>
              <a:rPr lang="en-US" sz="2800" b="1" dirty="0"/>
              <a:t>of soil be covered under the NPDES  Construction General Permit, and to develop a SWPPP.</a:t>
            </a:r>
          </a:p>
          <a:p>
            <a:pPr marL="3175" indent="0">
              <a:buNone/>
            </a:pPr>
            <a:endParaRPr lang="en-US" sz="2800" b="1" dirty="0"/>
          </a:p>
          <a:p>
            <a:pPr marL="3175" indent="0" algn="ctr">
              <a:buNone/>
            </a:pPr>
            <a:endParaRPr lang="en-US" sz="2800" b="1" dirty="0">
              <a:solidFill>
                <a:srgbClr val="FF0000"/>
              </a:solidFill>
            </a:endParaRPr>
          </a:p>
          <a:p>
            <a:pPr marL="688975" indent="0">
              <a:buNone/>
            </a:pPr>
            <a:endParaRPr lang="en-US" sz="2800" b="1" dirty="0"/>
          </a:p>
          <a:p>
            <a:pPr marL="688975" indent="0"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67</a:t>
            </a:fld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373" y="1739773"/>
            <a:ext cx="7778877" cy="4525963"/>
          </a:xfrm>
        </p:spPr>
        <p:txBody>
          <a:bodyPr>
            <a:normAutofit/>
          </a:bodyPr>
          <a:lstStyle/>
          <a:p>
            <a:pPr marL="3175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3175" indent="0">
              <a:buNone/>
            </a:pPr>
            <a:r>
              <a:rPr lang="en-US" sz="2800" b="1" dirty="0"/>
              <a:t>The Clean Water Act and Title 40 of the CFRs require projects that disturb </a:t>
            </a:r>
            <a:r>
              <a:rPr lang="en-US" sz="2800" b="1" i="1" dirty="0"/>
              <a:t>1 acre or more </a:t>
            </a:r>
            <a:r>
              <a:rPr lang="en-US" sz="2800" b="1" dirty="0"/>
              <a:t>of soil be covered under the NPDES  Construction General Permit, and to develop a SWPPP.</a:t>
            </a:r>
          </a:p>
          <a:p>
            <a:pPr marL="3175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True</a:t>
            </a:r>
          </a:p>
          <a:p>
            <a:pPr marL="688975" indent="0">
              <a:buNone/>
            </a:pPr>
            <a:endParaRPr lang="en-US" sz="2800" b="1" dirty="0"/>
          </a:p>
          <a:p>
            <a:pPr marL="688975" indent="0"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68</a:t>
            </a:fld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Water Pollution Control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2865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098" y="1425448"/>
            <a:ext cx="7940802" cy="4525963"/>
          </a:xfrm>
        </p:spPr>
        <p:txBody>
          <a:bodyPr>
            <a:normAutofit lnSpcReduction="10000"/>
          </a:bodyPr>
          <a:lstStyle/>
          <a:p>
            <a:pPr marL="3175" indent="-3175"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most correct statement: 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does not require WPC.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requires a SWPPP.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requires a WPCP.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requires a SWPPP and a WPCP.</a:t>
            </a:r>
          </a:p>
          <a:p>
            <a:pPr marL="860425" indent="-514350">
              <a:buFont typeface="+mj-lt"/>
              <a:buAutoNum type="alphaLcPeriod"/>
            </a:pPr>
            <a:endParaRPr lang="en-US" sz="2800" b="1" dirty="0"/>
          </a:p>
          <a:p>
            <a:pPr marL="860425" indent="-514350">
              <a:buFont typeface="+mj-lt"/>
              <a:buAutoNum type="alphaLcPeriod"/>
            </a:pPr>
            <a:endParaRPr lang="en-US" sz="28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70</a:t>
            </a:fld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84098" y="1425448"/>
            <a:ext cx="7940802" cy="4525963"/>
          </a:xfrm>
        </p:spPr>
        <p:txBody>
          <a:bodyPr>
            <a:normAutofit lnSpcReduction="10000"/>
          </a:bodyPr>
          <a:lstStyle/>
          <a:p>
            <a:pPr marL="3175" indent="-3175">
              <a:buNone/>
            </a:pPr>
            <a:r>
              <a:rPr lang="en-US" sz="2800" b="1" dirty="0">
                <a:solidFill>
                  <a:srgbClr val="006600"/>
                </a:solidFill>
              </a:rPr>
              <a:t>Choose the most correct statement: 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does not require WPC.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requires a SWPPP.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>
                <a:solidFill>
                  <a:srgbClr val="FF0000"/>
                </a:solidFill>
              </a:rPr>
              <a:t>A project that disturbs less than 1 acre requires a WPCP.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A project that disturbs less than 1 acre requires a SWPPP and a WPCP.</a:t>
            </a:r>
          </a:p>
          <a:p>
            <a:pPr marL="860425" indent="-514350">
              <a:buFont typeface="+mj-lt"/>
              <a:buAutoNum type="alphaLcPeriod"/>
            </a:pPr>
            <a:endParaRPr lang="en-US" sz="2800" b="1" dirty="0"/>
          </a:p>
          <a:p>
            <a:pPr marL="860425" indent="-514350">
              <a:buFont typeface="+mj-lt"/>
              <a:buAutoNum type="alphaLcPeriod"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71</a:t>
            </a:fld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300025" y="35625"/>
            <a:ext cx="8229600" cy="1175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00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Water Pollution Control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Quiz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3076" name="Picture 4" descr="curiosity and hir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3" y="1562401"/>
            <a:ext cx="8134277" cy="45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091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534" y="1888871"/>
            <a:ext cx="7826502" cy="4525963"/>
          </a:xfrm>
        </p:spPr>
        <p:txBody>
          <a:bodyPr>
            <a:normAutofit/>
          </a:bodyPr>
          <a:lstStyle/>
          <a:p>
            <a:pPr marL="3175" indent="0" algn="ctr"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3175" indent="0">
              <a:buNone/>
            </a:pPr>
            <a:r>
              <a:rPr lang="en-US" sz="2800" b="1" dirty="0"/>
              <a:t>The RE is responsible to develop and implement the SWPPP, and monitor, inspect and correct water pollution control practices.</a:t>
            </a:r>
          </a:p>
          <a:p>
            <a:pPr marL="688975">
              <a:buNone/>
            </a:pPr>
            <a:endParaRPr lang="en-US" sz="28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73</a:t>
            </a:fld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3436" y="-26504"/>
            <a:ext cx="8229600" cy="1316542"/>
          </a:xfrm>
        </p:spPr>
        <p:txBody>
          <a:bodyPr>
            <a:normAutofit/>
          </a:bodyPr>
          <a:lstStyle/>
          <a:p>
            <a:r>
              <a:rPr lang="en-US" dirty="0"/>
              <a:t>Water Pollution Control:</a:t>
            </a:r>
            <a:br>
              <a:rPr lang="en-US" dirty="0"/>
            </a:br>
            <a:r>
              <a:rPr lang="en-US" dirty="0"/>
              <a:t>Quiz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16534" y="1888871"/>
            <a:ext cx="782650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79450" indent="-2730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ctr">
              <a:buFont typeface="Arial" pitchFamily="34" charset="0"/>
              <a:buNone/>
            </a:pPr>
            <a:r>
              <a:rPr lang="en-US" sz="2800" b="1" dirty="0">
                <a:solidFill>
                  <a:srgbClr val="006600"/>
                </a:solidFill>
              </a:rPr>
              <a:t>True or False</a:t>
            </a:r>
          </a:p>
          <a:p>
            <a:pPr marL="3175" indent="0">
              <a:buFont typeface="Arial" pitchFamily="34" charset="0"/>
              <a:buNone/>
            </a:pPr>
            <a:r>
              <a:rPr lang="en-US" sz="2800" b="1" dirty="0"/>
              <a:t>The RE is responsible to develop and implement the SWPPP, and monitor, inspect and correct water pollution control practices.</a:t>
            </a:r>
          </a:p>
          <a:p>
            <a:pPr marL="3175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False</a:t>
            </a:r>
          </a:p>
          <a:p>
            <a:pPr marL="3175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The </a:t>
            </a:r>
            <a:r>
              <a:rPr lang="en-US" sz="2800" b="1" i="1" dirty="0">
                <a:solidFill>
                  <a:srgbClr val="FF0000"/>
                </a:solidFill>
              </a:rPr>
              <a:t>contractor</a:t>
            </a:r>
            <a:r>
              <a:rPr lang="en-US" sz="2800" b="1" dirty="0">
                <a:solidFill>
                  <a:srgbClr val="FF0000"/>
                </a:solidFill>
              </a:rPr>
              <a:t> is responsible. The RE ensures the contractor is doing these things and takes action if not.</a:t>
            </a:r>
          </a:p>
          <a:p>
            <a:pPr marL="3175" indent="0">
              <a:buFont typeface="Arial" pitchFamily="34" charset="0"/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0527-32D7-4FE2-8C5B-FBC541753985}" type="slidenum">
              <a:rPr lang="en-US" smtClean="0"/>
              <a:pPr/>
              <a:t>74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96D53F4235AB468D4BAEBF494DD528" ma:contentTypeVersion="9" ma:contentTypeDescription="Create a new document." ma:contentTypeScope="" ma:versionID="940cd061cb9cb712b74b7500ef60b96a">
  <xsd:schema xmlns:xsd="http://www.w3.org/2001/XMLSchema" xmlns:xs="http://www.w3.org/2001/XMLSchema" xmlns:p="http://schemas.microsoft.com/office/2006/metadata/properties" xmlns:ns2="76293fc6-f02d-44ba-a3eb-85985177910c" targetNamespace="http://schemas.microsoft.com/office/2006/metadata/properties" ma:root="true" ma:fieldsID="40acecdbbd2754e42beb8db011bca245" ns2:_="">
    <xsd:import namespace="76293fc6-f02d-44ba-a3eb-8598517791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93fc6-f02d-44ba-a3eb-859851779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9C0ADF-4A68-4BC0-92A5-91AF302795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293fc6-f02d-44ba-a3eb-8598517791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874241-E495-45D5-A199-4C1AA6D5A9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07D56D-2EA6-49EB-9999-13F7E52C974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14678</TotalTime>
  <Words>6777</Words>
  <Application>Microsoft Office PowerPoint</Application>
  <PresentationFormat>On-screen Show (4:3)</PresentationFormat>
  <Paragraphs>1021</Paragraphs>
  <Slides>74</Slides>
  <Notes>74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Arial</vt:lpstr>
      <vt:lpstr>Calibri</vt:lpstr>
      <vt:lpstr>Courier New</vt:lpstr>
      <vt:lpstr>Wingdings</vt:lpstr>
      <vt:lpstr>Custom Design</vt:lpstr>
      <vt:lpstr>1_Custom Design</vt:lpstr>
      <vt:lpstr>Environmental Stewardship and Water Pollution Control</vt:lpstr>
      <vt:lpstr>Environmental Stewardship</vt:lpstr>
      <vt:lpstr>Environmental Stewardship: Objectives</vt:lpstr>
      <vt:lpstr>Environmental Stewardship: Federal Law</vt:lpstr>
      <vt:lpstr>Environmental Stewardship: Federal Law</vt:lpstr>
      <vt:lpstr>Environmental Stewardship: Federal Law</vt:lpstr>
      <vt:lpstr>Environmental Stewardship: Federal Law</vt:lpstr>
      <vt:lpstr>Environmental Stewardship: Federal Law</vt:lpstr>
      <vt:lpstr>Environmental Stewardship: Federal Law</vt:lpstr>
      <vt:lpstr>Environmental Stewardship: Local Assistance Procedures Manual</vt:lpstr>
      <vt:lpstr>Environmental Stewardship: Local Assistance Procedures Manual</vt:lpstr>
      <vt:lpstr>Environmental Stewardship: Local Assistance Procedures Manual</vt:lpstr>
      <vt:lpstr>Environmental Stewardship: Local Assistance Procedures Manual</vt:lpstr>
      <vt:lpstr>Environmental Stewardship: Local Assistance Procedures Manual</vt:lpstr>
      <vt:lpstr>Environmental Stewardship:   RE Responsibilities Pre-Construction</vt:lpstr>
      <vt:lpstr>Environmental Stewardship: Local Assistance Procedures Manual</vt:lpstr>
      <vt:lpstr>Environmental Stewardship: Local Assistance Procedures Manual</vt:lpstr>
      <vt:lpstr>Environmental Stewardship:   RE Responsibilities Pre-Construction</vt:lpstr>
      <vt:lpstr>Environmental Stewardship:   RE Responsibilities Pre-Construction</vt:lpstr>
      <vt:lpstr>Environmental Stewardship:   RE Responsibilities Mid-Construction</vt:lpstr>
      <vt:lpstr>Environmental Stewardship:   RE Responsibilities Mid-Construction</vt:lpstr>
      <vt:lpstr>Environmental Stewardship:   RE Responsibilities Mid-Construction</vt:lpstr>
      <vt:lpstr>Environmental Stewardship:   RE Responsibilities Mid-Construction</vt:lpstr>
      <vt:lpstr>Environmental Stewardship:   RE Responsibilities Pre, Mid, and Post-Construction</vt:lpstr>
      <vt:lpstr>Environmental Stewardship:   RE Responsibilities Pre, Mid, and Post-Construction</vt:lpstr>
      <vt:lpstr>Environmental Stewardship:   RE Responsibilities Post-Construction</vt:lpstr>
      <vt:lpstr>Environmental Stewardship Poll </vt:lpstr>
      <vt:lpstr>Environmental Stewardship:   Quiz</vt:lpstr>
      <vt:lpstr>Environmental Stewardship:   Quiz</vt:lpstr>
      <vt:lpstr>Environmental Stewardship Poll </vt:lpstr>
      <vt:lpstr>Environmental Stewardship:   Quiz</vt:lpstr>
      <vt:lpstr>Environmental Stewardship:   Quiz</vt:lpstr>
      <vt:lpstr>Environmental Poll: </vt:lpstr>
      <vt:lpstr>Environmental Stewardship:   Quiz</vt:lpstr>
      <vt:lpstr>Environmental Stewardship:   Quiz</vt:lpstr>
      <vt:lpstr>Environmental Poll : </vt:lpstr>
      <vt:lpstr>Environmental Stewardship:   Quiz</vt:lpstr>
      <vt:lpstr>Environmental Stewardship:   Quiz</vt:lpstr>
      <vt:lpstr>Water Pollution Control</vt:lpstr>
      <vt:lpstr>Water Pollution Control: Objectives</vt:lpstr>
      <vt:lpstr>Water Pollution Control: Federal Laws and Regulations</vt:lpstr>
      <vt:lpstr>Water Pollution Control: Federal Laws and Regulations</vt:lpstr>
      <vt:lpstr>Water Pollution Control: Federal Laws and Regulations</vt:lpstr>
      <vt:lpstr>Water Pollution Control: Federal Laws and Regulations</vt:lpstr>
      <vt:lpstr>Water Pollution Control: Federal Laws and Regulations</vt:lpstr>
      <vt:lpstr>Water Pollution Control: Federal Laws and Regulations</vt:lpstr>
      <vt:lpstr>Water Pollution Control:  Federal Laws and Regulations</vt:lpstr>
      <vt:lpstr>Water Pollution Control:  NPDES</vt:lpstr>
      <vt:lpstr>Water Pollution Control:  NPDES</vt:lpstr>
      <vt:lpstr>Water Pollution Control:  Federal Laws and Regulations</vt:lpstr>
      <vt:lpstr>Water Pollution Control:  Implementation</vt:lpstr>
      <vt:lpstr>Water Pollution Control:  Implementation</vt:lpstr>
      <vt:lpstr>Water Pollution Control: Implementation</vt:lpstr>
      <vt:lpstr>Water Pollution Control: Implementation</vt:lpstr>
      <vt:lpstr>Water Pollution Control: Implementation</vt:lpstr>
      <vt:lpstr>Water Pollution Control: Implementation</vt:lpstr>
      <vt:lpstr>Water Pollution Control: Implementation</vt:lpstr>
      <vt:lpstr>Water Pollution Control: Implementation</vt:lpstr>
      <vt:lpstr>Water Pollution Control: Implementation</vt:lpstr>
      <vt:lpstr>Water Pollution Control: Resources</vt:lpstr>
      <vt:lpstr>Water Pollution Control: Resources</vt:lpstr>
      <vt:lpstr>Manuals and Handbooks</vt:lpstr>
      <vt:lpstr>Water Pollution Control: </vt:lpstr>
      <vt:lpstr>Water Pollution Control: Documents</vt:lpstr>
      <vt:lpstr>Water Pollution Control: Documents</vt:lpstr>
      <vt:lpstr>Water Pollution Control  Quiz</vt:lpstr>
      <vt:lpstr>Water Pollution Control: Quiz</vt:lpstr>
      <vt:lpstr>Water Pollution Control: Quiz</vt:lpstr>
      <vt:lpstr>Water Pollution Control Quiz</vt:lpstr>
      <vt:lpstr>Water Pollution Control: Quiz</vt:lpstr>
      <vt:lpstr>Water Pollution Control: Quiz</vt:lpstr>
      <vt:lpstr>Water Pollution Control Quiz  </vt:lpstr>
      <vt:lpstr>Water Pollution Control: Quiz</vt:lpstr>
      <vt:lpstr>Water Pollution Control: Quiz</vt:lpstr>
    </vt:vector>
  </TitlesOfParts>
  <Company>CCE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Risa Knight</dc:creator>
  <cp:lastModifiedBy>Pan, Yingxian@DOT</cp:lastModifiedBy>
  <cp:revision>771</cp:revision>
  <cp:lastPrinted>2015-10-03T03:01:23Z</cp:lastPrinted>
  <dcterms:created xsi:type="dcterms:W3CDTF">2012-06-22T20:48:17Z</dcterms:created>
  <dcterms:modified xsi:type="dcterms:W3CDTF">2022-01-20T04:42:57Z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0x0101008996D53F4235AB468D4BAEBF494DD528</vt:lpwstr>
  </property>
</Properties>
</file>