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6"/>
  </p:notesMasterIdLst>
  <p:handoutMasterIdLst>
    <p:handoutMasterId r:id="rId37"/>
  </p:handoutMasterIdLst>
  <p:sldIdLst>
    <p:sldId id="906" r:id="rId5"/>
    <p:sldId id="907" r:id="rId6"/>
    <p:sldId id="909" r:id="rId7"/>
    <p:sldId id="908" r:id="rId8"/>
    <p:sldId id="934" r:id="rId9"/>
    <p:sldId id="942" r:id="rId10"/>
    <p:sldId id="910" r:id="rId11"/>
    <p:sldId id="913" r:id="rId12"/>
    <p:sldId id="938" r:id="rId13"/>
    <p:sldId id="911" r:id="rId14"/>
    <p:sldId id="912" r:id="rId15"/>
    <p:sldId id="914" r:id="rId16"/>
    <p:sldId id="917" r:id="rId17"/>
    <p:sldId id="919" r:id="rId18"/>
    <p:sldId id="920" r:id="rId19"/>
    <p:sldId id="921" r:id="rId20"/>
    <p:sldId id="922" r:id="rId21"/>
    <p:sldId id="939" r:id="rId22"/>
    <p:sldId id="940" r:id="rId23"/>
    <p:sldId id="924" r:id="rId24"/>
    <p:sldId id="925" r:id="rId25"/>
    <p:sldId id="926" r:id="rId26"/>
    <p:sldId id="927" r:id="rId27"/>
    <p:sldId id="928" r:id="rId28"/>
    <p:sldId id="941" r:id="rId29"/>
    <p:sldId id="929" r:id="rId30"/>
    <p:sldId id="937" r:id="rId31"/>
    <p:sldId id="915" r:id="rId32"/>
    <p:sldId id="931" r:id="rId33"/>
    <p:sldId id="932" r:id="rId34"/>
    <p:sldId id="930" r:id="rId35"/>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48">
          <p15:clr>
            <a:srgbClr val="A4A3A4"/>
          </p15:clr>
        </p15:guide>
        <p15:guide id="2" pos="257">
          <p15:clr>
            <a:srgbClr val="A4A3A4"/>
          </p15:clr>
        </p15:guide>
      </p15:sldGuideLst>
    </p:ext>
    <p:ext uri="{2D200454-40CA-4A62-9FC3-DE9A4176ACB9}">
      <p15:notesGuideLst xmlns:p15="http://schemas.microsoft.com/office/powerpoint/2012/main">
        <p15:guide id="1" orient="horz" pos="3021" userDrawn="1">
          <p15:clr>
            <a:srgbClr val="A4A3A4"/>
          </p15:clr>
        </p15:guide>
        <p15:guide id="2" pos="2301" userDrawn="1">
          <p15:clr>
            <a:srgbClr val="A4A3A4"/>
          </p15:clr>
        </p15:guide>
        <p15:guide id="3" orient="horz" pos="3024" userDrawn="1">
          <p15:clr>
            <a:srgbClr val="A4A3A4"/>
          </p15:clr>
        </p15:guide>
        <p15:guide id="4"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CE Staff"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8265"/>
    <a:srgbClr val="006666"/>
    <a:srgbClr val="00808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63" autoAdjust="0"/>
    <p:restoredTop sz="86411" autoAdjust="0"/>
  </p:normalViewPr>
  <p:slideViewPr>
    <p:cSldViewPr snapToGrid="0" snapToObjects="1">
      <p:cViewPr varScale="1">
        <p:scale>
          <a:sx n="129" d="100"/>
          <a:sy n="129" d="100"/>
        </p:scale>
        <p:origin x="144" y="474"/>
      </p:cViewPr>
      <p:guideLst>
        <p:guide orient="horz" pos="948"/>
        <p:guide pos="257"/>
      </p:guideLst>
    </p:cSldViewPr>
  </p:slideViewPr>
  <p:outlineViewPr>
    <p:cViewPr>
      <p:scale>
        <a:sx n="33" d="100"/>
        <a:sy n="33" d="100"/>
      </p:scale>
      <p:origin x="0" y="-23652"/>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showGuides="1">
      <p:cViewPr varScale="1">
        <p:scale>
          <a:sx n="76" d="100"/>
          <a:sy n="76" d="100"/>
        </p:scale>
        <p:origin x="-2004" y="-90"/>
      </p:cViewPr>
      <p:guideLst>
        <p:guide orient="horz" pos="3021"/>
        <p:guide pos="2301"/>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41" tIns="48321" rIns="96641" bIns="48321" rtlCol="0"/>
          <a:lstStyle>
            <a:lvl1pPr algn="l">
              <a:defRPr sz="1300"/>
            </a:lvl1pPr>
          </a:lstStyle>
          <a:p>
            <a:endParaRPr lang="en-US" dirty="0"/>
          </a:p>
        </p:txBody>
      </p:sp>
      <p:sp>
        <p:nvSpPr>
          <p:cNvPr id="3" name="Date Placeholder 2"/>
          <p:cNvSpPr>
            <a:spLocks noGrp="1"/>
          </p:cNvSpPr>
          <p:nvPr>
            <p:ph type="dt" sz="quarter" idx="1"/>
          </p:nvPr>
        </p:nvSpPr>
        <p:spPr>
          <a:xfrm>
            <a:off x="4143587" y="0"/>
            <a:ext cx="3169921" cy="480060"/>
          </a:xfrm>
          <a:prstGeom prst="rect">
            <a:avLst/>
          </a:prstGeom>
        </p:spPr>
        <p:txBody>
          <a:bodyPr vert="horz" lIns="96641" tIns="48321" rIns="96641" bIns="48321" rtlCol="0"/>
          <a:lstStyle>
            <a:lvl1pPr algn="r">
              <a:defRPr sz="1300"/>
            </a:lvl1pPr>
          </a:lstStyle>
          <a:p>
            <a:endParaRPr lang="en-US" dirty="0"/>
          </a:p>
        </p:txBody>
      </p:sp>
      <p:sp>
        <p:nvSpPr>
          <p:cNvPr id="4" name="Footer Placeholder 3"/>
          <p:cNvSpPr>
            <a:spLocks noGrp="1"/>
          </p:cNvSpPr>
          <p:nvPr>
            <p:ph type="ftr" sz="quarter" idx="2"/>
          </p:nvPr>
        </p:nvSpPr>
        <p:spPr>
          <a:xfrm>
            <a:off x="0" y="9119474"/>
            <a:ext cx="3169921" cy="480060"/>
          </a:xfrm>
          <a:prstGeom prst="rect">
            <a:avLst/>
          </a:prstGeom>
        </p:spPr>
        <p:txBody>
          <a:bodyPr vert="horz" lIns="96641" tIns="48321" rIns="96641" bIns="48321" rtlCol="0" anchor="b"/>
          <a:lstStyle>
            <a:lvl1pPr algn="l">
              <a:defRPr sz="1300"/>
            </a:lvl1pPr>
          </a:lstStyle>
          <a:p>
            <a:r>
              <a:rPr lang="en-US" sz="1200"/>
              <a:t>Mar2021</a:t>
            </a:r>
            <a:endParaRPr lang="en-US" sz="1200" dirty="0"/>
          </a:p>
        </p:txBody>
      </p:sp>
      <p:sp>
        <p:nvSpPr>
          <p:cNvPr id="5" name="Slide Number Placeholder 4"/>
          <p:cNvSpPr>
            <a:spLocks noGrp="1"/>
          </p:cNvSpPr>
          <p:nvPr>
            <p:ph type="sldNum" sz="quarter" idx="3"/>
          </p:nvPr>
        </p:nvSpPr>
        <p:spPr>
          <a:xfrm>
            <a:off x="4143587" y="9119474"/>
            <a:ext cx="3169921" cy="480060"/>
          </a:xfrm>
          <a:prstGeom prst="rect">
            <a:avLst/>
          </a:prstGeom>
        </p:spPr>
        <p:txBody>
          <a:bodyPr vert="horz" lIns="96641" tIns="48321" rIns="96641" bIns="48321" rtlCol="0" anchor="b"/>
          <a:lstStyle>
            <a:lvl1pPr algn="r">
              <a:defRPr sz="1300"/>
            </a:lvl1pPr>
          </a:lstStyle>
          <a:p>
            <a:fld id="{1E0163A3-0986-4D1D-A810-47E990182539}" type="slidenum">
              <a:rPr lang="en-US" sz="1200"/>
              <a:pPr/>
              <a:t>‹#›</a:t>
            </a:fld>
            <a:endParaRPr lang="en-US" sz="1200" dirty="0"/>
          </a:p>
        </p:txBody>
      </p:sp>
    </p:spTree>
    <p:extLst>
      <p:ext uri="{BB962C8B-B14F-4D97-AF65-F5344CB8AC3E}">
        <p14:creationId xmlns:p14="http://schemas.microsoft.com/office/powerpoint/2010/main" val="3620307676"/>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41" tIns="48321" rIns="96641" bIns="48321" rtlCol="0"/>
          <a:lstStyle>
            <a:lvl1pPr algn="l">
              <a:defRPr sz="1300"/>
            </a:lvl1pPr>
          </a:lstStyle>
          <a:p>
            <a:endParaRPr lang="en-US" dirty="0"/>
          </a:p>
        </p:txBody>
      </p:sp>
      <p:sp>
        <p:nvSpPr>
          <p:cNvPr id="3" name="Date Placeholder 2"/>
          <p:cNvSpPr>
            <a:spLocks noGrp="1"/>
          </p:cNvSpPr>
          <p:nvPr>
            <p:ph type="dt" idx="1"/>
          </p:nvPr>
        </p:nvSpPr>
        <p:spPr>
          <a:xfrm>
            <a:off x="4143587" y="0"/>
            <a:ext cx="3169921" cy="480060"/>
          </a:xfrm>
          <a:prstGeom prst="rect">
            <a:avLst/>
          </a:prstGeom>
        </p:spPr>
        <p:txBody>
          <a:bodyPr vert="horz" lIns="96641" tIns="48321" rIns="96641" bIns="48321" rtlCol="0"/>
          <a:lstStyle>
            <a:lvl1pPr algn="r">
              <a:defRPr sz="1300"/>
            </a:lvl1pPr>
          </a:lstStyle>
          <a:p>
            <a:endParaRPr lang="en-US" dirty="0"/>
          </a:p>
        </p:txBody>
      </p:sp>
      <p:sp>
        <p:nvSpPr>
          <p:cNvPr id="4" name="Slide Image Placeholder 3"/>
          <p:cNvSpPr>
            <a:spLocks noGrp="1" noRot="1" noChangeAspect="1"/>
          </p:cNvSpPr>
          <p:nvPr>
            <p:ph type="sldImg" idx="2"/>
          </p:nvPr>
        </p:nvSpPr>
        <p:spPr>
          <a:xfrm>
            <a:off x="1255713" y="720725"/>
            <a:ext cx="4803775" cy="3602038"/>
          </a:xfrm>
          <a:prstGeom prst="rect">
            <a:avLst/>
          </a:prstGeom>
          <a:noFill/>
          <a:ln w="12700">
            <a:solidFill>
              <a:prstClr val="black"/>
            </a:solidFill>
          </a:ln>
        </p:spPr>
        <p:txBody>
          <a:bodyPr vert="horz" lIns="96641" tIns="48321" rIns="96641" bIns="48321" rtlCol="0" anchor="ctr"/>
          <a:lstStyle/>
          <a:p>
            <a:endParaRPr lang="en-US" dirty="0"/>
          </a:p>
        </p:txBody>
      </p:sp>
      <p:sp>
        <p:nvSpPr>
          <p:cNvPr id="5" name="Notes Placeholder 4"/>
          <p:cNvSpPr>
            <a:spLocks noGrp="1"/>
          </p:cNvSpPr>
          <p:nvPr>
            <p:ph type="body" sz="quarter" idx="3"/>
          </p:nvPr>
        </p:nvSpPr>
        <p:spPr>
          <a:xfrm>
            <a:off x="443423" y="4560571"/>
            <a:ext cx="6320633" cy="4320540"/>
          </a:xfrm>
          <a:prstGeom prst="rect">
            <a:avLst/>
          </a:prstGeom>
        </p:spPr>
        <p:txBody>
          <a:bodyPr vert="horz" lIns="96641" tIns="48321" rIns="96641"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1" cy="480060"/>
          </a:xfrm>
          <a:prstGeom prst="rect">
            <a:avLst/>
          </a:prstGeom>
        </p:spPr>
        <p:txBody>
          <a:bodyPr vert="horz" lIns="96641" tIns="48321" rIns="96641" bIns="48321" rtlCol="0" anchor="b"/>
          <a:lstStyle>
            <a:lvl1pPr algn="l">
              <a:defRPr sz="1300"/>
            </a:lvl1pPr>
          </a:lstStyle>
          <a:p>
            <a:r>
              <a:rPr lang="en-US"/>
              <a:t>Mar2021</a:t>
            </a:r>
            <a:endParaRPr lang="en-US" dirty="0"/>
          </a:p>
        </p:txBody>
      </p:sp>
      <p:sp>
        <p:nvSpPr>
          <p:cNvPr id="7" name="Slide Number Placeholder 6"/>
          <p:cNvSpPr>
            <a:spLocks noGrp="1"/>
          </p:cNvSpPr>
          <p:nvPr>
            <p:ph type="sldNum" sz="quarter" idx="5"/>
          </p:nvPr>
        </p:nvSpPr>
        <p:spPr>
          <a:xfrm>
            <a:off x="4143587" y="9119474"/>
            <a:ext cx="3169921" cy="480060"/>
          </a:xfrm>
          <a:prstGeom prst="rect">
            <a:avLst/>
          </a:prstGeom>
        </p:spPr>
        <p:txBody>
          <a:bodyPr vert="horz" lIns="96641" tIns="48321" rIns="96641" bIns="48321" rtlCol="0" anchor="b"/>
          <a:lstStyle>
            <a:lvl1pPr algn="r">
              <a:defRPr sz="1300"/>
            </a:lvl1pPr>
          </a:lstStyle>
          <a:p>
            <a:fld id="{BBF6DD7D-9E0B-45D5-9BD6-09BE3D7C445D}" type="slidenum">
              <a:rPr lang="en-US" smtClean="0"/>
              <a:pPr/>
              <a:t>‹#›</a:t>
            </a:fld>
            <a:endParaRPr lang="en-US" dirty="0"/>
          </a:p>
        </p:txBody>
      </p:sp>
    </p:spTree>
    <p:extLst>
      <p:ext uri="{BB962C8B-B14F-4D97-AF65-F5344CB8AC3E}">
        <p14:creationId xmlns:p14="http://schemas.microsoft.com/office/powerpoint/2010/main" val="3067743252"/>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endParaRPr lang="en-US" dirty="0"/>
          </a:p>
        </p:txBody>
      </p:sp>
      <p:sp>
        <p:nvSpPr>
          <p:cNvPr id="4" name="Slide Number Placeholder 3"/>
          <p:cNvSpPr>
            <a:spLocks noGrp="1"/>
          </p:cNvSpPr>
          <p:nvPr>
            <p:ph type="sldNum" sz="quarter" idx="10"/>
          </p:nvPr>
        </p:nvSpPr>
        <p:spPr/>
        <p:txBody>
          <a:bodyPr/>
          <a:lstStyle/>
          <a:p>
            <a:fld id="{BBF6DD7D-9E0B-45D5-9BD6-09BE3D7C445D}" type="slidenum">
              <a:rPr lang="en-US" smtClean="0"/>
              <a:pPr/>
              <a:t>1</a:t>
            </a:fld>
            <a:endParaRPr lang="en-US" dirty="0"/>
          </a:p>
        </p:txBody>
      </p:sp>
      <p:sp>
        <p:nvSpPr>
          <p:cNvPr id="5" name="Date Placeholder 4"/>
          <p:cNvSpPr>
            <a:spLocks noGrp="1"/>
          </p:cNvSpPr>
          <p:nvPr>
            <p:ph type="dt" idx="11"/>
          </p:nvPr>
        </p:nvSpPr>
        <p:spPr/>
        <p:txBody>
          <a:bodyPr/>
          <a:lstStyle/>
          <a:p>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4221886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solidFill>
                  <a:schemeClr val="tx1"/>
                </a:solidFill>
              </a:rPr>
              <a:t>Trainer Notes:</a:t>
            </a:r>
          </a:p>
          <a:p>
            <a:pPr marL="177639" indent="-177639">
              <a:buFont typeface="Arial" pitchFamily="34" charset="0"/>
              <a:buChar char="•"/>
            </a:pPr>
            <a:r>
              <a:rPr lang="en-US" b="1" dirty="0">
                <a:solidFill>
                  <a:schemeClr val="tx1"/>
                </a:solidFill>
              </a:rPr>
              <a:t>Chapter 5, Accounting and Invoices</a:t>
            </a:r>
          </a:p>
          <a:p>
            <a:pPr marL="177639" indent="-177639">
              <a:buFont typeface="Arial" pitchFamily="34" charset="0"/>
              <a:buChar char="•"/>
            </a:pPr>
            <a:r>
              <a:rPr lang="en-US" b="1" dirty="0">
                <a:solidFill>
                  <a:schemeClr val="tx1"/>
                </a:solidFill>
              </a:rPr>
              <a:t>Chapter 17, Project Completion</a:t>
            </a:r>
          </a:p>
          <a:p>
            <a:pPr marL="177639" indent="-177639">
              <a:buFont typeface="Arial" pitchFamily="34" charset="0"/>
              <a:buChar char="•"/>
            </a:pPr>
            <a:r>
              <a:rPr lang="en-US" b="1" dirty="0">
                <a:solidFill>
                  <a:schemeClr val="tx1"/>
                </a:solidFill>
              </a:rPr>
              <a:t>Chapter 20, Deficiencies and Sanctions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126627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anose="020B0604020202020204" pitchFamily="34" charset="0"/>
              <a:buChar char="•"/>
            </a:pPr>
            <a:r>
              <a:rPr lang="en-US" dirty="0"/>
              <a:t>Neither</a:t>
            </a:r>
            <a:r>
              <a:rPr lang="en-US" baseline="0" dirty="0"/>
              <a:t> FHWA or CT need to be involved in inspection at this time, but they should conduct their inspection before releasing contractor.</a:t>
            </a:r>
            <a:endParaRPr lang="en-US" dirty="0"/>
          </a:p>
          <a:p>
            <a:pPr marL="171415" indent="-171415">
              <a:buFont typeface="Arial" panose="020B0604020202020204" pitchFamily="34" charset="0"/>
              <a:buChar char="•"/>
            </a:pPr>
            <a:r>
              <a:rPr lang="en-US" dirty="0"/>
              <a:t>If you are</a:t>
            </a:r>
            <a:r>
              <a:rPr lang="en-US" baseline="0" dirty="0"/>
              <a:t> not the responsible Person in Charge (RPC) – it is recommended the RPC attend the final inspection.</a:t>
            </a:r>
          </a:p>
          <a:p>
            <a:pPr marL="171415" indent="-171415">
              <a:buFont typeface="Arial" panose="020B0604020202020204" pitchFamily="34" charset="0"/>
              <a:buChar char="•"/>
            </a:pPr>
            <a:r>
              <a:rPr lang="en-US" dirty="0"/>
              <a:t>The local agency representative  performing final inspection or signing the Final Inspection Form shall be one with authority for accepting the completed contract on behalf of the local agency and authorizing final payment to the contractor, as well as directing corrective action(s) to be undertaken by the contractor.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143179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r>
              <a:rPr lang="en-US" dirty="0"/>
              <a:t>Item 9:  Most projects will check the first box, “Delegated”.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420976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defTabSz="914213">
              <a:buFont typeface="Arial" panose="020B0604020202020204" pitchFamily="34" charset="0"/>
              <a:buChar char="•"/>
              <a:defRPr/>
            </a:pPr>
            <a:r>
              <a:rPr lang="en-US" dirty="0"/>
              <a:t>The DLAE</a:t>
            </a:r>
            <a:r>
              <a:rPr lang="en-US" baseline="0" dirty="0"/>
              <a:t> will r</a:t>
            </a:r>
            <a:r>
              <a:rPr lang="en-US" dirty="0"/>
              <a:t>equest correction to any safety, design or construction</a:t>
            </a:r>
            <a:r>
              <a:rPr lang="en-US" baseline="0" dirty="0"/>
              <a:t> </a:t>
            </a:r>
            <a:r>
              <a:rPr lang="en-US" dirty="0"/>
              <a:t>deficiencies, so it is helpful to keep the contractor onboard until the DLAE signs off.</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5</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523540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50" indent="-171450" defTabSz="914213">
              <a:buFont typeface="Arial" panose="020B0604020202020204" pitchFamily="34" charset="0"/>
              <a:buChar char="•"/>
              <a:defRPr/>
            </a:pPr>
            <a:r>
              <a:rPr lang="en-US" b="0" u="none" dirty="0"/>
              <a:t>Make sure to keep the DLAE informed of any outstanding issues that may cause delays.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6</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272021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7</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709833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anose="020B0604020202020204" pitchFamily="34" charset="0"/>
              <a:buChar char="•"/>
            </a:pPr>
            <a:r>
              <a:rPr lang="en-US" dirty="0"/>
              <a:t>CT MUST</a:t>
            </a:r>
            <a:r>
              <a:rPr lang="en-US" baseline="0" dirty="0"/>
              <a:t> get </a:t>
            </a:r>
            <a:r>
              <a:rPr lang="en-US" dirty="0"/>
              <a:t>AS-Builts of all federal-aid bridges because federal regulations,   required Caltrans perform inspections every 2 years</a:t>
            </a:r>
          </a:p>
          <a:p>
            <a:pPr marL="171415" indent="-171415">
              <a:buFont typeface="Arial" panose="020B0604020202020204" pitchFamily="34" charset="0"/>
              <a:buChar char="•"/>
            </a:pPr>
            <a:r>
              <a:rPr lang="en-US" dirty="0"/>
              <a:t>As-builts are used when determining scour issues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8</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287736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defTabSz="914213">
              <a:buFont typeface="Arial" panose="020B0604020202020204" pitchFamily="34" charset="0"/>
              <a:buChar char="•"/>
              <a:defRPr/>
            </a:pPr>
            <a:r>
              <a:rPr lang="en-US" dirty="0"/>
              <a:t>If the project is OFF the SHS, CT just wants the </a:t>
            </a:r>
            <a:r>
              <a:rPr lang="en-US" u="sng" dirty="0"/>
              <a:t>Structures</a:t>
            </a:r>
            <a:r>
              <a:rPr lang="en-US" dirty="0"/>
              <a:t> AS-Builts,</a:t>
            </a:r>
          </a:p>
          <a:p>
            <a:pPr marL="171415" indent="-171415" defTabSz="914213">
              <a:buFont typeface="Arial" panose="020B0604020202020204" pitchFamily="34" charset="0"/>
              <a:buChar char="•"/>
              <a:defRPr/>
            </a:pPr>
            <a:r>
              <a:rPr lang="en-US" dirty="0"/>
              <a:t>“As Built” for the roadwork portion of the plans should be recorded in accordance with local agency requirements.</a:t>
            </a:r>
          </a:p>
          <a:p>
            <a:pPr marL="749146" lvl="1" indent="-228553">
              <a:buFont typeface="+mj-lt"/>
              <a:buAutoNum type="alphaLcParenR"/>
            </a:pPr>
            <a:r>
              <a:rPr lang="en-US" dirty="0"/>
              <a:t>a set of original record drawings  with “As Built” corrections, </a:t>
            </a:r>
            <a:r>
              <a:rPr lang="en-US" b="1" dirty="0"/>
              <a:t>or</a:t>
            </a:r>
          </a:p>
          <a:p>
            <a:pPr marL="749146" lvl="1" indent="-228553">
              <a:buFont typeface="+mj-lt"/>
              <a:buAutoNum type="alphaLcParenR"/>
            </a:pPr>
            <a:r>
              <a:rPr lang="en-US" dirty="0"/>
              <a:t>a clear, readable, black-line copy of the original tracings  with “As Built” corrections</a:t>
            </a:r>
          </a:p>
          <a:p>
            <a:pPr marL="291946" lvl="0" indent="-228553">
              <a:buFont typeface="Arial" panose="020B0604020202020204" pitchFamily="34" charset="0"/>
              <a:buChar char="•"/>
            </a:pPr>
            <a:r>
              <a:rPr lang="en-US" dirty="0"/>
              <a:t>Each sheet of the As-Built plans must be clearly identified with an As-Built stamp. All plan sheets, whether they contain changes or not, must have (at a minimum) the name of the Resident Engineer (R.E.), the Construction Contract Acceptance date, and the Contract Number.</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9</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1385631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10</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630419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pPr marL="171450" indent="-171450">
              <a:buFont typeface="Arial" panose="020B0604020202020204" pitchFamily="34" charset="0"/>
              <a:buChar char="•"/>
            </a:pPr>
            <a:r>
              <a:rPr lang="en-US" dirty="0"/>
              <a:t>Include photos, site map and as-builts</a:t>
            </a:r>
          </a:p>
          <a:p>
            <a:pPr marL="171450" indent="-171450">
              <a:buFont typeface="Arial" panose="020B0604020202020204" pitchFamily="34" charset="0"/>
              <a:buChar char="•"/>
            </a:pPr>
            <a:r>
              <a:rPr lang="en-US" dirty="0"/>
              <a:t>Also include stream flow records of high water during construction</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11</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2165171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defTabSz="914213">
              <a:buFont typeface="Arial" panose="020B0604020202020204" pitchFamily="34" charset="0"/>
              <a:buChar char="•"/>
              <a:defRPr/>
            </a:pPr>
            <a:r>
              <a:rPr lang="en-US" dirty="0"/>
              <a:t>If timely submittals are not received, Caltrans shall initiate actions.</a:t>
            </a:r>
          </a:p>
          <a:p>
            <a:pPr marL="171415" indent="-171415" defTabSz="914213">
              <a:buFont typeface="Arial" panose="020B0604020202020204" pitchFamily="34" charset="0"/>
              <a:buChar char="•"/>
              <a:defRPr/>
            </a:pPr>
            <a:r>
              <a:rPr lang="en-US" dirty="0"/>
              <a:t>You can lose your</a:t>
            </a:r>
            <a:r>
              <a:rPr lang="en-US" baseline="0" dirty="0"/>
              <a:t> funding if you do not get this in.  Inactive projects are being tracked closely.  FHWA does not want money sitting around, they figure, if you are not going to spend it, they will give it to someone who will.</a:t>
            </a:r>
            <a:r>
              <a:rPr lang="en-US" i="1" dirty="0"/>
              <a:t> </a:t>
            </a:r>
          </a:p>
          <a:p>
            <a:pPr marL="171415" indent="-171415">
              <a:buFont typeface="Arial" panose="020B0604020202020204" pitchFamily="34" charset="0"/>
              <a:buChar char="•"/>
            </a:pPr>
            <a:r>
              <a:rPr lang="en-US" dirty="0"/>
              <a:t>DLAE shall perform a review of these documents for correct format and obvious errors and/or omissions.</a:t>
            </a:r>
          </a:p>
          <a:p>
            <a:pPr marL="171415" indent="-171415">
              <a:buFont typeface="Arial" panose="020B0604020202020204" pitchFamily="34" charset="0"/>
              <a:buChar char="•"/>
            </a:pPr>
            <a:r>
              <a:rPr lang="en-US" dirty="0"/>
              <a:t>Upon verification that the Report of Expenditures is complete, the DLAE shall forward it to accounting for processing.</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12</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1185767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defTabSz="914213">
              <a:buFont typeface="Arial" panose="020B0604020202020204" pitchFamily="34" charset="0"/>
              <a:buChar char="•"/>
              <a:defRPr/>
            </a:pPr>
            <a:r>
              <a:rPr lang="en-US" dirty="0"/>
              <a:t>For federal-aid projects, the Report of Expenditures includes, as a minimum, the following documents: </a:t>
            </a:r>
          </a:p>
          <a:p>
            <a:pPr marL="171415" indent="-171415" defTabSz="914213">
              <a:buFont typeface="Arial" panose="020B0604020202020204" pitchFamily="34" charset="0"/>
              <a:buChar char="•"/>
              <a:defRPr/>
            </a:pPr>
            <a:r>
              <a:rPr lang="en-US" dirty="0"/>
              <a:t>We are going to go over a few of them quickly.</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13</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858560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anose="020B0604020202020204" pitchFamily="34" charset="0"/>
              <a:buChar char="•"/>
            </a:pPr>
            <a:r>
              <a:rPr lang="en-US" dirty="0"/>
              <a:t>The first page is the cover letter (not shown on slides) and is in your handouts page 4.</a:t>
            </a:r>
          </a:p>
          <a:p>
            <a:pPr marL="171415" indent="-171415">
              <a:buFont typeface="Arial" panose="020B0604020202020204" pitchFamily="34" charset="0"/>
              <a:buChar char="•"/>
            </a:pPr>
            <a:r>
              <a:rPr lang="en-US" dirty="0"/>
              <a:t>The second page of 17-A is handout </a:t>
            </a:r>
            <a:r>
              <a:rPr lang="en-US" dirty="0" err="1"/>
              <a:t>pg</a:t>
            </a:r>
            <a:r>
              <a:rPr lang="en-US" dirty="0"/>
              <a:t> 5.  You</a:t>
            </a:r>
            <a:r>
              <a:rPr lang="en-US" baseline="0" dirty="0"/>
              <a:t> will need consult your Weekly Statement of Working Days to complete the contract Chronology.  </a:t>
            </a: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14</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1545865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anose="020B0604020202020204" pitchFamily="34" charset="0"/>
              <a:buChar char="•"/>
            </a:pPr>
            <a:r>
              <a:rPr lang="en-US" dirty="0"/>
              <a:t>Third page of 17-A, Checklist </a:t>
            </a:r>
            <a:r>
              <a:rPr lang="en-US" baseline="0" dirty="0"/>
              <a:t>to remind you what you need.  Some of the dates needed are repeated from the previous page.</a:t>
            </a: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15</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267355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r>
              <a:rPr lang="en-US" dirty="0"/>
              <a:t>2. Final Inspection</a:t>
            </a:r>
            <a:r>
              <a:rPr lang="en-US" baseline="0" dirty="0"/>
              <a:t> – just covered in earlier slides</a:t>
            </a:r>
          </a:p>
          <a:p>
            <a:r>
              <a:rPr lang="en-US" baseline="0" dirty="0"/>
              <a:t>3. </a:t>
            </a:r>
            <a:r>
              <a:rPr lang="en-US" dirty="0"/>
              <a:t>– Same as “Detail Estimate” except that it labeled “Final” and show the total of previous progress payments plus the final invoice.</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16</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1017135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r>
              <a:rPr lang="en-US" dirty="0"/>
              <a:t>Again, the numbers in the final invoice and final detailed estimate must match.</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17</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7575173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defTabSz="914213">
              <a:defRPr/>
            </a:pPr>
            <a:r>
              <a:rPr lang="en-US" dirty="0"/>
              <a:t>NOTE - Construction Engineering costs must be listed on the “Authorization to Proceed” (E-76) to be eligible for reimbursement.</a:t>
            </a:r>
          </a:p>
          <a:p>
            <a:pPr marL="171450" indent="-171450" defTabSz="914213">
              <a:buFont typeface="Arial" panose="020B0604020202020204" pitchFamily="34" charset="0"/>
              <a:buChar char="•"/>
              <a:defRPr/>
            </a:pPr>
            <a:r>
              <a:rPr lang="en-US" dirty="0"/>
              <a:t>Funds can be moved between CE and CON as needed.</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18</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4089890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itchFamily="34" charset="0"/>
              <a:buChar char="•"/>
            </a:pPr>
            <a:r>
              <a:rPr lang="en-US" b="1" dirty="0"/>
              <a:t>Construction costs: </a:t>
            </a:r>
            <a:r>
              <a:rPr lang="en-US" b="0" baseline="0" dirty="0"/>
              <a:t> A</a:t>
            </a:r>
            <a:r>
              <a:rPr lang="en-US" dirty="0"/>
              <a:t>ctual costs to construct the transportation facility and its appurtenant facilities. (what you paid the contractor -item payments and cco payments-  to construct the project)</a:t>
            </a:r>
          </a:p>
          <a:p>
            <a:pPr marL="171415" indent="-171415">
              <a:buFont typeface="Arial" pitchFamily="34" charset="0"/>
              <a:buChar char="•"/>
            </a:pPr>
            <a:r>
              <a:rPr lang="en-US" b="1" dirty="0"/>
              <a:t>Consultant</a:t>
            </a:r>
            <a:r>
              <a:rPr lang="en-US" b="1" baseline="0" dirty="0"/>
              <a:t> Audit Costs:  </a:t>
            </a:r>
            <a:r>
              <a:rPr lang="en-US" baseline="0" dirty="0"/>
              <a:t>For consultant contracts over $150K.  See Chapter 10, consultant selection.</a:t>
            </a: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19</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022419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r>
              <a:rPr lang="en-US" dirty="0"/>
              <a:t>Show actual 5-A, click on the Final box, PE, CE and CON.  Can click on ROW column too.  Data from all phases are entered in the final invoice.</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20</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2879197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r>
              <a:rPr lang="en-US" dirty="0"/>
              <a:t>Last page of 5-A when the Final Invoice box is checked.  Blank copies of the forms are opened when link is clicked.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21</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91032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r>
              <a:rPr lang="en-US" dirty="0"/>
              <a:t>5.</a:t>
            </a:r>
            <a:r>
              <a:rPr lang="en-US" baseline="0" dirty="0"/>
              <a:t> CCO Summary:  Required even if no CCOs were written</a:t>
            </a:r>
            <a:r>
              <a:rPr lang="en-US" dirty="0"/>
              <a:t>. </a:t>
            </a:r>
          </a:p>
          <a:p>
            <a:endParaRPr lang="en-US" dirty="0"/>
          </a:p>
          <a:p>
            <a:r>
              <a:rPr lang="en-US" dirty="0"/>
              <a:t>For more information on contract claims, RE’s</a:t>
            </a:r>
            <a:r>
              <a:rPr lang="en-US" baseline="0" dirty="0"/>
              <a:t> can read Chapter 16.15,  Contract Claims of LAPM</a:t>
            </a: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22</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1110062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r>
              <a:rPr lang="en-US" dirty="0"/>
              <a:t>Remember, for some funding programs, CCOs that change scope and/or cost may need to be pre-approved by Caltrans or CTC.  So this list can be shared with DLAE as the project progresses.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23</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939365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50" indent="-171450">
              <a:buFont typeface="Arial" panose="020B0604020202020204" pitchFamily="34" charset="0"/>
              <a:buChar char="•"/>
            </a:pPr>
            <a:r>
              <a:rPr lang="en-US" dirty="0"/>
              <a:t>17-F and 17-O are submitted by Prime and checked by Local Agency</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24</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8619055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25</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2587133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pPr marL="171450" indent="-171450">
              <a:buFont typeface="Arial" panose="020B0604020202020204" pitchFamily="34" charset="0"/>
              <a:buChar char="•"/>
            </a:pPr>
            <a:r>
              <a:rPr lang="en-US" dirty="0"/>
              <a:t>State Funded package is only the 5-A and 17-M</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26</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4003677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anose="020B0604020202020204" pitchFamily="34" charset="0"/>
              <a:buChar char="•"/>
            </a:pPr>
            <a:r>
              <a:rPr lang="en-US" baseline="0" dirty="0"/>
              <a:t>Failure to resolve issues in a timely manner could result in the State billing for </a:t>
            </a:r>
            <a:r>
              <a:rPr lang="en-US" u="sng" baseline="0" dirty="0"/>
              <a:t>all</a:t>
            </a:r>
            <a:r>
              <a:rPr lang="en-US" baseline="0" dirty="0"/>
              <a:t> expenditures made on the project.</a:t>
            </a:r>
          </a:p>
          <a:p>
            <a:pPr marL="171415" indent="-171415" defTabSz="914213">
              <a:buFont typeface="Arial" panose="020B0604020202020204" pitchFamily="34" charset="0"/>
              <a:buChar char="•"/>
              <a:defRPr/>
            </a:pPr>
            <a:r>
              <a:rPr lang="en-US" dirty="0"/>
              <a:t>Caltrans shall initiate action with the State Controller to offset funds due </a:t>
            </a:r>
            <a:r>
              <a:rPr lang="en-US" u="sng" dirty="0"/>
              <a:t>from</a:t>
            </a:r>
            <a:r>
              <a:rPr lang="en-US" dirty="0"/>
              <a:t> the local agency.</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27</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25378390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anose="020B0604020202020204" pitchFamily="34" charset="0"/>
              <a:buChar char="•"/>
            </a:pPr>
            <a:r>
              <a:rPr lang="en-US" dirty="0"/>
              <a:t>Your</a:t>
            </a:r>
            <a:r>
              <a:rPr lang="en-US" baseline="0" dirty="0"/>
              <a:t> DLAE will probably be in touch with your Person in Responsible Charge if your project makes the inactive list.</a:t>
            </a:r>
          </a:p>
          <a:p>
            <a:pPr marL="171415" indent="-171415">
              <a:buFont typeface="Arial" panose="020B0604020202020204" pitchFamily="34" charset="0"/>
              <a:buChar char="•"/>
            </a:pPr>
            <a:r>
              <a:rPr lang="en-US" baseline="0" dirty="0"/>
              <a:t>Projects need invoices processed at least every 6 months.  Plan ahead, you may want to hold back some charges to cover times when no new charges are coming in.</a:t>
            </a: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28</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3089153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anose="020B0604020202020204" pitchFamily="34" charset="0"/>
              <a:buChar char="•"/>
            </a:pPr>
            <a:r>
              <a:rPr lang="en-US" b="1" dirty="0"/>
              <a:t>Procedural</a:t>
            </a:r>
            <a:r>
              <a:rPr lang="en-US" b="1" baseline="0" dirty="0"/>
              <a:t> Examples:  </a:t>
            </a:r>
          </a:p>
          <a:p>
            <a:pPr marL="171415" indent="-171415">
              <a:buFont typeface="Arial" panose="020B0604020202020204" pitchFamily="34" charset="0"/>
              <a:buChar char="•"/>
            </a:pPr>
            <a:r>
              <a:rPr lang="en-US" dirty="0"/>
              <a:t>Continued submission of required forms that contain errors and omissions.</a:t>
            </a:r>
          </a:p>
          <a:p>
            <a:pPr marL="171415" indent="-171415">
              <a:buFont typeface="Arial" panose="020B0604020202020204" pitchFamily="34" charset="0"/>
              <a:buChar char="•"/>
            </a:pPr>
            <a:r>
              <a:rPr lang="en-US" b="1" dirty="0"/>
              <a:t>Major Examples:  failure to ….</a:t>
            </a:r>
          </a:p>
          <a:p>
            <a:pPr marL="365685">
              <a:lnSpc>
                <a:spcPct val="120000"/>
              </a:lnSpc>
            </a:pPr>
            <a:r>
              <a:rPr lang="en-US" dirty="0"/>
              <a:t>Submit “Materials Certification”</a:t>
            </a:r>
          </a:p>
          <a:p>
            <a:pPr marL="365685">
              <a:lnSpc>
                <a:spcPct val="120000"/>
              </a:lnSpc>
            </a:pPr>
            <a:r>
              <a:rPr lang="en-US" dirty="0"/>
              <a:t>Enforce DBE provisions</a:t>
            </a:r>
          </a:p>
          <a:p>
            <a:pPr marL="365685">
              <a:lnSpc>
                <a:spcPct val="120000"/>
              </a:lnSpc>
            </a:pPr>
            <a:r>
              <a:rPr lang="en-US" dirty="0"/>
              <a:t>Fulfill mitigation commitments</a:t>
            </a:r>
          </a:p>
          <a:p>
            <a:pPr marL="365685" defTabSz="914213">
              <a:lnSpc>
                <a:spcPct val="120000"/>
              </a:lnSpc>
              <a:defRPr/>
            </a:pPr>
            <a:r>
              <a:rPr lang="en-US" dirty="0"/>
              <a:t>Failure to </a:t>
            </a:r>
            <a:r>
              <a:rPr lang="en-US" i="1" dirty="0"/>
              <a:t>Maintain the completed project</a:t>
            </a:r>
            <a:r>
              <a:rPr lang="en-US" dirty="0"/>
              <a:t>. (shall result in repayment).</a:t>
            </a:r>
          </a:p>
          <a:p>
            <a:pPr marL="171415" indent="-171415">
              <a:buFont typeface="Arial" panose="020B0604020202020204" pitchFamily="34" charset="0"/>
              <a:buChar char="•"/>
            </a:pPr>
            <a:r>
              <a:rPr lang="en-US" b="1" dirty="0"/>
              <a:t>Unrecoverable</a:t>
            </a:r>
            <a:r>
              <a:rPr lang="en-US" b="1" baseline="0" dirty="0"/>
              <a:t> Examples:  using  …</a:t>
            </a:r>
          </a:p>
          <a:p>
            <a:pPr marL="365685">
              <a:lnSpc>
                <a:spcPct val="120000"/>
              </a:lnSpc>
            </a:pPr>
            <a:r>
              <a:rPr lang="en-US" dirty="0"/>
              <a:t>Using hiring preferences</a:t>
            </a:r>
          </a:p>
          <a:p>
            <a:pPr marL="365685">
              <a:lnSpc>
                <a:spcPct val="120000"/>
              </a:lnSpc>
            </a:pPr>
            <a:r>
              <a:rPr lang="en-US" dirty="0"/>
              <a:t>Using foreign steel or iron</a:t>
            </a:r>
          </a:p>
          <a:p>
            <a:pPr marL="365685" lvl="2"/>
            <a:r>
              <a:rPr lang="en-US" dirty="0"/>
              <a:t>Payments to a contractor for items of work that was designated for a DBE but performed by others, and there is no documentation for the substitution that was approved, </a:t>
            </a:r>
          </a:p>
          <a:p>
            <a:pPr marL="365685">
              <a:lnSpc>
                <a:spcPct val="120000"/>
              </a:lnSpc>
            </a:pPr>
            <a:r>
              <a:rPr lang="en-US" dirty="0"/>
              <a:t>Consultant contract awarded without a competitive process.</a:t>
            </a:r>
          </a:p>
          <a:p>
            <a:pPr marL="365685">
              <a:lnSpc>
                <a:spcPct val="120000"/>
              </a:lnSpc>
            </a:pPr>
            <a:r>
              <a:rPr lang="en-US" dirty="0"/>
              <a:t>Failure to have a Local Agency employee as Responsible Person in Charge.</a:t>
            </a:r>
            <a:endParaRPr lang="en-US" b="1"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29</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1064217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3">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30</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26997003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13">
              <a:defRPr/>
            </a:pPr>
            <a:r>
              <a:rPr lang="en-US" b="1" u="sng" dirty="0"/>
              <a:t>Trainer Notes:</a:t>
            </a:r>
          </a:p>
          <a:p>
            <a:pPr marL="171415" indent="-171415">
              <a:buFont typeface="Arial" pitchFamily="34" charset="0"/>
              <a:buChar char="•"/>
            </a:pPr>
            <a:r>
              <a:rPr lang="en-US" dirty="0"/>
              <a:t>It is NOT 3 years from contract acceptance.</a:t>
            </a:r>
          </a:p>
          <a:p>
            <a:pPr marL="171415" indent="-171415">
              <a:buFont typeface="Arial" pitchFamily="34" charset="0"/>
              <a:buChar char="•"/>
            </a:pPr>
            <a:r>
              <a:rPr lang="en-US" dirty="0"/>
              <a:t>The approved final</a:t>
            </a:r>
            <a:r>
              <a:rPr lang="en-US" baseline="0" dirty="0"/>
              <a:t> voucher is when FHWA signs off on the final reimbursement payment for the project.  The DLAE will send you a notice and a “final voucher” E-76.</a:t>
            </a:r>
          </a:p>
          <a:p>
            <a:pPr marL="171415" indent="-171415">
              <a:buFont typeface="Arial" pitchFamily="34" charset="0"/>
              <a:buChar char="•"/>
            </a:pPr>
            <a:r>
              <a:rPr lang="en-US" baseline="0" dirty="0"/>
              <a:t>If a project has claims, this can be much later than project acceptance.</a:t>
            </a:r>
            <a:endParaRPr lang="en-US" dirty="0"/>
          </a:p>
          <a:p>
            <a:pPr marL="171415" indent="-171415">
              <a:buFont typeface="Arial" pitchFamily="34" charset="0"/>
              <a:buChar char="•"/>
            </a:pPr>
            <a:r>
              <a:rPr lang="en-US" b="1" dirty="0"/>
              <a:t>What do you have to save?</a:t>
            </a:r>
            <a:r>
              <a:rPr lang="en-US" b="1" baseline="0" dirty="0"/>
              <a:t> </a:t>
            </a:r>
            <a:r>
              <a:rPr lang="en-US" baseline="0" dirty="0"/>
              <a:t>:</a:t>
            </a:r>
            <a:r>
              <a:rPr lang="en-US" dirty="0"/>
              <a:t>Any information recorded or received, or data generated by the agency or its agents in connection with the project become official records of that project and are subject to the records retention requirements as described in 23 CFR 710.201(f). </a:t>
            </a:r>
          </a:p>
          <a:p>
            <a:pPr marL="171415" indent="-171415">
              <a:buFont typeface="Arial" pitchFamily="34" charset="0"/>
              <a:buChar char="•"/>
            </a:pPr>
            <a:r>
              <a:rPr lang="en-US" dirty="0"/>
              <a:t>Written data may be microfilmed or scanned electronically and used in lieu of original records.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31</a:t>
            </a:fld>
            <a:endParaRPr lang="en-US" dirty="0"/>
          </a:p>
        </p:txBody>
      </p:sp>
      <p:sp>
        <p:nvSpPr>
          <p:cNvPr id="6" name="Footer Placeholder 5"/>
          <p:cNvSpPr>
            <a:spLocks noGrp="1"/>
          </p:cNvSpPr>
          <p:nvPr>
            <p:ph type="ftr" sz="quarter" idx="12"/>
          </p:nvPr>
        </p:nvSpPr>
        <p:spPr/>
        <p:txBody>
          <a:bodyPr/>
          <a:lstStyle/>
          <a:p>
            <a:r>
              <a:rPr lang="en-US"/>
              <a:t>Mar2021</a:t>
            </a:r>
            <a:endParaRPr lang="en-US" dirty="0"/>
          </a:p>
        </p:txBody>
      </p:sp>
    </p:spTree>
    <p:extLst>
      <p:ext uri="{BB962C8B-B14F-4D97-AF65-F5344CB8AC3E}">
        <p14:creationId xmlns:p14="http://schemas.microsoft.com/office/powerpoint/2010/main" val="3224129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2D2660A-2158-475F-8DAC-AD2E655D0ED2}"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1150" y="541338"/>
            <a:ext cx="8229600" cy="779462"/>
          </a:xfrm>
        </p:spPr>
        <p:txBody>
          <a:bodyPr>
            <a:normAutofit/>
          </a:bodyPr>
          <a:lstStyle>
            <a:lvl1pPr>
              <a:defRPr sz="3800">
                <a:solidFill>
                  <a:srgbClr val="00660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14325" y="1355725"/>
            <a:ext cx="8229600" cy="4525963"/>
          </a:xfrm>
        </p:spPr>
        <p:txBody>
          <a:bodyPr/>
          <a:lstStyle>
            <a:lvl1pPr>
              <a:defRPr sz="2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C42ABED-7C1A-46AB-B56F-78F653B2CE82}"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cxnSp>
        <p:nvCxnSpPr>
          <p:cNvPr id="7" name="Straight Connector 6"/>
          <p:cNvCxnSpPr/>
          <p:nvPr userDrawn="1"/>
        </p:nvCxnSpPr>
        <p:spPr>
          <a:xfrm>
            <a:off x="415637" y="1201831"/>
            <a:ext cx="8312727"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l="39920" t="26653" r="50621" b="66533"/>
          <a:stretch>
            <a:fillRect/>
          </a:stretch>
        </p:blipFill>
        <p:spPr bwMode="auto">
          <a:xfrm>
            <a:off x="7823489" y="498662"/>
            <a:ext cx="1043420" cy="63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D19934-3B1F-4C7B-A15E-3F57477A031B}"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6558689-39C7-4E5C-A9BF-7DD76B0EA984}"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E104D1-7C46-4B2B-82F7-48E541575856}" type="datetime1">
              <a:rPr lang="en-US" smtClean="0"/>
              <a:t>1/19/2022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A90648-B20B-4184-94FC-BB8FC188E45A}" type="datetime1">
              <a:rPr lang="en-US" smtClean="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A14529-4678-414A-B767-86ED353B636A}" type="datetime1">
              <a:rPr lang="en-US" smtClean="0"/>
              <a:t>1/19/2022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a:t>
            </a:fld>
            <a:endParaRPr lang="en-US" dirty="0"/>
          </a:p>
        </p:txBody>
      </p:sp>
      <p:sp>
        <p:nvSpPr>
          <p:cNvPr id="6" name="Title 1"/>
          <p:cNvSpPr>
            <a:spLocks noGrp="1"/>
          </p:cNvSpPr>
          <p:nvPr>
            <p:ph type="title"/>
          </p:nvPr>
        </p:nvSpPr>
        <p:spPr>
          <a:xfrm>
            <a:off x="596900" y="541338"/>
            <a:ext cx="8229600" cy="779462"/>
          </a:xfrm>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24598DD-57A9-41E1-A404-3AAB7BE1C2FD}" type="datetime1">
              <a:rPr lang="en-US" smtClean="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4E67F1-39F1-4DB6-B5BB-8977667CAF12}"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910250-D2F2-401D-81C9-84DE70DA37F4}"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FE88F5-E8CC-4E52-BDFC-FEE471B9BB77}"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D65960-6B20-4A1C-A5F4-B45B8FD37D2C}"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6900" y="541338"/>
            <a:ext cx="8229600" cy="7794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4605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35A2C4-3985-46C7-A3C1-3CD6B5301EF3}" type="datetime1">
              <a:rPr lang="en-US" smtClean="0"/>
              <a:t>1/19/2022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B41A0527-32D7-4FE2-8C5B-FBC54175398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hf hdr="0" ftr="0" dt="0"/>
  <p:txStyles>
    <p:titleStyle>
      <a:lvl1pPr algn="l" defTabSz="914400" rtl="0" eaLnBrk="1" latinLnBrk="0" hangingPunct="1">
        <a:spcBef>
          <a:spcPct val="0"/>
        </a:spcBef>
        <a:buNone/>
        <a:defRPr sz="39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1pPr>
      <a:lvl2pPr marL="679450"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dot.ca.gov/hq/LocalPrograms/lam/forms/lapmforms.ht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66181"/>
            <a:ext cx="9144000" cy="1830538"/>
          </a:xfrm>
        </p:spPr>
        <p:txBody>
          <a:bodyPr>
            <a:noAutofit/>
          </a:bodyPr>
          <a:lstStyle/>
          <a:p>
            <a:pPr algn="ctr"/>
            <a:r>
              <a:rPr lang="en-US" sz="4800" dirty="0"/>
              <a:t>Project Completion</a:t>
            </a:r>
            <a:br>
              <a:rPr lang="en-US" sz="4800" dirty="0"/>
            </a:br>
            <a:endParaRPr lang="en-US" sz="4800" dirty="0">
              <a:solidFill>
                <a:schemeClr val="accent6">
                  <a:lumMod val="50000"/>
                </a:schemeClr>
              </a:solidFill>
            </a:endParaRPr>
          </a:p>
        </p:txBody>
      </p:sp>
      <p:sp>
        <p:nvSpPr>
          <p:cNvPr id="3" name="Slide Number Placeholder 2"/>
          <p:cNvSpPr>
            <a:spLocks noGrp="1"/>
          </p:cNvSpPr>
          <p:nvPr>
            <p:ph type="sldNum" sz="quarter" idx="12"/>
          </p:nvPr>
        </p:nvSpPr>
        <p:spPr/>
        <p:txBody>
          <a:bodyPr/>
          <a:lstStyle/>
          <a:p>
            <a:fld id="{B41A0527-32D7-4FE2-8C5B-FBC541753985}"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661" y="-57149"/>
            <a:ext cx="8229600" cy="1365250"/>
          </a:xfrm>
        </p:spPr>
        <p:txBody>
          <a:bodyPr>
            <a:normAutofit/>
          </a:bodyPr>
          <a:lstStyle/>
          <a:p>
            <a:r>
              <a:rPr lang="en-US" dirty="0"/>
              <a:t>Project Completion:</a:t>
            </a:r>
            <a:br>
              <a:rPr lang="en-US" dirty="0"/>
            </a:br>
            <a:r>
              <a:rPr lang="en-US" dirty="0"/>
              <a:t>Objectives:</a:t>
            </a:r>
          </a:p>
        </p:txBody>
      </p:sp>
      <p:sp>
        <p:nvSpPr>
          <p:cNvPr id="3" name="Content Placeholder 2"/>
          <p:cNvSpPr>
            <a:spLocks noGrp="1"/>
          </p:cNvSpPr>
          <p:nvPr>
            <p:ph idx="1"/>
          </p:nvPr>
        </p:nvSpPr>
        <p:spPr>
          <a:xfrm>
            <a:off x="294186" y="1382676"/>
            <a:ext cx="8693060" cy="5070929"/>
          </a:xfrm>
        </p:spPr>
        <p:txBody>
          <a:bodyPr>
            <a:noAutofit/>
          </a:bodyPr>
          <a:lstStyle/>
          <a:p>
            <a:pPr>
              <a:spcBef>
                <a:spcPts val="0"/>
              </a:spcBef>
              <a:spcAft>
                <a:spcPts val="1200"/>
              </a:spcAft>
              <a:buNone/>
            </a:pPr>
            <a:r>
              <a:rPr lang="en-US" b="1" dirty="0">
                <a:solidFill>
                  <a:srgbClr val="006600"/>
                </a:solidFill>
              </a:rPr>
              <a:t>Be able to: </a:t>
            </a:r>
          </a:p>
          <a:p>
            <a:pPr marL="339725" lvl="1" indent="-339725">
              <a:spcBef>
                <a:spcPts val="0"/>
              </a:spcBef>
              <a:spcAft>
                <a:spcPts val="1200"/>
              </a:spcAft>
              <a:buFont typeface="Arial" pitchFamily="34" charset="0"/>
              <a:buChar char="•"/>
            </a:pPr>
            <a:r>
              <a:rPr lang="en-US" sz="2800" dirty="0"/>
              <a:t>Perform a Final Inspection</a:t>
            </a:r>
          </a:p>
          <a:p>
            <a:pPr marL="339725" lvl="1" indent="-339725">
              <a:spcBef>
                <a:spcPts val="0"/>
              </a:spcBef>
              <a:spcAft>
                <a:spcPts val="1200"/>
              </a:spcAft>
              <a:buFont typeface="Arial" pitchFamily="34" charset="0"/>
              <a:buChar char="•"/>
            </a:pPr>
            <a:r>
              <a:rPr lang="en-US" sz="2800" dirty="0"/>
              <a:t>Know When to Release Final Retention to Contractor</a:t>
            </a:r>
          </a:p>
          <a:p>
            <a:pPr marL="339725" lvl="1" indent="-339725">
              <a:spcBef>
                <a:spcPts val="0"/>
              </a:spcBef>
              <a:spcAft>
                <a:spcPts val="1200"/>
              </a:spcAft>
              <a:buFont typeface="Arial" pitchFamily="34" charset="0"/>
              <a:buChar char="•"/>
            </a:pPr>
            <a:r>
              <a:rPr lang="en-US" sz="2800" dirty="0"/>
              <a:t>Know When to Submit As-Built Plans</a:t>
            </a:r>
          </a:p>
          <a:p>
            <a:pPr marL="339725" lvl="1" indent="-339725">
              <a:spcBef>
                <a:spcPts val="0"/>
              </a:spcBef>
              <a:spcAft>
                <a:spcPts val="1200"/>
              </a:spcAft>
              <a:buFont typeface="Arial" pitchFamily="34" charset="0"/>
              <a:buChar char="•"/>
            </a:pPr>
            <a:r>
              <a:rPr lang="en-US" sz="2800" dirty="0"/>
              <a:t>Assemble a </a:t>
            </a:r>
            <a:r>
              <a:rPr lang="en-US" sz="2800" b="1" u="sng" dirty="0"/>
              <a:t>Federal Report of Expenditures  </a:t>
            </a:r>
            <a:r>
              <a:rPr lang="en-US" sz="2800" dirty="0"/>
              <a:t>(Chapter 17 of LAPM)</a:t>
            </a:r>
          </a:p>
          <a:p>
            <a:pPr marL="339725" lvl="1" indent="-339725">
              <a:spcBef>
                <a:spcPts val="0"/>
              </a:spcBef>
              <a:spcAft>
                <a:spcPts val="1200"/>
              </a:spcAft>
              <a:buFont typeface="Arial" pitchFamily="34" charset="0"/>
              <a:buChar char="•"/>
            </a:pPr>
            <a:r>
              <a:rPr lang="en-US" sz="2800" dirty="0"/>
              <a:t>Understand the Consequences of Non-Compliance</a:t>
            </a:r>
          </a:p>
          <a:p>
            <a:pPr lvl="1">
              <a:spcBef>
                <a:spcPts val="0"/>
              </a:spcBef>
              <a:spcAft>
                <a:spcPts val="1200"/>
              </a:spcAft>
              <a:buFont typeface="Arial" pitchFamily="34" charset="0"/>
              <a:buChar char="•"/>
            </a:pPr>
            <a:endParaRPr lang="en-US" sz="2800" dirty="0"/>
          </a:p>
          <a:p>
            <a:pPr lvl="6">
              <a:spcBef>
                <a:spcPts val="0"/>
              </a:spcBef>
              <a:spcAft>
                <a:spcPts val="1200"/>
              </a:spcAft>
              <a:buNone/>
            </a:pPr>
            <a:endParaRPr lang="en-US" sz="2800" dirty="0">
              <a:latin typeface="Arial" panose="020B0604020202020204" pitchFamily="34" charset="0"/>
              <a:cs typeface="Arial" panose="020B0604020202020204" pitchFamily="34" charset="0"/>
            </a:endParaRPr>
          </a:p>
          <a:p>
            <a:pPr>
              <a:spcBef>
                <a:spcPts val="0"/>
              </a:spcBef>
              <a:spcAft>
                <a:spcPts val="1200"/>
              </a:spcAft>
              <a:buNone/>
            </a:pPr>
            <a:r>
              <a:rPr lang="en-US" dirty="0"/>
              <a:t>				</a:t>
            </a:r>
            <a:endParaRPr lang="en-US" b="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41A0527-32D7-4FE2-8C5B-FBC541753985}"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28575"/>
            <a:ext cx="8229600" cy="1320800"/>
          </a:xfrm>
        </p:spPr>
        <p:txBody>
          <a:bodyPr>
            <a:normAutofit/>
          </a:bodyPr>
          <a:lstStyle/>
          <a:p>
            <a:r>
              <a:rPr lang="en-US" dirty="0"/>
              <a:t>Project Completion:</a:t>
            </a:r>
            <a:br>
              <a:rPr lang="en-US" dirty="0"/>
            </a:br>
            <a:r>
              <a:rPr lang="en-US" dirty="0"/>
              <a:t>Perform Final Inspection </a:t>
            </a:r>
          </a:p>
        </p:txBody>
      </p:sp>
      <p:sp>
        <p:nvSpPr>
          <p:cNvPr id="3" name="Content Placeholder 2"/>
          <p:cNvSpPr>
            <a:spLocks noGrp="1"/>
          </p:cNvSpPr>
          <p:nvPr>
            <p:ph idx="1"/>
          </p:nvPr>
        </p:nvSpPr>
        <p:spPr>
          <a:xfrm>
            <a:off x="322689" y="1380340"/>
            <a:ext cx="8344656" cy="4940300"/>
          </a:xfrm>
        </p:spPr>
        <p:txBody>
          <a:bodyPr>
            <a:normAutofit/>
          </a:bodyPr>
          <a:lstStyle/>
          <a:p>
            <a:pPr marL="457200" indent="-457200">
              <a:spcBef>
                <a:spcPts val="0"/>
              </a:spcBef>
              <a:spcAft>
                <a:spcPts val="1200"/>
              </a:spcAft>
              <a:buNone/>
            </a:pPr>
            <a:r>
              <a:rPr lang="en-US" b="1" u="sng" dirty="0">
                <a:solidFill>
                  <a:srgbClr val="006600"/>
                </a:solidFill>
              </a:rPr>
              <a:t>All Federal-aid Projects </a:t>
            </a:r>
          </a:p>
          <a:p>
            <a:pPr marL="457200" lvl="1" indent="-457200">
              <a:spcBef>
                <a:spcPts val="0"/>
              </a:spcBef>
              <a:spcAft>
                <a:spcPts val="1200"/>
              </a:spcAft>
              <a:buNone/>
            </a:pPr>
            <a:r>
              <a:rPr lang="en-US" sz="2800" b="1" dirty="0"/>
              <a:t>RE must perform final inspection:</a:t>
            </a:r>
          </a:p>
          <a:p>
            <a:pPr marL="339725" indent="-339725">
              <a:spcBef>
                <a:spcPts val="0"/>
              </a:spcBef>
              <a:spcAft>
                <a:spcPts val="1200"/>
              </a:spcAft>
            </a:pPr>
            <a:r>
              <a:rPr lang="en-US" dirty="0"/>
              <a:t>Document fulfillment of Environmental Mitigation Commitments (use ECR)</a:t>
            </a:r>
          </a:p>
          <a:p>
            <a:pPr marL="339725" indent="-339725">
              <a:spcBef>
                <a:spcPts val="0"/>
              </a:spcBef>
              <a:spcAft>
                <a:spcPts val="1200"/>
              </a:spcAft>
            </a:pPr>
            <a:r>
              <a:rPr lang="en-US" dirty="0"/>
              <a:t>Develop a punch list</a:t>
            </a:r>
          </a:p>
          <a:p>
            <a:pPr marL="339725" indent="-339725">
              <a:spcBef>
                <a:spcPts val="0"/>
              </a:spcBef>
              <a:spcAft>
                <a:spcPts val="1200"/>
              </a:spcAft>
            </a:pPr>
            <a:r>
              <a:rPr lang="en-US" dirty="0"/>
              <a:t>Verify corrective actions completed by Contractor</a:t>
            </a:r>
          </a:p>
          <a:p>
            <a:pPr marL="339725" indent="-339725">
              <a:spcBef>
                <a:spcPts val="0"/>
              </a:spcBef>
              <a:spcAft>
                <a:spcPts val="1200"/>
              </a:spcAft>
            </a:pPr>
            <a:r>
              <a:rPr lang="en-US" dirty="0"/>
              <a:t>Complete Items 1-10 of the </a:t>
            </a:r>
            <a:r>
              <a:rPr lang="en-US" b="1" dirty="0"/>
              <a:t>Final Inspection Form </a:t>
            </a:r>
            <a:r>
              <a:rPr lang="en-US" dirty="0"/>
              <a:t>(Exh. 17-C)</a:t>
            </a:r>
          </a:p>
          <a:p>
            <a:pPr marL="339725" indent="-339725">
              <a:spcBef>
                <a:spcPts val="0"/>
              </a:spcBef>
              <a:spcAft>
                <a:spcPts val="1200"/>
              </a:spcAft>
            </a:pPr>
            <a:r>
              <a:rPr lang="en-US" dirty="0"/>
              <a:t>Submit form to the Caltrans DLAE</a:t>
            </a:r>
          </a:p>
        </p:txBody>
      </p:sp>
      <p:sp>
        <p:nvSpPr>
          <p:cNvPr id="4" name="Slide Number Placeholder 3"/>
          <p:cNvSpPr>
            <a:spLocks noGrp="1"/>
          </p:cNvSpPr>
          <p:nvPr>
            <p:ph type="sldNum" sz="quarter" idx="12"/>
          </p:nvPr>
        </p:nvSpPr>
        <p:spPr/>
        <p:txBody>
          <a:bodyPr/>
          <a:lstStyle/>
          <a:p>
            <a:fld id="{B41A0527-32D7-4FE2-8C5B-FBC541753985}"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noGrp="1"/>
          </p:cNvSpPr>
          <p:nvPr>
            <p:ph type="title" idx="4294967295"/>
          </p:nvPr>
        </p:nvSpPr>
        <p:spPr>
          <a:xfrm>
            <a:off x="263579" y="1613118"/>
            <a:ext cx="3178629" cy="20643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4763"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Final Inspection Form</a:t>
            </a:r>
          </a:p>
          <a:p>
            <a:pPr marL="0" marR="0" lvl="0" indent="4763"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LAPM Exhibit 17-C</a:t>
            </a:r>
          </a:p>
          <a:p>
            <a:pPr marL="0" marR="0" lvl="0" indent="4763"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1)</a:t>
            </a:r>
            <a:endPar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endParaRPr>
          </a:p>
        </p:txBody>
      </p:sp>
      <p:sp>
        <p:nvSpPr>
          <p:cNvPr id="6" name="TextBox 5">
            <a:extLst>
              <a:ext uri="{C183D7F6-B498-43B3-948B-1728B52AA6E4}">
                <adec:decorative xmlns:adec="http://schemas.microsoft.com/office/drawing/2017/decorative" val="1"/>
              </a:ext>
            </a:extLst>
          </p:cNvPr>
          <p:cNvSpPr txBox="1"/>
          <p:nvPr/>
        </p:nvSpPr>
        <p:spPr>
          <a:xfrm>
            <a:off x="228601" y="190500"/>
            <a:ext cx="882015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4</a:t>
            </a:fld>
            <a:endParaRPr lang="en-US" dirty="0"/>
          </a:p>
        </p:txBody>
      </p:sp>
      <p:pic>
        <p:nvPicPr>
          <p:cNvPr id="3" name="Picture 2" descr="LAPM Exhibit 17-C&#10;"/>
          <p:cNvPicPr>
            <a:picLocks noChangeAspect="1"/>
          </p:cNvPicPr>
          <p:nvPr/>
        </p:nvPicPr>
        <p:blipFill>
          <a:blip r:embed="rId3"/>
          <a:stretch>
            <a:fillRect/>
          </a:stretch>
        </p:blipFill>
        <p:spPr>
          <a:xfrm>
            <a:off x="3442208" y="190615"/>
            <a:ext cx="4986774" cy="6530860"/>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28575"/>
            <a:ext cx="8229600" cy="1320800"/>
          </a:xfrm>
        </p:spPr>
        <p:txBody>
          <a:bodyPr>
            <a:normAutofit/>
          </a:bodyPr>
          <a:lstStyle/>
          <a:p>
            <a:r>
              <a:rPr lang="en-US" dirty="0"/>
              <a:t>Project Completion:</a:t>
            </a:r>
            <a:br>
              <a:rPr lang="en-US" dirty="0"/>
            </a:br>
            <a:r>
              <a:rPr lang="en-US" dirty="0"/>
              <a:t>Perform Final Inspection </a:t>
            </a:r>
          </a:p>
        </p:txBody>
      </p:sp>
      <p:sp>
        <p:nvSpPr>
          <p:cNvPr id="3" name="Content Placeholder 2"/>
          <p:cNvSpPr>
            <a:spLocks noGrp="1"/>
          </p:cNvSpPr>
          <p:nvPr>
            <p:ph idx="1"/>
          </p:nvPr>
        </p:nvSpPr>
        <p:spPr>
          <a:xfrm>
            <a:off x="295331" y="1380340"/>
            <a:ext cx="8410923" cy="4940300"/>
          </a:xfrm>
        </p:spPr>
        <p:txBody>
          <a:bodyPr>
            <a:normAutofit/>
          </a:bodyPr>
          <a:lstStyle/>
          <a:p>
            <a:pPr marL="0" lvl="1" indent="0">
              <a:spcBef>
                <a:spcPts val="0"/>
              </a:spcBef>
              <a:spcAft>
                <a:spcPts val="1200"/>
              </a:spcAft>
              <a:buNone/>
            </a:pPr>
            <a:endParaRPr lang="en-US" sz="2800" b="1" dirty="0"/>
          </a:p>
          <a:p>
            <a:pPr marL="0" lvl="1" indent="0">
              <a:spcBef>
                <a:spcPts val="0"/>
              </a:spcBef>
              <a:spcAft>
                <a:spcPts val="1200"/>
              </a:spcAft>
              <a:buNone/>
            </a:pPr>
            <a:r>
              <a:rPr lang="en-US" sz="2800" b="1" dirty="0"/>
              <a:t>DLAE performs project verification:</a:t>
            </a:r>
          </a:p>
          <a:p>
            <a:pPr marL="339725" lvl="2" indent="-339725">
              <a:spcBef>
                <a:spcPts val="0"/>
              </a:spcBef>
              <a:spcAft>
                <a:spcPts val="1200"/>
              </a:spcAft>
            </a:pPr>
            <a:r>
              <a:rPr lang="en-US" sz="2800" dirty="0"/>
              <a:t>Reviews the job site</a:t>
            </a:r>
          </a:p>
          <a:p>
            <a:pPr marL="339725" lvl="2" indent="-339725">
              <a:spcBef>
                <a:spcPts val="0"/>
              </a:spcBef>
              <a:spcAft>
                <a:spcPts val="1200"/>
              </a:spcAft>
            </a:pPr>
            <a:r>
              <a:rPr lang="en-US" sz="2800" dirty="0"/>
              <a:t>Verifies construction per scope and description </a:t>
            </a:r>
          </a:p>
          <a:p>
            <a:pPr marL="339725" lvl="2" indent="-339725">
              <a:spcBef>
                <a:spcPts val="0"/>
              </a:spcBef>
              <a:spcAft>
                <a:spcPts val="1200"/>
              </a:spcAft>
            </a:pPr>
            <a:r>
              <a:rPr lang="en-US" sz="2800" dirty="0"/>
              <a:t>Completes Items 11-13 (Exh. 17-C) and signs</a:t>
            </a:r>
          </a:p>
          <a:p>
            <a:pPr marL="339725" lvl="2" indent="-339725">
              <a:spcBef>
                <a:spcPts val="0"/>
              </a:spcBef>
              <a:spcAft>
                <a:spcPts val="1200"/>
              </a:spcAft>
            </a:pPr>
            <a:r>
              <a:rPr lang="en-US" sz="2800" dirty="0"/>
              <a:t>Provides signed copy to agency </a:t>
            </a:r>
          </a:p>
          <a:p>
            <a:pPr>
              <a:spcBef>
                <a:spcPts val="0"/>
              </a:spcBef>
              <a:spcAft>
                <a:spcPts val="1200"/>
              </a:spcAft>
            </a:pPr>
            <a:endParaRPr lang="en-US" dirty="0"/>
          </a:p>
          <a:p>
            <a:pPr>
              <a:spcBef>
                <a:spcPts val="0"/>
              </a:spcBef>
              <a:spcAft>
                <a:spcPts val="1200"/>
              </a:spcAft>
              <a:buNone/>
            </a:pPr>
            <a:endParaRPr lang="en-US" b="1"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28575"/>
            <a:ext cx="8229600" cy="1320800"/>
          </a:xfrm>
        </p:spPr>
        <p:txBody>
          <a:bodyPr>
            <a:normAutofit/>
          </a:bodyPr>
          <a:lstStyle/>
          <a:p>
            <a:r>
              <a:rPr lang="en-US" dirty="0"/>
              <a:t>Project Completion:</a:t>
            </a:r>
            <a:br>
              <a:rPr lang="en-US" dirty="0"/>
            </a:br>
            <a:r>
              <a:rPr lang="en-US" dirty="0"/>
              <a:t>Release Final Retention</a:t>
            </a:r>
          </a:p>
        </p:txBody>
      </p:sp>
      <p:sp>
        <p:nvSpPr>
          <p:cNvPr id="3" name="Content Placeholder 2"/>
          <p:cNvSpPr>
            <a:spLocks noGrp="1"/>
          </p:cNvSpPr>
          <p:nvPr>
            <p:ph idx="1"/>
          </p:nvPr>
        </p:nvSpPr>
        <p:spPr>
          <a:xfrm>
            <a:off x="295331" y="1380340"/>
            <a:ext cx="8410923" cy="4940300"/>
          </a:xfrm>
        </p:spPr>
        <p:txBody>
          <a:bodyPr>
            <a:normAutofit lnSpcReduction="10000"/>
          </a:bodyPr>
          <a:lstStyle/>
          <a:p>
            <a:pPr marL="0" lvl="1" indent="0">
              <a:spcBef>
                <a:spcPts val="0"/>
              </a:spcBef>
              <a:spcAft>
                <a:spcPts val="1200"/>
              </a:spcAft>
              <a:buNone/>
            </a:pPr>
            <a:r>
              <a:rPr lang="en-US" sz="2800" b="1" dirty="0"/>
              <a:t>Contractor has fulfilled Contract :</a:t>
            </a:r>
          </a:p>
          <a:p>
            <a:pPr marL="0" lvl="1" indent="0">
              <a:spcBef>
                <a:spcPts val="0"/>
              </a:spcBef>
              <a:spcAft>
                <a:spcPts val="1200"/>
              </a:spcAft>
              <a:buNone/>
            </a:pPr>
            <a:endParaRPr lang="en-US" sz="2800" b="1" dirty="0"/>
          </a:p>
          <a:p>
            <a:pPr marL="339725" lvl="2" indent="-339725">
              <a:spcBef>
                <a:spcPts val="0"/>
              </a:spcBef>
              <a:spcAft>
                <a:spcPts val="1200"/>
              </a:spcAft>
            </a:pPr>
            <a:r>
              <a:rPr lang="en-US" sz="2800" dirty="0"/>
              <a:t>All physical work including punch list is completed and accepted by Owner</a:t>
            </a:r>
          </a:p>
          <a:p>
            <a:pPr marL="339725" lvl="2" indent="-339725">
              <a:spcBef>
                <a:spcPts val="0"/>
              </a:spcBef>
              <a:spcAft>
                <a:spcPts val="1200"/>
              </a:spcAft>
            </a:pPr>
            <a:r>
              <a:rPr lang="en-US" sz="2800" dirty="0"/>
              <a:t>All certified payrolls are submitted /accepted</a:t>
            </a:r>
          </a:p>
          <a:p>
            <a:pPr marL="339725" lvl="2" indent="-339725">
              <a:spcBef>
                <a:spcPts val="0"/>
              </a:spcBef>
              <a:spcAft>
                <a:spcPts val="1200"/>
              </a:spcAft>
            </a:pPr>
            <a:r>
              <a:rPr lang="en-US" sz="2800" dirty="0"/>
              <a:t>Contractor submits and Owner approves </a:t>
            </a:r>
          </a:p>
          <a:p>
            <a:pPr marL="0" lvl="2" indent="0">
              <a:spcBef>
                <a:spcPts val="0"/>
              </a:spcBef>
              <a:spcAft>
                <a:spcPts val="1200"/>
              </a:spcAft>
              <a:buNone/>
            </a:pPr>
            <a:r>
              <a:rPr lang="en-US" sz="2800" dirty="0"/>
              <a:t>	</a:t>
            </a:r>
            <a:r>
              <a:rPr lang="en-US" b="1" dirty="0"/>
              <a:t>EXHIBIT 17-F FINAL REPORT-UTILIZATION OF 	DISADVANTAGED BUSINESS ENTERPRISES 	(DBE) AND FIRST-TIER SUBCONTRACTORS</a:t>
            </a:r>
            <a:endParaRPr lang="en-US" sz="2800" b="1" dirty="0"/>
          </a:p>
          <a:p>
            <a:pPr marL="339725" lvl="2" indent="-339725">
              <a:spcBef>
                <a:spcPts val="0"/>
              </a:spcBef>
              <a:spcAft>
                <a:spcPts val="1200"/>
              </a:spcAft>
            </a:pPr>
            <a:r>
              <a:rPr lang="en-US" sz="2800" dirty="0"/>
              <a:t>Any other outstanding issues are resolved</a:t>
            </a:r>
          </a:p>
          <a:p>
            <a:pPr>
              <a:spcBef>
                <a:spcPts val="0"/>
              </a:spcBef>
              <a:spcAft>
                <a:spcPts val="1200"/>
              </a:spcAft>
            </a:pPr>
            <a:endParaRPr lang="en-US" dirty="0"/>
          </a:p>
          <a:p>
            <a:pPr>
              <a:spcBef>
                <a:spcPts val="0"/>
              </a:spcBef>
              <a:spcAft>
                <a:spcPts val="1200"/>
              </a:spcAft>
              <a:buNone/>
            </a:pPr>
            <a:endParaRPr lang="en-US" b="1"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6</a:t>
            </a:fld>
            <a:endParaRPr lang="en-US" dirty="0"/>
          </a:p>
        </p:txBody>
      </p:sp>
    </p:spTree>
    <p:extLst>
      <p:ext uri="{BB962C8B-B14F-4D97-AF65-F5344CB8AC3E}">
        <p14:creationId xmlns:p14="http://schemas.microsoft.com/office/powerpoint/2010/main" val="295744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47625"/>
            <a:ext cx="8229600" cy="1320800"/>
          </a:xfrm>
        </p:spPr>
        <p:txBody>
          <a:bodyPr>
            <a:normAutofit/>
          </a:bodyPr>
          <a:lstStyle/>
          <a:p>
            <a:r>
              <a:rPr lang="en-US" dirty="0"/>
              <a:t>Project Completion:</a:t>
            </a:r>
            <a:br>
              <a:rPr lang="en-US" dirty="0"/>
            </a:br>
            <a:r>
              <a:rPr lang="en-US" dirty="0"/>
              <a:t>Submit As-Built Plans</a:t>
            </a:r>
          </a:p>
        </p:txBody>
      </p:sp>
      <p:sp>
        <p:nvSpPr>
          <p:cNvPr id="3" name="Content Placeholder 2"/>
          <p:cNvSpPr>
            <a:spLocks noGrp="1"/>
          </p:cNvSpPr>
          <p:nvPr>
            <p:ph idx="1"/>
          </p:nvPr>
        </p:nvSpPr>
        <p:spPr>
          <a:xfrm>
            <a:off x="191296" y="1392404"/>
            <a:ext cx="8330404" cy="4796609"/>
          </a:xfrm>
        </p:spPr>
        <p:txBody>
          <a:bodyPr>
            <a:normAutofit/>
          </a:bodyPr>
          <a:lstStyle/>
          <a:p>
            <a:pPr marL="457200">
              <a:spcBef>
                <a:spcPts val="0"/>
              </a:spcBef>
              <a:spcAft>
                <a:spcPts val="1200"/>
              </a:spcAft>
              <a:buNone/>
            </a:pPr>
            <a:r>
              <a:rPr lang="en-US" b="1" dirty="0"/>
              <a:t>Complete and Submit to DLAE: </a:t>
            </a:r>
          </a:p>
          <a:p>
            <a:pPr marL="457200">
              <a:spcBef>
                <a:spcPts val="0"/>
              </a:spcBef>
              <a:spcAft>
                <a:spcPts val="1200"/>
              </a:spcAft>
              <a:buNone/>
            </a:pPr>
            <a:r>
              <a:rPr lang="en-US" b="1" dirty="0">
                <a:solidFill>
                  <a:srgbClr val="006600"/>
                </a:solidFill>
              </a:rPr>
              <a:t>On </a:t>
            </a:r>
            <a:r>
              <a:rPr lang="en-US" b="1" dirty="0"/>
              <a:t>State Highway System: 	</a:t>
            </a:r>
          </a:p>
          <a:p>
            <a:pPr marL="457200">
              <a:spcBef>
                <a:spcPts val="0"/>
              </a:spcBef>
              <a:spcAft>
                <a:spcPts val="1200"/>
              </a:spcAft>
              <a:buNone/>
            </a:pPr>
            <a:r>
              <a:rPr lang="en-US" dirty="0"/>
              <a:t>			Submit full set of As-Built Plans</a:t>
            </a:r>
          </a:p>
          <a:p>
            <a:pPr marL="457200">
              <a:spcBef>
                <a:spcPts val="0"/>
              </a:spcBef>
              <a:spcAft>
                <a:spcPts val="1200"/>
              </a:spcAft>
              <a:buNone/>
            </a:pPr>
            <a:r>
              <a:rPr lang="en-US" b="1" dirty="0">
                <a:solidFill>
                  <a:srgbClr val="FF0000"/>
                </a:solidFill>
              </a:rPr>
              <a:t>Off</a:t>
            </a:r>
            <a:r>
              <a:rPr lang="en-US" b="1" dirty="0"/>
              <a:t> State Highway System:	</a:t>
            </a:r>
          </a:p>
          <a:p>
            <a:pPr marL="457200">
              <a:spcBef>
                <a:spcPts val="0"/>
              </a:spcBef>
              <a:spcAft>
                <a:spcPts val="1200"/>
              </a:spcAft>
              <a:buNone/>
            </a:pPr>
            <a:r>
              <a:rPr lang="en-US" b="1" dirty="0"/>
              <a:t>			</a:t>
            </a:r>
            <a:r>
              <a:rPr lang="en-US" dirty="0"/>
              <a:t>Submit </a:t>
            </a:r>
            <a:r>
              <a:rPr lang="en-US" u="sng" dirty="0"/>
              <a:t>Structure</a:t>
            </a:r>
            <a:r>
              <a:rPr lang="en-US" dirty="0"/>
              <a:t> As-Built Plans </a:t>
            </a:r>
            <a:r>
              <a:rPr lang="en-US" u="sng" dirty="0"/>
              <a:t>Only</a:t>
            </a:r>
            <a:endParaRPr lang="en-US" b="1" u="sng"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488" y="1383260"/>
            <a:ext cx="8194212" cy="4525963"/>
          </a:xfrm>
        </p:spPr>
        <p:txBody>
          <a:bodyPr>
            <a:noAutofit/>
          </a:bodyPr>
          <a:lstStyle/>
          <a:p>
            <a:pPr marL="3175" indent="-3175">
              <a:spcBef>
                <a:spcPts val="0"/>
              </a:spcBef>
              <a:spcAft>
                <a:spcPts val="1200"/>
              </a:spcAft>
              <a:buNone/>
            </a:pPr>
            <a:r>
              <a:rPr lang="en-US" b="1" dirty="0"/>
              <a:t>Caltrans Structure Maintenance and Investigations:</a:t>
            </a:r>
          </a:p>
          <a:p>
            <a:pPr marL="339725" lvl="1" indent="-339725">
              <a:spcBef>
                <a:spcPts val="0"/>
              </a:spcBef>
              <a:spcAft>
                <a:spcPts val="1200"/>
              </a:spcAft>
              <a:buFont typeface="Arial" pitchFamily="34" charset="0"/>
              <a:buChar char="•"/>
            </a:pPr>
            <a:r>
              <a:rPr lang="en-US" sz="2800" dirty="0"/>
              <a:t>Performs bridge inspections</a:t>
            </a:r>
          </a:p>
          <a:p>
            <a:pPr marL="339725" lvl="1" indent="-339725">
              <a:spcBef>
                <a:spcPts val="0"/>
              </a:spcBef>
              <a:spcAft>
                <a:spcPts val="1200"/>
              </a:spcAft>
              <a:buFont typeface="Arial" pitchFamily="34" charset="0"/>
              <a:buChar char="•"/>
            </a:pPr>
            <a:r>
              <a:rPr lang="en-US" sz="2800" dirty="0"/>
              <a:t>Makes repair recommendations</a:t>
            </a:r>
          </a:p>
          <a:p>
            <a:pPr marL="339725" lvl="1" indent="-339725">
              <a:spcBef>
                <a:spcPts val="0"/>
              </a:spcBef>
              <a:spcAft>
                <a:spcPts val="1200"/>
              </a:spcAft>
              <a:buFont typeface="Arial" pitchFamily="34" charset="0"/>
              <a:buChar char="•"/>
            </a:pPr>
            <a:r>
              <a:rPr lang="en-US" sz="2800" dirty="0"/>
              <a:t>Determines load capacity</a:t>
            </a:r>
          </a:p>
          <a:p>
            <a:pPr marL="822960" lvl="1">
              <a:spcBef>
                <a:spcPts val="0"/>
              </a:spcBef>
              <a:spcAft>
                <a:spcPts val="1200"/>
              </a:spcAft>
            </a:pPr>
            <a:r>
              <a:rPr lang="en-US" sz="2800" dirty="0"/>
              <a:t>12,000 State Highway bridges </a:t>
            </a:r>
            <a:endParaRPr lang="en-US" altLang="en-US" dirty="0"/>
          </a:p>
          <a:p>
            <a:pPr marL="822960" lvl="1">
              <a:spcBef>
                <a:spcPts val="0"/>
              </a:spcBef>
              <a:spcAft>
                <a:spcPts val="1200"/>
              </a:spcAft>
            </a:pPr>
            <a:r>
              <a:rPr lang="en-US" sz="2800" dirty="0"/>
              <a:t>12,200 Local Agency bridges</a:t>
            </a:r>
            <a:endParaRPr lang="en-US" altLang="en-US" dirty="0"/>
          </a:p>
        </p:txBody>
      </p:sp>
      <p:sp>
        <p:nvSpPr>
          <p:cNvPr id="5" name="Title 1"/>
          <p:cNvSpPr>
            <a:spLocks noGrp="1"/>
          </p:cNvSpPr>
          <p:nvPr>
            <p:ph type="title"/>
          </p:nvPr>
        </p:nvSpPr>
        <p:spPr>
          <a:xfrm>
            <a:off x="292100" y="-47625"/>
            <a:ext cx="8229600" cy="1320800"/>
          </a:xfrm>
        </p:spPr>
        <p:txBody>
          <a:bodyPr>
            <a:normAutofit/>
          </a:bodyPr>
          <a:lstStyle/>
          <a:p>
            <a:r>
              <a:rPr lang="en-US" dirty="0"/>
              <a:t>Project Completion:</a:t>
            </a:r>
            <a:br>
              <a:rPr lang="en-US" dirty="0"/>
            </a:br>
            <a:r>
              <a:rPr lang="en-US" dirty="0"/>
              <a:t>Submit As-Built Plans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807" y="1382676"/>
            <a:ext cx="8235090" cy="4796609"/>
          </a:xfrm>
        </p:spPr>
        <p:txBody>
          <a:bodyPr>
            <a:normAutofit/>
          </a:bodyPr>
          <a:lstStyle/>
          <a:p>
            <a:pPr marL="457200">
              <a:spcBef>
                <a:spcPts val="0"/>
              </a:spcBef>
              <a:spcAft>
                <a:spcPts val="1200"/>
              </a:spcAft>
              <a:buNone/>
            </a:pPr>
            <a:r>
              <a:rPr lang="en-US" b="1" dirty="0"/>
              <a:t>Complete and Submit to DLAE: </a:t>
            </a:r>
          </a:p>
          <a:p>
            <a:pPr marL="628650" indent="-514350">
              <a:spcBef>
                <a:spcPts val="0"/>
              </a:spcBef>
              <a:spcAft>
                <a:spcPts val="1200"/>
              </a:spcAft>
              <a:buFont typeface="+mj-lt"/>
              <a:buAutoNum type="arabicPeriod"/>
            </a:pPr>
            <a:r>
              <a:rPr lang="en-US" dirty="0"/>
              <a:t>Structure “As Builts” to DLAE</a:t>
            </a:r>
          </a:p>
          <a:p>
            <a:pPr marL="636588" lvl="1" indent="-4763">
              <a:spcBef>
                <a:spcPts val="0"/>
              </a:spcBef>
              <a:spcAft>
                <a:spcPts val="1200"/>
              </a:spcAft>
              <a:buNone/>
            </a:pPr>
            <a:r>
              <a:rPr lang="en-US" sz="2800" u="sng" dirty="0"/>
              <a:t>MUST</a:t>
            </a:r>
            <a:r>
              <a:rPr lang="en-US" sz="2800" dirty="0"/>
              <a:t> be made by the engineer responsible for the Structures work</a:t>
            </a:r>
          </a:p>
          <a:p>
            <a:pPr marL="628650" indent="-514350">
              <a:spcBef>
                <a:spcPts val="0"/>
              </a:spcBef>
              <a:spcAft>
                <a:spcPts val="1200"/>
              </a:spcAft>
              <a:buFont typeface="+mj-lt"/>
              <a:buAutoNum type="arabicPeriod"/>
            </a:pPr>
            <a:r>
              <a:rPr lang="en-US" dirty="0"/>
              <a:t>Cover Letter for the Report of Completion of Structures  (Exh. 17-I)</a:t>
            </a:r>
          </a:p>
          <a:p>
            <a:pPr marL="628650" indent="-514350">
              <a:spcBef>
                <a:spcPts val="0"/>
              </a:spcBef>
              <a:spcAft>
                <a:spcPts val="1200"/>
              </a:spcAft>
              <a:buFont typeface="+mj-lt"/>
              <a:buAutoNum type="arabicPeriod"/>
            </a:pPr>
            <a:r>
              <a:rPr lang="en-US" dirty="0"/>
              <a:t>Report of Completion of Structures (Exh. 17-J)</a:t>
            </a:r>
          </a:p>
        </p:txBody>
      </p:sp>
      <p:sp>
        <p:nvSpPr>
          <p:cNvPr id="5" name="Title 1"/>
          <p:cNvSpPr>
            <a:spLocks noGrp="1"/>
          </p:cNvSpPr>
          <p:nvPr>
            <p:ph type="title"/>
          </p:nvPr>
        </p:nvSpPr>
        <p:spPr>
          <a:xfrm>
            <a:off x="292100" y="-47625"/>
            <a:ext cx="8229600" cy="1320800"/>
          </a:xfrm>
        </p:spPr>
        <p:txBody>
          <a:bodyPr>
            <a:normAutofit/>
          </a:bodyPr>
          <a:lstStyle/>
          <a:p>
            <a:r>
              <a:rPr lang="en-US" dirty="0"/>
              <a:t>Project Completion:</a:t>
            </a:r>
            <a:br>
              <a:rPr lang="en-US" dirty="0"/>
            </a:br>
            <a:r>
              <a:rPr lang="en-US" dirty="0"/>
              <a:t>Submit As-Built Plans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noGrp="1"/>
          </p:cNvSpPr>
          <p:nvPr>
            <p:ph type="title" idx="4294967295"/>
          </p:nvPr>
        </p:nvSpPr>
        <p:spPr>
          <a:xfrm>
            <a:off x="5577844" y="1567542"/>
            <a:ext cx="3422470" cy="29169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Cover Letter</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Report of Completion</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of Structures</a:t>
            </a:r>
          </a:p>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LAPM Exhibit 17-I</a:t>
            </a:r>
          </a:p>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2)</a:t>
            </a:r>
          </a:p>
        </p:txBody>
      </p:sp>
      <p:sp>
        <p:nvSpPr>
          <p:cNvPr id="6" name="TextBox 5">
            <a:extLst>
              <a:ext uri="{C183D7F6-B498-43B3-948B-1728B52AA6E4}">
                <adec:decorative xmlns:adec="http://schemas.microsoft.com/office/drawing/2017/decorative" val="1"/>
              </a:ext>
            </a:extLst>
          </p:cNvPr>
          <p:cNvSpPr txBox="1"/>
          <p:nvPr/>
        </p:nvSpPr>
        <p:spPr>
          <a:xfrm>
            <a:off x="228601" y="190500"/>
            <a:ext cx="882015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B41A0527-32D7-4FE2-8C5B-FBC541753985}" type="slidenum">
              <a:rPr lang="en-US" smtClean="0"/>
              <a:pPr/>
              <a:t>10</a:t>
            </a:fld>
            <a:endParaRPr lang="en-US" dirty="0"/>
          </a:p>
        </p:txBody>
      </p:sp>
      <p:pic>
        <p:nvPicPr>
          <p:cNvPr id="4" name="Picture 3" descr="LAPM Exhibit 17-I&#10;">
            <a:extLst>
              <a:ext uri="{FF2B5EF4-FFF2-40B4-BE49-F238E27FC236}">
                <a16:creationId xmlns:a16="http://schemas.microsoft.com/office/drawing/2014/main" id="{4C873B1B-F14C-493A-8374-E4AB3E01813B}"/>
              </a:ext>
            </a:extLst>
          </p:cNvPr>
          <p:cNvPicPr>
            <a:picLocks noChangeAspect="1"/>
          </p:cNvPicPr>
          <p:nvPr/>
        </p:nvPicPr>
        <p:blipFill>
          <a:blip r:embed="rId3"/>
          <a:stretch>
            <a:fillRect/>
          </a:stretch>
        </p:blipFill>
        <p:spPr>
          <a:xfrm>
            <a:off x="615057" y="498475"/>
            <a:ext cx="4761065" cy="62230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noGrp="1"/>
          </p:cNvSpPr>
          <p:nvPr>
            <p:ph type="title" idx="4294967295"/>
          </p:nvPr>
        </p:nvSpPr>
        <p:spPr>
          <a:xfrm>
            <a:off x="5577843" y="1524000"/>
            <a:ext cx="3409407" cy="36900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Report of Completion</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of Structures on Local Streets and Roads</a:t>
            </a:r>
          </a:p>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LAPM Exhibit 17-J</a:t>
            </a:r>
          </a:p>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3)</a:t>
            </a:r>
          </a:p>
        </p:txBody>
      </p:sp>
      <p:sp>
        <p:nvSpPr>
          <p:cNvPr id="6" name="TextBox 5">
            <a:extLst>
              <a:ext uri="{C183D7F6-B498-43B3-948B-1728B52AA6E4}">
                <adec:decorative xmlns:adec="http://schemas.microsoft.com/office/drawing/2017/decorative" val="1"/>
              </a:ext>
            </a:extLst>
          </p:cNvPr>
          <p:cNvSpPr txBox="1"/>
          <p:nvPr/>
        </p:nvSpPr>
        <p:spPr>
          <a:xfrm>
            <a:off x="228601" y="190500"/>
            <a:ext cx="882015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pic>
        <p:nvPicPr>
          <p:cNvPr id="1026" name="Picture 2" descr="LAPM Exhibit 17-J&#10;"/>
          <p:cNvPicPr>
            <a:picLocks noChangeAspect="1" noChangeArrowheads="1"/>
          </p:cNvPicPr>
          <p:nvPr/>
        </p:nvPicPr>
        <p:blipFill rotWithShape="1">
          <a:blip r:embed="rId3">
            <a:extLst>
              <a:ext uri="{28A0092B-C50C-407E-A947-70E740481C1C}">
                <a14:useLocalDpi xmlns:a14="http://schemas.microsoft.com/office/drawing/2010/main" val="0"/>
              </a:ext>
            </a:extLst>
          </a:blip>
          <a:srcRect l="33959" t="12974" r="30340" b="7004"/>
          <a:stretch/>
        </p:blipFill>
        <p:spPr bwMode="auto">
          <a:xfrm>
            <a:off x="624512" y="138246"/>
            <a:ext cx="4691011" cy="657170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Slide Number Placeholder 1"/>
          <p:cNvSpPr>
            <a:spLocks noGrp="1"/>
          </p:cNvSpPr>
          <p:nvPr>
            <p:ph type="sldNum" sz="quarter" idx="12"/>
          </p:nvPr>
        </p:nvSpPr>
        <p:spPr/>
        <p:txBody>
          <a:bodyPr/>
          <a:lstStyle/>
          <a:p>
            <a:fld id="{B41A0527-32D7-4FE2-8C5B-FBC541753985}"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3" name="Content Placeholder 2"/>
          <p:cNvSpPr>
            <a:spLocks noGrp="1"/>
          </p:cNvSpPr>
          <p:nvPr>
            <p:ph idx="1"/>
          </p:nvPr>
        </p:nvSpPr>
        <p:spPr>
          <a:xfrm>
            <a:off x="317759" y="1460500"/>
            <a:ext cx="8407951" cy="4988938"/>
          </a:xfrm>
        </p:spPr>
        <p:txBody>
          <a:bodyPr>
            <a:normAutofit/>
          </a:bodyPr>
          <a:lstStyle/>
          <a:p>
            <a:pPr marL="0" lvl="1" indent="0" algn="ctr">
              <a:spcBef>
                <a:spcPts val="0"/>
              </a:spcBef>
              <a:spcAft>
                <a:spcPts val="1200"/>
              </a:spcAft>
              <a:buNone/>
            </a:pPr>
            <a:r>
              <a:rPr lang="en-US" sz="2800" b="1" dirty="0">
                <a:solidFill>
                  <a:srgbClr val="006600"/>
                </a:solidFill>
              </a:rPr>
              <a:t>“Report of Expenditure” = </a:t>
            </a:r>
          </a:p>
          <a:p>
            <a:pPr marL="0" lvl="1" indent="0" algn="ctr">
              <a:spcBef>
                <a:spcPts val="0"/>
              </a:spcBef>
              <a:spcAft>
                <a:spcPts val="1200"/>
              </a:spcAft>
              <a:buNone/>
            </a:pPr>
            <a:r>
              <a:rPr lang="en-US" sz="2800" b="1" dirty="0">
                <a:solidFill>
                  <a:srgbClr val="006600"/>
                </a:solidFill>
              </a:rPr>
              <a:t>Collection of Final Project Report Documents Required for Federal-Aid Projects</a:t>
            </a:r>
          </a:p>
          <a:p>
            <a:pPr marL="344488" lvl="2" indent="-334963">
              <a:spcBef>
                <a:spcPts val="0"/>
              </a:spcBef>
              <a:spcAft>
                <a:spcPts val="1200"/>
              </a:spcAft>
            </a:pPr>
            <a:r>
              <a:rPr lang="en-US" sz="2800" dirty="0"/>
              <a:t>Agency submits to DLAE</a:t>
            </a:r>
          </a:p>
          <a:p>
            <a:pPr marL="344488" lvl="2" indent="-334963">
              <a:spcBef>
                <a:spcPts val="0"/>
              </a:spcBef>
              <a:spcAft>
                <a:spcPts val="1200"/>
              </a:spcAft>
            </a:pPr>
            <a:r>
              <a:rPr lang="en-US" sz="2800" dirty="0"/>
              <a:t>Within </a:t>
            </a:r>
            <a:r>
              <a:rPr lang="en-US" sz="2800" b="1" dirty="0"/>
              <a:t>6 months </a:t>
            </a:r>
            <a:r>
              <a:rPr lang="en-US" sz="2800" dirty="0"/>
              <a:t>after project completion</a:t>
            </a:r>
          </a:p>
          <a:p>
            <a:pPr marL="344488" lvl="2" indent="-334963">
              <a:spcBef>
                <a:spcPts val="0"/>
              </a:spcBef>
              <a:spcAft>
                <a:spcPts val="1200"/>
              </a:spcAft>
            </a:pPr>
            <a:r>
              <a:rPr lang="en-US" sz="2800" dirty="0"/>
              <a:t>Signed by </a:t>
            </a:r>
            <a:r>
              <a:rPr lang="en-US" sz="2800" b="1" dirty="0"/>
              <a:t>Person in Responsible Charge</a:t>
            </a:r>
          </a:p>
          <a:p>
            <a:pPr marL="344488" lvl="2" indent="-334963">
              <a:spcBef>
                <a:spcPts val="0"/>
              </a:spcBef>
              <a:spcAft>
                <a:spcPts val="1200"/>
              </a:spcAft>
            </a:pPr>
            <a:r>
              <a:rPr lang="en-US" sz="2800" dirty="0"/>
              <a:t>DLAE reviews and forwards to Local Program Accounting (LPA) for processing</a:t>
            </a:r>
          </a:p>
        </p:txBody>
      </p:sp>
      <p:sp>
        <p:nvSpPr>
          <p:cNvPr id="4" name="Slide Number Placeholder 3"/>
          <p:cNvSpPr>
            <a:spLocks noGrp="1"/>
          </p:cNvSpPr>
          <p:nvPr>
            <p:ph type="sldNum" sz="quarter" idx="12"/>
          </p:nvPr>
        </p:nvSpPr>
        <p:spPr/>
        <p:txBody>
          <a:bodyPr/>
          <a:lstStyle/>
          <a:p>
            <a:fld id="{B41A0527-32D7-4FE2-8C5B-FBC541753985}"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596" y="1394637"/>
            <a:ext cx="8605939" cy="4869976"/>
          </a:xfrm>
        </p:spPr>
        <p:txBody>
          <a:bodyPr>
            <a:noAutofit/>
          </a:bodyPr>
          <a:lstStyle/>
          <a:p>
            <a:pPr>
              <a:spcBef>
                <a:spcPts val="0"/>
              </a:spcBef>
              <a:spcAft>
                <a:spcPts val="600"/>
              </a:spcAft>
              <a:buNone/>
            </a:pPr>
            <a:r>
              <a:rPr lang="en-US" b="1" dirty="0"/>
              <a:t>Report of Expenditures must include:</a:t>
            </a:r>
          </a:p>
          <a:p>
            <a:pPr marL="457200" indent="-457200">
              <a:spcBef>
                <a:spcPts val="0"/>
              </a:spcBef>
              <a:spcAft>
                <a:spcPts val="600"/>
              </a:spcAft>
              <a:buFont typeface="+mj-lt"/>
              <a:buAutoNum type="arabicPeriod"/>
            </a:pPr>
            <a:r>
              <a:rPr lang="en-US" sz="2000" dirty="0"/>
              <a:t>Cover Letter and Federal Report of Expenditures Checklist (Exh. 17-A)</a:t>
            </a:r>
          </a:p>
          <a:p>
            <a:pPr marL="457200" indent="-457200">
              <a:spcBef>
                <a:spcPts val="0"/>
              </a:spcBef>
              <a:spcAft>
                <a:spcPts val="600"/>
              </a:spcAft>
              <a:buFont typeface="+mj-lt"/>
              <a:buAutoNum type="arabicPeriod"/>
            </a:pPr>
            <a:r>
              <a:rPr lang="en-US" sz="2000" dirty="0"/>
              <a:t>Final Inspection Forms (Exh. 17-C)</a:t>
            </a:r>
          </a:p>
          <a:p>
            <a:pPr marL="457200" indent="-457200">
              <a:spcBef>
                <a:spcPts val="0"/>
              </a:spcBef>
              <a:spcAft>
                <a:spcPts val="600"/>
              </a:spcAft>
              <a:buFont typeface="+mj-lt"/>
              <a:buAutoNum type="arabicPeriod"/>
            </a:pPr>
            <a:r>
              <a:rPr lang="en-US" sz="2000" dirty="0"/>
              <a:t>Final Detailed Estimate</a:t>
            </a:r>
          </a:p>
          <a:p>
            <a:pPr marL="457200" indent="-457200">
              <a:spcBef>
                <a:spcPts val="0"/>
              </a:spcBef>
              <a:spcAft>
                <a:spcPts val="600"/>
              </a:spcAft>
              <a:buFont typeface="+mj-lt"/>
              <a:buAutoNum type="arabicPeriod"/>
            </a:pPr>
            <a:r>
              <a:rPr lang="en-US" sz="2000" dirty="0"/>
              <a:t>Final Invoice Package</a:t>
            </a:r>
          </a:p>
          <a:p>
            <a:pPr marL="457200" indent="-457200">
              <a:spcBef>
                <a:spcPts val="0"/>
              </a:spcBef>
              <a:spcAft>
                <a:spcPts val="600"/>
              </a:spcAft>
              <a:buFont typeface="+mj-lt"/>
              <a:buAutoNum type="arabicPeriod"/>
            </a:pPr>
            <a:r>
              <a:rPr lang="en-US" sz="2000" dirty="0"/>
              <a:t>Change Order Summary</a:t>
            </a:r>
          </a:p>
          <a:p>
            <a:pPr marL="457200" indent="-457200">
              <a:spcBef>
                <a:spcPts val="0"/>
              </a:spcBef>
              <a:spcAft>
                <a:spcPts val="600"/>
              </a:spcAft>
              <a:buFont typeface="+mj-lt"/>
              <a:buAutoNum type="arabicPeriod"/>
            </a:pPr>
            <a:r>
              <a:rPr lang="en-US" sz="2000" dirty="0"/>
              <a:t>Final Report of DBE Utilization (Exh. 17-F)</a:t>
            </a:r>
          </a:p>
          <a:p>
            <a:pPr marL="457200" indent="-457200">
              <a:spcBef>
                <a:spcPts val="0"/>
              </a:spcBef>
              <a:spcAft>
                <a:spcPts val="600"/>
              </a:spcAft>
              <a:buFont typeface="+mj-lt"/>
              <a:buAutoNum type="arabicPeriod"/>
            </a:pPr>
            <a:r>
              <a:rPr lang="en-US" sz="2000" dirty="0"/>
              <a:t>DBE Status Change (Exh. 17-O)</a:t>
            </a:r>
          </a:p>
          <a:p>
            <a:pPr marL="457200" indent="-457200">
              <a:spcBef>
                <a:spcPts val="0"/>
              </a:spcBef>
              <a:spcAft>
                <a:spcPts val="600"/>
              </a:spcAft>
              <a:buFont typeface="+mj-lt"/>
              <a:buAutoNum type="arabicPeriod"/>
            </a:pPr>
            <a:r>
              <a:rPr lang="en-US" sz="2000" dirty="0"/>
              <a:t>Materials Certificate (Exh. 17-G)</a:t>
            </a:r>
          </a:p>
          <a:p>
            <a:pPr marL="457200" indent="-457200">
              <a:spcBef>
                <a:spcPts val="0"/>
              </a:spcBef>
              <a:spcAft>
                <a:spcPts val="600"/>
              </a:spcAft>
              <a:buFont typeface="+mj-lt"/>
              <a:buAutoNum type="arabicPeriod"/>
            </a:pPr>
            <a:r>
              <a:rPr lang="en-US" sz="2000" dirty="0"/>
              <a:t>Cover Letter and Structures Completion (Exh. 17-I and 17-J)</a:t>
            </a:r>
          </a:p>
          <a:p>
            <a:pPr marL="457200" indent="-457200">
              <a:spcBef>
                <a:spcPts val="0"/>
              </a:spcBef>
              <a:spcAft>
                <a:spcPts val="600"/>
              </a:spcAft>
              <a:buFont typeface="+mj-lt"/>
              <a:buAutoNum type="arabicPeriod"/>
            </a:pPr>
            <a:r>
              <a:rPr lang="en-US" sz="2000" dirty="0"/>
              <a:t>Report of Completion R of W Expenditures (Exh. 17-K)</a:t>
            </a:r>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C183D7F6-B498-43B3-948B-1728B52AA6E4}">
                <adec:decorative xmlns:adec="http://schemas.microsoft.com/office/drawing/2017/decorative" val="1"/>
              </a:ext>
            </a:extLst>
          </p:cNvPr>
          <p:cNvSpPr txBox="1"/>
          <p:nvPr/>
        </p:nvSpPr>
        <p:spPr>
          <a:xfrm>
            <a:off x="228601" y="190500"/>
            <a:ext cx="882015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7" name="Content Placeholder 2"/>
          <p:cNvSpPr>
            <a:spLocks noGrp="1"/>
          </p:cNvSpPr>
          <p:nvPr>
            <p:ph type="title" idx="4294967295"/>
          </p:nvPr>
        </p:nvSpPr>
        <p:spPr>
          <a:xfrm>
            <a:off x="257175" y="1360488"/>
            <a:ext cx="3036888" cy="28241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1. Report of</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Expenditures</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Cover Letter</a:t>
            </a:r>
          </a:p>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LAPM </a:t>
            </a:r>
            <a:r>
              <a:rPr kumimoji="0" lang="en-US" sz="2600" b="1" i="0" u="none" strike="noStrike" kern="1200" cap="none" spc="0" normalizeH="0" baseline="0" noProof="0" dirty="0" err="1">
                <a:ln>
                  <a:noFill/>
                </a:ln>
                <a:solidFill>
                  <a:schemeClr val="accent6">
                    <a:lumMod val="50000"/>
                  </a:schemeClr>
                </a:solidFill>
                <a:effectLst/>
                <a:uLnTx/>
                <a:uFillTx/>
                <a:latin typeface="Arial" panose="020B0604020202020204" pitchFamily="34" charset="0"/>
                <a:ea typeface="+mn-ea"/>
                <a:cs typeface="Arial" panose="020B0604020202020204" pitchFamily="34" charset="0"/>
              </a:rPr>
              <a:t>Exh</a:t>
            </a: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 17-A</a:t>
            </a:r>
          </a:p>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5)</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 name="Slide Number Placeholder 1"/>
          <p:cNvSpPr>
            <a:spLocks noGrp="1"/>
          </p:cNvSpPr>
          <p:nvPr>
            <p:ph type="sldNum" sz="quarter" idx="12"/>
          </p:nvPr>
        </p:nvSpPr>
        <p:spPr/>
        <p:txBody>
          <a:bodyPr/>
          <a:lstStyle/>
          <a:p>
            <a:fld id="{B41A0527-32D7-4FE2-8C5B-FBC541753985}" type="slidenum">
              <a:rPr lang="en-US" smtClean="0"/>
              <a:pPr/>
              <a:t>14</a:t>
            </a:fld>
            <a:endParaRPr lang="en-US" dirty="0"/>
          </a:p>
        </p:txBody>
      </p:sp>
      <p:pic>
        <p:nvPicPr>
          <p:cNvPr id="5" name="Picture 4" descr="LAPM Exh. 17-A&#10;">
            <a:extLst>
              <a:ext uri="{FF2B5EF4-FFF2-40B4-BE49-F238E27FC236}">
                <a16:creationId xmlns:a16="http://schemas.microsoft.com/office/drawing/2014/main" id="{E79D63D7-D9E2-4CAB-B654-44299F4F3A59}"/>
              </a:ext>
            </a:extLst>
          </p:cNvPr>
          <p:cNvPicPr>
            <a:picLocks noChangeAspect="1"/>
          </p:cNvPicPr>
          <p:nvPr/>
        </p:nvPicPr>
        <p:blipFill>
          <a:blip r:embed="rId3"/>
          <a:stretch>
            <a:fillRect/>
          </a:stretch>
        </p:blipFill>
        <p:spPr>
          <a:xfrm>
            <a:off x="3623911" y="35302"/>
            <a:ext cx="5062889" cy="6632198"/>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LAPM Exh. 17-A&#10;"/>
          <p:cNvSpPr txBox="1"/>
          <p:nvPr/>
        </p:nvSpPr>
        <p:spPr>
          <a:xfrm>
            <a:off x="228601" y="190500"/>
            <a:ext cx="882015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7" name="Content Placeholder 2"/>
          <p:cNvSpPr>
            <a:spLocks noGrp="1"/>
          </p:cNvSpPr>
          <p:nvPr>
            <p:ph type="title" idx="4294967295"/>
          </p:nvPr>
        </p:nvSpPr>
        <p:spPr>
          <a:xfrm>
            <a:off x="257175" y="1360488"/>
            <a:ext cx="3036888" cy="28241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1. Report of</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Expenditures</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Cover Letter</a:t>
            </a:r>
          </a:p>
          <a:p>
            <a:pPr marL="3175" marR="0" lvl="0" indent="-3175"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(Handout Pg. 6)</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 name="Slide Number Placeholder 1"/>
          <p:cNvSpPr>
            <a:spLocks noGrp="1"/>
          </p:cNvSpPr>
          <p:nvPr>
            <p:ph type="sldNum" sz="quarter" idx="12"/>
          </p:nvPr>
        </p:nvSpPr>
        <p:spPr/>
        <p:txBody>
          <a:bodyPr/>
          <a:lstStyle/>
          <a:p>
            <a:fld id="{B41A0527-32D7-4FE2-8C5B-FBC541753985}" type="slidenum">
              <a:rPr lang="en-US" smtClean="0"/>
              <a:pPr/>
              <a:t>15</a:t>
            </a:fld>
            <a:endParaRPr lang="en-US" dirty="0"/>
          </a:p>
        </p:txBody>
      </p:sp>
      <p:pic>
        <p:nvPicPr>
          <p:cNvPr id="5" name="Picture 4" descr="Federal report of expenditures checklist">
            <a:extLst>
              <a:ext uri="{FF2B5EF4-FFF2-40B4-BE49-F238E27FC236}">
                <a16:creationId xmlns:a16="http://schemas.microsoft.com/office/drawing/2014/main" id="{053618D5-7E7C-4056-AB4C-02AFD1E62604}"/>
              </a:ext>
            </a:extLst>
          </p:cNvPr>
          <p:cNvPicPr>
            <a:picLocks noChangeAspect="1"/>
          </p:cNvPicPr>
          <p:nvPr/>
        </p:nvPicPr>
        <p:blipFill>
          <a:blip r:embed="rId3"/>
          <a:stretch>
            <a:fillRect/>
          </a:stretch>
        </p:blipFill>
        <p:spPr>
          <a:xfrm>
            <a:off x="3268311" y="158750"/>
            <a:ext cx="4999931" cy="65405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081" y="1380340"/>
            <a:ext cx="7804016" cy="4835797"/>
          </a:xfrm>
        </p:spPr>
        <p:txBody>
          <a:bodyPr>
            <a:normAutofit/>
          </a:bodyPr>
          <a:lstStyle/>
          <a:p>
            <a:pPr marL="452438" lvl="1" indent="-452438">
              <a:spcBef>
                <a:spcPts val="0"/>
              </a:spcBef>
              <a:spcAft>
                <a:spcPts val="1200"/>
              </a:spcAft>
              <a:buFont typeface="+mj-lt"/>
              <a:buAutoNum type="arabicPeriod" startAt="2"/>
            </a:pPr>
            <a:r>
              <a:rPr lang="en-US" sz="2800" b="1" dirty="0"/>
              <a:t>Final Inspection </a:t>
            </a:r>
            <a:r>
              <a:rPr lang="en-US" sz="2800" dirty="0"/>
              <a:t>Forms  (Exh. 17-C)</a:t>
            </a:r>
          </a:p>
          <a:p>
            <a:pPr marL="452438" lvl="1" indent="-452438">
              <a:spcBef>
                <a:spcPts val="0"/>
              </a:spcBef>
              <a:spcAft>
                <a:spcPts val="1200"/>
              </a:spcAft>
              <a:buFont typeface="+mj-lt"/>
              <a:buAutoNum type="arabicPeriod" startAt="2"/>
            </a:pPr>
            <a:r>
              <a:rPr lang="en-US" sz="2800" b="1" dirty="0"/>
              <a:t>Final Detailed Estimate </a:t>
            </a:r>
            <a:r>
              <a:rPr lang="en-US" sz="2800" dirty="0"/>
              <a:t>(Exh. 15-M)</a:t>
            </a:r>
          </a:p>
          <a:p>
            <a:pPr marL="855663" lvl="1" indent="-398463">
              <a:spcBef>
                <a:spcPts val="0"/>
              </a:spcBef>
              <a:spcAft>
                <a:spcPts val="1200"/>
              </a:spcAft>
              <a:buFont typeface="Arial" pitchFamily="34" charset="0"/>
              <a:buChar char="•"/>
            </a:pPr>
            <a:r>
              <a:rPr lang="en-US" sz="2800" dirty="0"/>
              <a:t>Total of previous progress payments plus the final invoice</a:t>
            </a:r>
          </a:p>
          <a:p>
            <a:pPr marL="855663" lvl="1" indent="-398463">
              <a:spcBef>
                <a:spcPts val="0"/>
              </a:spcBef>
              <a:spcAft>
                <a:spcPts val="1200"/>
              </a:spcAft>
              <a:buFont typeface="Arial" pitchFamily="34" charset="0"/>
              <a:buChar char="•"/>
            </a:pPr>
            <a:r>
              <a:rPr lang="en-US" sz="2800" dirty="0"/>
              <a:t>Prepared only after claims are resolved</a:t>
            </a:r>
          </a:p>
          <a:p>
            <a:pPr marL="855663" lvl="1" indent="-398463">
              <a:spcBef>
                <a:spcPts val="0"/>
              </a:spcBef>
              <a:spcAft>
                <a:spcPts val="1200"/>
              </a:spcAft>
              <a:buFont typeface="Arial" pitchFamily="34" charset="0"/>
              <a:buChar char="•"/>
            </a:pPr>
            <a:r>
              <a:rPr lang="en-US" sz="2800" dirty="0"/>
              <a:t>Must agree with the Final Invoice</a:t>
            </a:r>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09" y="1382676"/>
            <a:ext cx="8553734" cy="4874986"/>
          </a:xfrm>
        </p:spPr>
        <p:txBody>
          <a:bodyPr>
            <a:noAutofit/>
          </a:bodyPr>
          <a:lstStyle/>
          <a:p>
            <a:pPr marL="850900" lvl="1" indent="-514350">
              <a:spcBef>
                <a:spcPts val="0"/>
              </a:spcBef>
              <a:spcAft>
                <a:spcPts val="1200"/>
              </a:spcAft>
              <a:buFont typeface="+mj-lt"/>
              <a:buAutoNum type="arabicPeriod" startAt="4"/>
            </a:pPr>
            <a:r>
              <a:rPr lang="en-US" sz="2800" b="1" dirty="0"/>
              <a:t>Final Invoice Package </a:t>
            </a:r>
          </a:p>
          <a:p>
            <a:pPr marL="1265238" lvl="2" indent="-411163">
              <a:spcBef>
                <a:spcPts val="0"/>
              </a:spcBef>
              <a:spcAft>
                <a:spcPts val="1200"/>
              </a:spcAft>
            </a:pPr>
            <a:r>
              <a:rPr lang="en-US" sz="2800" dirty="0"/>
              <a:t>Must conform to format(s) and requirements of LAPM Chapter 5 and agree with Final Detailed Estimate</a:t>
            </a:r>
          </a:p>
          <a:p>
            <a:pPr marL="1265238" lvl="2" indent="-411163">
              <a:spcBef>
                <a:spcPts val="0"/>
              </a:spcBef>
              <a:spcAft>
                <a:spcPts val="1200"/>
              </a:spcAft>
            </a:pPr>
            <a:r>
              <a:rPr lang="en-US" sz="2800" dirty="0"/>
              <a:t>Must include RBI (Risk-Based Invoicing) Local Agency Invoice Review Checklist and Project Cost Summaries conforming to LAPM Chapter 5</a:t>
            </a:r>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488" y="1382675"/>
            <a:ext cx="7765915" cy="5329410"/>
          </a:xfrm>
        </p:spPr>
        <p:txBody>
          <a:bodyPr>
            <a:noAutofit/>
          </a:bodyPr>
          <a:lstStyle/>
          <a:p>
            <a:pPr marL="342900" lvl="1" indent="-342900">
              <a:spcBef>
                <a:spcPts val="0"/>
              </a:spcBef>
              <a:spcAft>
                <a:spcPts val="600"/>
              </a:spcAft>
              <a:buNone/>
            </a:pPr>
            <a:r>
              <a:rPr lang="en-US" sz="2800" b="1" dirty="0"/>
              <a:t>4. Final Invoice Package (cont.)</a:t>
            </a:r>
          </a:p>
          <a:p>
            <a:pPr marL="401638">
              <a:spcBef>
                <a:spcPts val="0"/>
              </a:spcBef>
              <a:spcAft>
                <a:spcPts val="600"/>
              </a:spcAft>
              <a:buNone/>
            </a:pPr>
            <a:r>
              <a:rPr lang="en-US" dirty="0"/>
              <a:t>	</a:t>
            </a:r>
            <a:r>
              <a:rPr lang="en-US" u="sng" dirty="0"/>
              <a:t>Per Chapter 5:  What may be reimbursable? </a:t>
            </a:r>
          </a:p>
          <a:p>
            <a:pPr marL="795338" lvl="1" indent="-338138">
              <a:spcBef>
                <a:spcPts val="0"/>
              </a:spcBef>
              <a:spcAft>
                <a:spcPts val="600"/>
              </a:spcAft>
              <a:buFont typeface="Arial" pitchFamily="34" charset="0"/>
              <a:buChar char="•"/>
            </a:pPr>
            <a:r>
              <a:rPr lang="en-US" sz="2800" b="1" dirty="0"/>
              <a:t>Construction Engineering Costs</a:t>
            </a:r>
            <a:r>
              <a:rPr lang="en-US" sz="2800" dirty="0"/>
              <a:t>, </a:t>
            </a:r>
            <a:r>
              <a:rPr lang="en-US" sz="2800" i="1" dirty="0"/>
              <a:t>if listed on the ‘”Authorization to Proceed”.  </a:t>
            </a:r>
            <a:r>
              <a:rPr lang="en-US" sz="2800" dirty="0"/>
              <a:t>Salaries and  wages, related to: </a:t>
            </a:r>
          </a:p>
          <a:p>
            <a:pPr marL="1258888" lvl="1">
              <a:spcBef>
                <a:spcPct val="0"/>
              </a:spcBef>
              <a:spcAft>
                <a:spcPts val="600"/>
              </a:spcAft>
            </a:pPr>
            <a:r>
              <a:rPr lang="en-US" sz="2400" dirty="0">
                <a:latin typeface="Arial" panose="020B0604020202020204" pitchFamily="34" charset="0"/>
                <a:cs typeface="Arial" panose="020B0604020202020204" pitchFamily="34" charset="0"/>
              </a:rPr>
              <a:t>Supervising and inspecting construction activities</a:t>
            </a:r>
            <a:endParaRPr lang="en-US" altLang="en-US" dirty="0"/>
          </a:p>
          <a:p>
            <a:pPr marL="1258888" lvl="1">
              <a:spcBef>
                <a:spcPct val="0"/>
              </a:spcBef>
              <a:spcAft>
                <a:spcPts val="600"/>
              </a:spcAft>
            </a:pPr>
            <a:r>
              <a:rPr lang="en-US" sz="2400" dirty="0">
                <a:latin typeface="Arial" panose="020B0604020202020204" pitchFamily="34" charset="0"/>
                <a:cs typeface="Arial" panose="020B0604020202020204" pitchFamily="34" charset="0"/>
              </a:rPr>
              <a:t>Staking</a:t>
            </a:r>
            <a:endParaRPr lang="en-US" altLang="en-US" dirty="0"/>
          </a:p>
          <a:p>
            <a:pPr marL="1258888" lvl="1">
              <a:spcBef>
                <a:spcPct val="0"/>
              </a:spcBef>
              <a:spcAft>
                <a:spcPts val="600"/>
              </a:spcAft>
            </a:pPr>
            <a:r>
              <a:rPr lang="en-US" sz="2400" dirty="0">
                <a:latin typeface="Arial" panose="020B0604020202020204" pitchFamily="34" charset="0"/>
                <a:cs typeface="Arial" panose="020B0604020202020204" pitchFamily="34" charset="0"/>
              </a:rPr>
              <a:t>Testing material</a:t>
            </a:r>
            <a:endParaRPr lang="en-US" altLang="en-US" dirty="0"/>
          </a:p>
          <a:p>
            <a:pPr marL="1258888" lvl="1">
              <a:spcBef>
                <a:spcPct val="0"/>
              </a:spcBef>
              <a:spcAft>
                <a:spcPts val="600"/>
              </a:spcAft>
            </a:pPr>
            <a:r>
              <a:rPr lang="en-US" sz="2400" dirty="0">
                <a:latin typeface="Arial" panose="020B0604020202020204" pitchFamily="34" charset="0"/>
                <a:cs typeface="Arial" panose="020B0604020202020204" pitchFamily="34" charset="0"/>
              </a:rPr>
              <a:t>Checking shop drawings</a:t>
            </a:r>
            <a:endParaRPr lang="en-US" altLang="en-US" dirty="0"/>
          </a:p>
          <a:p>
            <a:pPr marL="1258888" lvl="1">
              <a:spcBef>
                <a:spcPct val="0"/>
              </a:spcBef>
              <a:spcAft>
                <a:spcPts val="600"/>
              </a:spcAft>
            </a:pPr>
            <a:r>
              <a:rPr lang="en-US" sz="2400" dirty="0">
                <a:latin typeface="Arial" panose="020B0604020202020204" pitchFamily="34" charset="0"/>
                <a:cs typeface="Arial" panose="020B0604020202020204" pitchFamily="34" charset="0"/>
              </a:rPr>
              <a:t>Preparation of  pay estimates, etc.</a:t>
            </a:r>
            <a:endParaRPr lang="en-US" altLang="en-US" dirty="0"/>
          </a:p>
          <a:p>
            <a:pPr marL="695325">
              <a:spcBef>
                <a:spcPts val="0"/>
              </a:spcBef>
              <a:spcAft>
                <a:spcPts val="600"/>
              </a:spcAft>
              <a:buNone/>
            </a:pPr>
            <a:endParaRPr lang="en-US" dirty="0"/>
          </a:p>
          <a:p>
            <a:pPr marL="695325">
              <a:spcBef>
                <a:spcPts val="0"/>
              </a:spcBef>
              <a:spcAft>
                <a:spcPts val="600"/>
              </a:spcAft>
              <a:buNone/>
            </a:pPr>
            <a:endParaRPr lang="en-US" dirty="0"/>
          </a:p>
          <a:p>
            <a:pPr marL="695325">
              <a:spcBef>
                <a:spcPts val="0"/>
              </a:spcBef>
              <a:spcAft>
                <a:spcPts val="600"/>
              </a:spcAft>
              <a:buNone/>
            </a:pPr>
            <a:endParaRPr lang="en-US" dirty="0"/>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760" y="1382675"/>
            <a:ext cx="8213465" cy="5387775"/>
          </a:xfrm>
        </p:spPr>
        <p:txBody>
          <a:bodyPr>
            <a:noAutofit/>
          </a:bodyPr>
          <a:lstStyle/>
          <a:p>
            <a:pPr marL="342900" lvl="1" indent="-342900">
              <a:spcBef>
                <a:spcPts val="0"/>
              </a:spcBef>
              <a:spcAft>
                <a:spcPts val="600"/>
              </a:spcAft>
              <a:buNone/>
            </a:pPr>
            <a:r>
              <a:rPr lang="en-US" sz="2800" b="1" dirty="0"/>
              <a:t>4. Final Invoice Package (cont.)</a:t>
            </a:r>
          </a:p>
          <a:p>
            <a:pPr marL="401638">
              <a:spcBef>
                <a:spcPts val="0"/>
              </a:spcBef>
              <a:spcAft>
                <a:spcPts val="600"/>
              </a:spcAft>
              <a:buNone/>
            </a:pPr>
            <a:r>
              <a:rPr lang="en-US" dirty="0"/>
              <a:t>	</a:t>
            </a:r>
            <a:r>
              <a:rPr lang="en-US" u="sng" dirty="0"/>
              <a:t>Per Chapter 5:  What may be reimbursable? </a:t>
            </a:r>
          </a:p>
          <a:p>
            <a:pPr marL="795338" lvl="1" indent="-338138">
              <a:spcBef>
                <a:spcPts val="0"/>
              </a:spcBef>
              <a:spcAft>
                <a:spcPts val="600"/>
              </a:spcAft>
              <a:buFont typeface="Arial" pitchFamily="34" charset="0"/>
              <a:buChar char="•"/>
            </a:pPr>
            <a:r>
              <a:rPr lang="en-US" sz="2800" b="1" dirty="0"/>
              <a:t>Construction Costs</a:t>
            </a:r>
            <a:endParaRPr lang="en-US" sz="2800" dirty="0"/>
          </a:p>
          <a:p>
            <a:pPr marL="1258888" lvl="1">
              <a:spcBef>
                <a:spcPct val="0"/>
              </a:spcBef>
              <a:spcAft>
                <a:spcPts val="600"/>
              </a:spcAft>
            </a:pPr>
            <a:r>
              <a:rPr lang="en-US" dirty="0"/>
              <a:t>Actual costs to construct the facility </a:t>
            </a:r>
            <a:endParaRPr lang="en-US" altLang="en-US" dirty="0"/>
          </a:p>
          <a:p>
            <a:pPr marL="1258888" lvl="1">
              <a:spcBef>
                <a:spcPct val="0"/>
              </a:spcBef>
              <a:spcAft>
                <a:spcPts val="600"/>
              </a:spcAft>
            </a:pPr>
            <a:r>
              <a:rPr lang="en-US" dirty="0"/>
              <a:t>Removal, adjustment or demolition of buildings/structures</a:t>
            </a:r>
            <a:endParaRPr lang="en-US" altLang="en-US" dirty="0"/>
          </a:p>
          <a:p>
            <a:pPr marL="1258888" lvl="1">
              <a:spcBef>
                <a:spcPct val="0"/>
              </a:spcBef>
              <a:spcAft>
                <a:spcPts val="600"/>
              </a:spcAft>
            </a:pPr>
            <a:r>
              <a:rPr lang="en-US" dirty="0"/>
              <a:t>Utilities or railroad work that is a part of the physical construction of the project</a:t>
            </a:r>
            <a:endParaRPr lang="en-US" altLang="en-US" dirty="0"/>
          </a:p>
          <a:p>
            <a:pPr marL="795338" lvl="1" indent="-338138">
              <a:spcBef>
                <a:spcPts val="0"/>
              </a:spcBef>
              <a:spcAft>
                <a:spcPts val="600"/>
              </a:spcAft>
              <a:buFont typeface="Arial" pitchFamily="34" charset="0"/>
              <a:buChar char="•"/>
            </a:pPr>
            <a:r>
              <a:rPr lang="en-US" sz="2800" b="1" dirty="0"/>
              <a:t>Administrative Settlement Costs: </a:t>
            </a:r>
            <a:endParaRPr lang="en-US" sz="2800" dirty="0"/>
          </a:p>
          <a:p>
            <a:pPr marL="1258888" lvl="1">
              <a:spcBef>
                <a:spcPct val="0"/>
              </a:spcBef>
              <a:spcAft>
                <a:spcPts val="600"/>
              </a:spcAft>
            </a:pPr>
            <a:r>
              <a:rPr lang="en-US" dirty="0"/>
              <a:t>Related to the review and defense of claims </a:t>
            </a:r>
            <a:endParaRPr lang="en-US" altLang="en-US" dirty="0"/>
          </a:p>
          <a:p>
            <a:pPr marL="0" lvl="3" indent="0">
              <a:spcBef>
                <a:spcPts val="0"/>
              </a:spcBef>
              <a:spcAft>
                <a:spcPts val="600"/>
              </a:spcAft>
              <a:buNone/>
            </a:pPr>
            <a:r>
              <a:rPr lang="en-US" sz="2400" dirty="0"/>
              <a:t>All costs must be broken down into eligible direct and/or indirect cost components.</a:t>
            </a:r>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C183D7F6-B498-43B3-948B-1728B52AA6E4}">
                <adec:decorative xmlns:adec="http://schemas.microsoft.com/office/drawing/2017/decorative" val="1"/>
              </a:ext>
            </a:extLst>
          </p:cNvPr>
          <p:cNvSpPr txBox="1"/>
          <p:nvPr/>
        </p:nvSpPr>
        <p:spPr>
          <a:xfrm>
            <a:off x="228601" y="190500"/>
            <a:ext cx="882015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4" name="Title 3"/>
          <p:cNvSpPr txBox="1">
            <a:spLocks noGrp="1"/>
          </p:cNvSpPr>
          <p:nvPr>
            <p:ph type="title" idx="4294967295"/>
          </p:nvPr>
        </p:nvSpPr>
        <p:spPr>
          <a:xfrm>
            <a:off x="118929" y="200333"/>
            <a:ext cx="4574989" cy="5718489"/>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175" marR="0" lvl="0" indent="-3175" algn="ctr" defTabSz="914400" rtl="0" eaLnBrk="1" fontAlgn="auto" latinLnBrk="0" hangingPunct="1">
              <a:lnSpc>
                <a:spcPct val="100000"/>
              </a:lnSpc>
              <a:spcBef>
                <a:spcPct val="20000"/>
              </a:spcBef>
              <a:spcAft>
                <a:spcPts val="0"/>
              </a:spcAft>
              <a:buClrTx/>
              <a:buSzTx/>
              <a:buFontTx/>
              <a:buNone/>
              <a:tabLst/>
              <a:defRPr/>
            </a:pP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4. Federal-Aid Final Invoice Page 1</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LAPM Chapter 5</a:t>
            </a:r>
            <a:b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Exhibits 5-A (2020)</a:t>
            </a:r>
          </a:p>
          <a:p>
            <a:pPr marL="3175" marR="0" lvl="0" indent="-3175" algn="just" defTabSz="914400" rtl="0" eaLnBrk="1" fontAlgn="auto" latinLnBrk="0" hangingPunct="1">
              <a:lnSpc>
                <a:spcPct val="100000"/>
              </a:lnSpc>
              <a:spcBef>
                <a:spcPct val="20000"/>
              </a:spcBef>
              <a:spcAft>
                <a:spcPts val="0"/>
              </a:spcAft>
              <a:buClrTx/>
              <a:buSzTx/>
              <a:buFontTx/>
              <a:buNone/>
              <a:tabLst/>
              <a:defRPr/>
            </a:pPr>
            <a:endParaRPr kumimoji="0" lang="en-US" sz="14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175" marR="0" lvl="0" indent="-3175" algn="l" defTabSz="914400" rtl="0" eaLnBrk="1" fontAlgn="auto" latinLnBrk="0" hangingPunct="1">
              <a:lnSpc>
                <a:spcPct val="100000"/>
              </a:lnSpc>
              <a:spcBef>
                <a:spcPct val="2000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Project closeout requires submittal of the Final Invoice and related exhibits.  For specifics, refer to the LAPM or contact your District Local Assistance Engineer.</a:t>
            </a:r>
          </a:p>
          <a:p>
            <a:pPr marL="3175" marR="0" lvl="0" indent="-3175" algn="l" defTabSz="914400" rtl="0" eaLnBrk="1" fontAlgn="auto" latinLnBrk="0" hangingPunct="1">
              <a:lnSpc>
                <a:spcPct val="100000"/>
              </a:lnSpc>
              <a:spcBef>
                <a:spcPct val="2000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FINAL CLOSEOUT PACKAGES: 	</a:t>
            </a:r>
            <a:endParaRPr kumimoji="0" lang="en-US" sz="1200" b="1" i="0" u="none" strike="noStrike" kern="1200" cap="all"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hlinkClick r:id="rId3"/>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One (1) Original Invoice</a:t>
            </a:r>
            <a:r>
              <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 (1) dated, signed (blue ink) printed on agency letterhead, formatted as required: </a:t>
            </a:r>
            <a:r>
              <a:rPr kumimoji="0" lang="en-US" sz="1200" b="1" i="0" u="sng" strike="noStrike" kern="1200" cap="small"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hlinkClick r:id="rId3"/>
              </a:rPr>
              <a:t>http://www.dot.ca.gov/hq/LocalPrograms/lam/forms/lapmforms.htm</a:t>
            </a:r>
            <a:endPar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Two (2) copies of Invoice</a:t>
            </a:r>
            <a:r>
              <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(or as directed by DLAE)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Two (2) Exhibit 5-J – Local Agency Invoice Review Checklist</a:t>
            </a:r>
            <a:endPar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Two (2) Exhibit Project Expense Summary(</a:t>
            </a:r>
            <a:r>
              <a:rPr kumimoji="0" lang="en-US" sz="12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ies</a:t>
            </a: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p>
          <a:p>
            <a:pPr marL="514350"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Support expense summary (i.e., PE, CE, ROW E&amp;A)  </a:t>
            </a:r>
          </a:p>
          <a:p>
            <a:pPr marL="514350"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Capital expense summary (CON and ROW Acquisition) </a:t>
            </a:r>
          </a:p>
          <a:p>
            <a:pPr marL="1714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Final Report of Expenditures, </a:t>
            </a:r>
            <a:r>
              <a:rPr kumimoji="0" lang="en-US" sz="12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etc</a:t>
            </a: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as noted per LAPM</a:t>
            </a:r>
          </a:p>
          <a:p>
            <a:pPr marL="1714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MAIL INVOICE PACKAGE TO: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District DLAE, Caltrans Local Assistance </a:t>
            </a:r>
            <a:r>
              <a:rPr kumimoji="0" lang="en-US" sz="12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(address particular to your agency’s District Local Assistance office)</a:t>
            </a:r>
          </a:p>
        </p:txBody>
      </p:sp>
      <p:sp>
        <p:nvSpPr>
          <p:cNvPr id="2" name="TextBox 1"/>
          <p:cNvSpPr txBox="1"/>
          <p:nvPr/>
        </p:nvSpPr>
        <p:spPr>
          <a:xfrm>
            <a:off x="0" y="6370408"/>
            <a:ext cx="9144000" cy="369332"/>
          </a:xfrm>
          <a:prstGeom prst="rect">
            <a:avLst/>
          </a:prstGeom>
          <a:noFill/>
        </p:spPr>
        <p:txBody>
          <a:bodyPr wrap="square" rtlCol="0">
            <a:spAutoFit/>
          </a:bodyPr>
          <a:lstStyle/>
          <a:p>
            <a:pPr algn="ctr"/>
            <a:r>
              <a:rPr lang="en-US" b="1" i="1" dirty="0">
                <a:solidFill>
                  <a:srgbClr val="FF0000"/>
                </a:solidFill>
                <a:latin typeface="Arial" panose="020B0604020202020204" pitchFamily="34" charset="0"/>
                <a:cs typeface="Arial" panose="020B0604020202020204" pitchFamily="34" charset="0"/>
              </a:rPr>
              <a:t>*** </a:t>
            </a:r>
            <a:r>
              <a:rPr lang="en-US" b="1" u="sng" dirty="0">
                <a:solidFill>
                  <a:srgbClr val="FF0000"/>
                </a:solidFill>
                <a:latin typeface="Arial" panose="020B0604020202020204" pitchFamily="34" charset="0"/>
                <a:cs typeface="Arial" panose="020B0604020202020204" pitchFamily="34" charset="0"/>
              </a:rPr>
              <a:t>Do not</a:t>
            </a:r>
            <a:r>
              <a:rPr lang="en-US" b="1" dirty="0">
                <a:solidFill>
                  <a:srgbClr val="FF0000"/>
                </a:solidFill>
                <a:latin typeface="Arial" panose="020B0604020202020204" pitchFamily="34" charset="0"/>
                <a:cs typeface="Arial" panose="020B0604020202020204" pitchFamily="34" charset="0"/>
              </a:rPr>
              <a:t> </a:t>
            </a:r>
            <a:r>
              <a:rPr lang="en-US" b="1" i="1" dirty="0">
                <a:solidFill>
                  <a:srgbClr val="FF0000"/>
                </a:solidFill>
                <a:latin typeface="Arial" panose="020B0604020202020204" pitchFamily="34" charset="0"/>
                <a:cs typeface="Arial" panose="020B0604020202020204" pitchFamily="34" charset="0"/>
              </a:rPr>
              <a:t>send Final Invoice packets to Caltrans HQ in Sacramento ***</a:t>
            </a:r>
          </a:p>
        </p:txBody>
      </p:sp>
      <p:sp>
        <p:nvSpPr>
          <p:cNvPr id="6" name="Slide Number Placeholder 5"/>
          <p:cNvSpPr>
            <a:spLocks noGrp="1"/>
          </p:cNvSpPr>
          <p:nvPr>
            <p:ph type="sldNum" sz="quarter" idx="12"/>
          </p:nvPr>
        </p:nvSpPr>
        <p:spPr/>
        <p:txBody>
          <a:bodyPr/>
          <a:lstStyle/>
          <a:p>
            <a:fld id="{B41A0527-32D7-4FE2-8C5B-FBC541753985}" type="slidenum">
              <a:rPr lang="en-US" smtClean="0"/>
              <a:pPr/>
              <a:t>20</a:t>
            </a:fld>
            <a:endParaRPr lang="en-US" dirty="0"/>
          </a:p>
        </p:txBody>
      </p:sp>
      <p:pic>
        <p:nvPicPr>
          <p:cNvPr id="7" name="Picture 6" descr="Local agency invoice">
            <a:extLst>
              <a:ext uri="{FF2B5EF4-FFF2-40B4-BE49-F238E27FC236}">
                <a16:creationId xmlns:a16="http://schemas.microsoft.com/office/drawing/2014/main" id="{A9A23306-0621-4408-838A-7BAB30E19CD9}"/>
              </a:ext>
            </a:extLst>
          </p:cNvPr>
          <p:cNvPicPr>
            <a:picLocks noChangeAspect="1"/>
          </p:cNvPicPr>
          <p:nvPr/>
        </p:nvPicPr>
        <p:blipFill>
          <a:blip r:embed="rId4"/>
          <a:stretch>
            <a:fillRect/>
          </a:stretch>
        </p:blipFill>
        <p:spPr>
          <a:xfrm>
            <a:off x="4929729" y="915686"/>
            <a:ext cx="3883210" cy="4879058"/>
          </a:xfrm>
          <a:prstGeom prst="rect">
            <a:avLst/>
          </a:prstGeom>
          <a:ln w="12700">
            <a:solidFill>
              <a:schemeClr val="tx1"/>
            </a:solidFill>
          </a:ln>
          <a:effectLst>
            <a:outerShdw blurRad="190500" algn="tl" rotWithShape="0">
              <a:srgbClr val="000000">
                <a:alpha val="7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C183D7F6-B498-43B3-948B-1728B52AA6E4}">
                <adec:decorative xmlns:adec="http://schemas.microsoft.com/office/drawing/2017/decorative" val="1"/>
              </a:ext>
            </a:extLst>
          </p:cNvPr>
          <p:cNvSpPr txBox="1"/>
          <p:nvPr/>
        </p:nvSpPr>
        <p:spPr>
          <a:xfrm>
            <a:off x="228601" y="190500"/>
            <a:ext cx="882015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5" name="Title 4"/>
          <p:cNvSpPr txBox="1">
            <a:spLocks noGrp="1"/>
          </p:cNvSpPr>
          <p:nvPr>
            <p:ph type="title" idx="4294967295"/>
          </p:nvPr>
        </p:nvSpPr>
        <p:spPr>
          <a:xfrm>
            <a:off x="184195" y="1135936"/>
            <a:ext cx="4537416" cy="2172903"/>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175" marR="0" lvl="0" indent="-3175" algn="ctr" defTabSz="914400" rtl="0" eaLnBrk="1" fontAlgn="auto" latinLnBrk="0" hangingPunct="1">
              <a:lnSpc>
                <a:spcPct val="100000"/>
              </a:lnSpc>
              <a:spcBef>
                <a:spcPct val="20000"/>
              </a:spcBef>
              <a:spcAft>
                <a:spcPts val="0"/>
              </a:spcAft>
              <a:buClrTx/>
              <a:buSzTx/>
              <a:buFontTx/>
              <a:buNone/>
              <a:tabLst/>
              <a:defRPr/>
            </a:pPr>
            <a: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4. Federal-Aid Final Invoice Supporting Documents</a:t>
            </a:r>
            <a:br>
              <a:rPr kumimoji="0" lang="en-US" sz="2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LAPM Chapter 5</a:t>
            </a:r>
            <a:b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b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Exhibit 5-A </a:t>
            </a:r>
          </a:p>
          <a:p>
            <a:pPr marL="3175" marR="0" lvl="0" indent="-3175" algn="ctr" defTabSz="914400" rtl="0" eaLnBrk="1" fontAlgn="auto" latinLnBrk="0" hangingPunct="1">
              <a:lnSpc>
                <a:spcPct val="100000"/>
              </a:lnSpc>
              <a:spcBef>
                <a:spcPct val="20000"/>
              </a:spcBef>
              <a:spcAft>
                <a:spcPts val="0"/>
              </a:spcAft>
              <a:buClrTx/>
              <a:buSzTx/>
              <a:buFontTx/>
              <a:buNone/>
              <a:tabLst/>
              <a:defRPr/>
            </a:pPr>
            <a:r>
              <a:rPr kumimoji="0" lang="en-US" sz="26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rPr>
              <a:t>(for Final Invoices)</a:t>
            </a:r>
            <a:endParaRPr kumimoji="0" lang="en-US" sz="14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2" name="Picture 1" descr="Local agency invoice">
            <a:extLst>
              <a:ext uri="{FF2B5EF4-FFF2-40B4-BE49-F238E27FC236}">
                <a16:creationId xmlns:a16="http://schemas.microsoft.com/office/drawing/2014/main" id="{4DB2050E-3693-4E7E-A0F6-27E72C40E3D2}"/>
              </a:ext>
            </a:extLst>
          </p:cNvPr>
          <p:cNvPicPr>
            <a:picLocks noChangeAspect="1"/>
          </p:cNvPicPr>
          <p:nvPr/>
        </p:nvPicPr>
        <p:blipFill>
          <a:blip r:embed="rId3"/>
          <a:stretch>
            <a:fillRect/>
          </a:stretch>
        </p:blipFill>
        <p:spPr>
          <a:xfrm>
            <a:off x="4667793" y="1763245"/>
            <a:ext cx="4292012" cy="4441467"/>
          </a:xfrm>
          <a:prstGeom prst="rect">
            <a:avLst/>
          </a:prstGeom>
          <a:ln w="12700">
            <a:solidFill>
              <a:schemeClr val="tx1"/>
            </a:solidFill>
          </a:ln>
          <a:effectLst>
            <a:outerShdw blurRad="190500" algn="tl" rotWithShape="0">
              <a:srgbClr val="000000">
                <a:alpha val="7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708" y="1472928"/>
            <a:ext cx="8229600" cy="5258611"/>
          </a:xfrm>
        </p:spPr>
        <p:txBody>
          <a:bodyPr>
            <a:normAutofit fontScale="92500" lnSpcReduction="20000"/>
          </a:bodyPr>
          <a:lstStyle/>
          <a:p>
            <a:pPr marL="514350" indent="-514350">
              <a:spcBef>
                <a:spcPts val="0"/>
              </a:spcBef>
              <a:spcAft>
                <a:spcPts val="1200"/>
              </a:spcAft>
              <a:buFont typeface="+mj-lt"/>
              <a:buAutoNum type="arabicPeriod" startAt="5"/>
            </a:pPr>
            <a:r>
              <a:rPr lang="en-US" sz="3000" b="1" dirty="0"/>
              <a:t>Change Order Summary</a:t>
            </a:r>
          </a:p>
          <a:p>
            <a:pPr marL="912813" lvl="1" indent="-396875">
              <a:spcBef>
                <a:spcPts val="0"/>
              </a:spcBef>
              <a:spcAft>
                <a:spcPts val="600"/>
              </a:spcAft>
              <a:buFont typeface="Arial" pitchFamily="34" charset="0"/>
              <a:buChar char="•"/>
            </a:pPr>
            <a:r>
              <a:rPr lang="en-US" sz="2600" dirty="0"/>
              <a:t>List must conform to sample form Exh. 17-E</a:t>
            </a:r>
          </a:p>
          <a:p>
            <a:pPr marL="912813" lvl="1" indent="-396875">
              <a:spcBef>
                <a:spcPts val="0"/>
              </a:spcBef>
              <a:spcAft>
                <a:spcPts val="600"/>
              </a:spcAft>
              <a:buFont typeface="Arial" pitchFamily="34" charset="0"/>
              <a:buChar char="•"/>
            </a:pPr>
            <a:r>
              <a:rPr lang="en-US" sz="2600" dirty="0"/>
              <a:t>If no CCOs written, write “none”</a:t>
            </a:r>
          </a:p>
          <a:p>
            <a:pPr marL="912813" lvl="1" indent="-396875">
              <a:spcBef>
                <a:spcPts val="0"/>
              </a:spcBef>
              <a:spcAft>
                <a:spcPts val="600"/>
              </a:spcAft>
              <a:buFont typeface="Arial" pitchFamily="34" charset="0"/>
              <a:buChar char="•"/>
            </a:pPr>
            <a:r>
              <a:rPr lang="en-US" sz="2600" dirty="0"/>
              <a:t>Include following additional information:</a:t>
            </a:r>
          </a:p>
          <a:p>
            <a:pPr marL="1258888" lvl="1">
              <a:spcBef>
                <a:spcPct val="0"/>
              </a:spcBef>
              <a:spcAft>
                <a:spcPts val="600"/>
              </a:spcAft>
            </a:pPr>
            <a:r>
              <a:rPr lang="en-US" sz="2600" u="sng" dirty="0"/>
              <a:t>Liquidated Damages</a:t>
            </a:r>
            <a:r>
              <a:rPr lang="en-US" sz="2600" dirty="0"/>
              <a:t>: </a:t>
            </a:r>
            <a:endParaRPr lang="en-US" altLang="en-US" sz="2600" dirty="0"/>
          </a:p>
          <a:p>
            <a:pPr marL="1946275" lvl="1" indent="-457200">
              <a:spcBef>
                <a:spcPts val="0"/>
              </a:spcBef>
              <a:spcAft>
                <a:spcPts val="1200"/>
              </a:spcAft>
              <a:buFont typeface="Wingdings" panose="05000000000000000000" pitchFamily="2" charset="2"/>
              <a:buChar char="Ø"/>
            </a:pPr>
            <a:r>
              <a:rPr lang="en-US" sz="2600" dirty="0"/>
              <a:t>Number of LD days </a:t>
            </a:r>
          </a:p>
          <a:p>
            <a:pPr marL="1946275" lvl="1" indent="-457200">
              <a:spcBef>
                <a:spcPts val="0"/>
              </a:spcBef>
              <a:spcAft>
                <a:spcPts val="1200"/>
              </a:spcAft>
              <a:buFont typeface="Wingdings" panose="05000000000000000000" pitchFamily="2" charset="2"/>
              <a:buChar char="Ø"/>
            </a:pPr>
            <a:r>
              <a:rPr lang="en-US" sz="2600" dirty="0"/>
              <a:t>Amount per day </a:t>
            </a:r>
          </a:p>
          <a:p>
            <a:pPr marL="1946275" lvl="1" indent="-457200">
              <a:spcBef>
                <a:spcPts val="0"/>
              </a:spcBef>
              <a:spcAft>
                <a:spcPts val="1200"/>
              </a:spcAft>
              <a:buFont typeface="Wingdings" panose="05000000000000000000" pitchFamily="2" charset="2"/>
              <a:buChar char="Ø"/>
            </a:pPr>
            <a:r>
              <a:rPr lang="en-US" sz="2600" dirty="0"/>
              <a:t>Total amount LD charged</a:t>
            </a:r>
          </a:p>
          <a:p>
            <a:pPr marL="1946275" lvl="1" indent="-457200">
              <a:spcBef>
                <a:spcPts val="0"/>
              </a:spcBef>
              <a:spcAft>
                <a:spcPts val="1200"/>
              </a:spcAft>
              <a:buFont typeface="Wingdings" panose="05000000000000000000" pitchFamily="2" charset="2"/>
              <a:buChar char="Ø"/>
            </a:pPr>
            <a:r>
              <a:rPr lang="en-US" sz="2600" dirty="0"/>
              <a:t>If no LDs charged, note “none”</a:t>
            </a:r>
          </a:p>
          <a:p>
            <a:pPr marL="1258888" lvl="1">
              <a:spcBef>
                <a:spcPct val="0"/>
              </a:spcBef>
              <a:spcAft>
                <a:spcPts val="600"/>
              </a:spcAft>
            </a:pPr>
            <a:r>
              <a:rPr lang="en-US" sz="2600" u="sng" dirty="0"/>
              <a:t>Contractor’s Claims</a:t>
            </a:r>
            <a:endParaRPr lang="en-US" altLang="en-US" sz="2600" dirty="0"/>
          </a:p>
          <a:p>
            <a:pPr marL="1946275" lvl="1" indent="-457200">
              <a:spcBef>
                <a:spcPts val="0"/>
              </a:spcBef>
              <a:spcAft>
                <a:spcPts val="1200"/>
              </a:spcAft>
              <a:buFont typeface="Wingdings" panose="05000000000000000000" pitchFamily="2" charset="2"/>
              <a:buChar char="Ø"/>
            </a:pPr>
            <a:r>
              <a:rPr lang="en-US" sz="2600" dirty="0"/>
              <a:t>If no contractor’s claims, note “none”</a:t>
            </a:r>
          </a:p>
          <a:p>
            <a:pPr marL="1258888" lvl="1">
              <a:spcBef>
                <a:spcPct val="0"/>
              </a:spcBef>
              <a:spcAft>
                <a:spcPts val="600"/>
              </a:spcAft>
            </a:pPr>
            <a:r>
              <a:rPr lang="en-US" sz="2600" u="sng" dirty="0"/>
              <a:t>Date of acceptance</a:t>
            </a:r>
            <a:endParaRPr lang="en-US" altLang="en-US" sz="2600" dirty="0"/>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345" y="2074343"/>
            <a:ext cx="2969629" cy="1609272"/>
          </a:xfrm>
        </p:spPr>
        <p:txBody>
          <a:bodyPr>
            <a:normAutofit/>
          </a:bodyPr>
          <a:lstStyle/>
          <a:p>
            <a:pPr algn="ctr">
              <a:buNone/>
            </a:pPr>
            <a:r>
              <a:rPr lang="en-US" sz="2400" b="1" dirty="0"/>
              <a:t>5. CCO Summary</a:t>
            </a:r>
          </a:p>
          <a:p>
            <a:pPr algn="ctr">
              <a:buNone/>
            </a:pPr>
            <a:r>
              <a:rPr lang="en-US" sz="2400" b="1" dirty="0">
                <a:solidFill>
                  <a:schemeClr val="accent6">
                    <a:lumMod val="50000"/>
                  </a:schemeClr>
                </a:solidFill>
              </a:rPr>
              <a:t>LAPM Exhibit 17-E</a:t>
            </a:r>
          </a:p>
          <a:p>
            <a:pPr algn="ctr">
              <a:buNone/>
            </a:pPr>
            <a:r>
              <a:rPr lang="en-US" sz="2200" b="1" dirty="0">
                <a:solidFill>
                  <a:schemeClr val="accent6">
                    <a:lumMod val="50000"/>
                  </a:schemeClr>
                </a:solidFill>
              </a:rPr>
              <a:t>(Handout Pg. 20)</a:t>
            </a:r>
          </a:p>
        </p:txBody>
      </p:sp>
      <p:sp>
        <p:nvSpPr>
          <p:cNvPr id="6"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23</a:t>
            </a:fld>
            <a:endParaRPr lang="en-US" dirty="0"/>
          </a:p>
        </p:txBody>
      </p:sp>
      <p:pic>
        <p:nvPicPr>
          <p:cNvPr id="4" name="Picture 3" descr="LAPM Exhibit 17-E&#10;">
            <a:extLst>
              <a:ext uri="{FF2B5EF4-FFF2-40B4-BE49-F238E27FC236}">
                <a16:creationId xmlns:a16="http://schemas.microsoft.com/office/drawing/2014/main" id="{F6EE12B8-F2D6-4030-9CBA-5EE53C41DD10}"/>
              </a:ext>
            </a:extLst>
          </p:cNvPr>
          <p:cNvPicPr>
            <a:picLocks noChangeAspect="1"/>
          </p:cNvPicPr>
          <p:nvPr/>
        </p:nvPicPr>
        <p:blipFill>
          <a:blip r:embed="rId3"/>
          <a:stretch>
            <a:fillRect/>
          </a:stretch>
        </p:blipFill>
        <p:spPr>
          <a:xfrm>
            <a:off x="3847110" y="1256482"/>
            <a:ext cx="4015180" cy="528243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081" y="1390071"/>
            <a:ext cx="8229600" cy="4901111"/>
          </a:xfrm>
        </p:spPr>
        <p:txBody>
          <a:bodyPr>
            <a:normAutofit/>
          </a:bodyPr>
          <a:lstStyle/>
          <a:p>
            <a:pPr marL="514350" indent="-514350">
              <a:spcBef>
                <a:spcPts val="0"/>
              </a:spcBef>
              <a:spcAft>
                <a:spcPts val="1200"/>
              </a:spcAft>
              <a:buFont typeface="+mj-lt"/>
              <a:buAutoNum type="arabicPeriod" startAt="6"/>
            </a:pPr>
            <a:r>
              <a:rPr lang="en-US" b="1" dirty="0"/>
              <a:t>Final Report – Utilization of Disadvantaged Business Enterprises (DBE) </a:t>
            </a:r>
            <a:r>
              <a:rPr lang="en-US" dirty="0"/>
              <a:t>(Exh. 17-F)</a:t>
            </a:r>
          </a:p>
          <a:p>
            <a:pPr marL="514350" indent="-514350">
              <a:spcBef>
                <a:spcPts val="0"/>
              </a:spcBef>
              <a:spcAft>
                <a:spcPts val="1200"/>
              </a:spcAft>
              <a:buFont typeface="+mj-lt"/>
              <a:buAutoNum type="arabicPeriod" startAt="7"/>
            </a:pPr>
            <a:r>
              <a:rPr lang="en-US" b="1" dirty="0"/>
              <a:t>Disadvantaged Business Enterprises (DBE) Certification Status Change </a:t>
            </a:r>
            <a:r>
              <a:rPr lang="en-US" dirty="0"/>
              <a:t>(Exh. 17-O)</a:t>
            </a:r>
          </a:p>
          <a:p>
            <a:pPr marL="912813" lvl="1" indent="-396875">
              <a:spcBef>
                <a:spcPts val="0"/>
              </a:spcBef>
              <a:spcAft>
                <a:spcPts val="1200"/>
              </a:spcAft>
              <a:buFont typeface="Arial" pitchFamily="34" charset="0"/>
              <a:buChar char="•"/>
            </a:pPr>
            <a:r>
              <a:rPr lang="en-US" sz="2800" dirty="0"/>
              <a:t>	If no changes, state “Not Applicable”</a:t>
            </a:r>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760" y="1390068"/>
            <a:ext cx="8229600" cy="4901111"/>
          </a:xfrm>
        </p:spPr>
        <p:txBody>
          <a:bodyPr>
            <a:normAutofit/>
          </a:bodyPr>
          <a:lstStyle/>
          <a:p>
            <a:pPr marL="514350" indent="-514350">
              <a:spcBef>
                <a:spcPts val="0"/>
              </a:spcBef>
              <a:spcAft>
                <a:spcPts val="1200"/>
              </a:spcAft>
              <a:buFont typeface="+mj-lt"/>
              <a:buAutoNum type="arabicPeriod" startAt="8"/>
            </a:pPr>
            <a:r>
              <a:rPr lang="en-US" b="1" dirty="0"/>
              <a:t>Materials Certificate</a:t>
            </a:r>
          </a:p>
          <a:p>
            <a:pPr marL="912813" lvl="1" indent="-396875">
              <a:spcBef>
                <a:spcPts val="0"/>
              </a:spcBef>
              <a:spcAft>
                <a:spcPts val="1200"/>
              </a:spcAft>
              <a:buFont typeface="Arial" pitchFamily="34" charset="0"/>
              <a:buChar char="•"/>
            </a:pPr>
            <a:r>
              <a:rPr lang="en-US" sz="2800" dirty="0"/>
              <a:t>Use Exh. 17-G</a:t>
            </a:r>
          </a:p>
          <a:p>
            <a:pPr marL="912813" lvl="1" indent="-396875">
              <a:spcBef>
                <a:spcPts val="0"/>
              </a:spcBef>
              <a:spcAft>
                <a:spcPts val="1200"/>
              </a:spcAft>
              <a:buFont typeface="Arial" pitchFamily="34" charset="0"/>
              <a:buChar char="•"/>
            </a:pPr>
            <a:r>
              <a:rPr lang="en-US" sz="2800" dirty="0"/>
              <a:t>	Documentation must be attached including  explanations and change orders allowing  acceptance of  nonconforming materials</a:t>
            </a:r>
          </a:p>
          <a:p>
            <a:pPr marL="514350" indent="-514350">
              <a:spcBef>
                <a:spcPts val="0"/>
              </a:spcBef>
              <a:spcAft>
                <a:spcPts val="1200"/>
              </a:spcAft>
              <a:buFont typeface="+mj-lt"/>
              <a:buAutoNum type="arabicPeriod" startAt="9"/>
            </a:pPr>
            <a:r>
              <a:rPr lang="en-US" b="1" dirty="0"/>
              <a:t>Report of Completion of Right of Way Expenditures</a:t>
            </a:r>
          </a:p>
          <a:p>
            <a:pPr marL="912813" lvl="1" indent="-396875">
              <a:spcBef>
                <a:spcPts val="0"/>
              </a:spcBef>
              <a:spcAft>
                <a:spcPts val="1200"/>
              </a:spcAft>
              <a:buFont typeface="Arial" pitchFamily="34" charset="0"/>
              <a:buChar char="•"/>
            </a:pPr>
            <a:r>
              <a:rPr lang="en-US" sz="2800" dirty="0"/>
              <a:t>Use Exh. 17-K</a:t>
            </a:r>
          </a:p>
          <a:p>
            <a:pPr marL="912813" lvl="1" indent="-396875">
              <a:spcBef>
                <a:spcPts val="0"/>
              </a:spcBef>
              <a:spcAft>
                <a:spcPts val="1200"/>
              </a:spcAft>
              <a:buFont typeface="Arial" pitchFamily="34" charset="0"/>
              <a:buChar char="•"/>
            </a:pPr>
            <a:r>
              <a:rPr lang="en-US" sz="2800" dirty="0"/>
              <a:t>Submitted when final R/W costs are known</a:t>
            </a:r>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487" y="1390068"/>
            <a:ext cx="8128535" cy="4914174"/>
          </a:xfrm>
        </p:spPr>
        <p:txBody>
          <a:bodyPr>
            <a:normAutofit/>
          </a:bodyPr>
          <a:lstStyle/>
          <a:p>
            <a:pPr>
              <a:spcBef>
                <a:spcPts val="0"/>
              </a:spcBef>
              <a:spcAft>
                <a:spcPts val="1200"/>
              </a:spcAft>
              <a:buNone/>
            </a:pPr>
            <a:r>
              <a:rPr lang="en-US" b="1" u="sng" dirty="0">
                <a:solidFill>
                  <a:schemeClr val="accent6">
                    <a:lumMod val="50000"/>
                  </a:schemeClr>
                </a:solidFill>
              </a:rPr>
              <a:t>Special Cases:</a:t>
            </a:r>
            <a:br>
              <a:rPr lang="en-US" b="1" u="sng" dirty="0">
                <a:solidFill>
                  <a:schemeClr val="accent6">
                    <a:lumMod val="50000"/>
                  </a:schemeClr>
                </a:solidFill>
              </a:rPr>
            </a:br>
            <a:endParaRPr lang="en-US" b="1" u="sng" dirty="0">
              <a:solidFill>
                <a:schemeClr val="accent6">
                  <a:lumMod val="50000"/>
                </a:schemeClr>
              </a:solidFill>
            </a:endParaRPr>
          </a:p>
          <a:p>
            <a:pPr>
              <a:spcBef>
                <a:spcPts val="0"/>
              </a:spcBef>
              <a:spcAft>
                <a:spcPts val="1200"/>
              </a:spcAft>
            </a:pPr>
            <a:r>
              <a:rPr lang="en-US" dirty="0"/>
              <a:t>State Funded Projects – Complete the “Final Project Expenditure Report” (Exh. 17-M)</a:t>
            </a:r>
          </a:p>
          <a:p>
            <a:pPr lvl="1">
              <a:spcBef>
                <a:spcPts val="0"/>
              </a:spcBef>
              <a:spcAft>
                <a:spcPts val="1200"/>
              </a:spcAft>
            </a:pPr>
            <a:r>
              <a:rPr lang="en-US" dirty="0"/>
              <a:t>Check “State” on Invoice 5-A</a:t>
            </a:r>
            <a:br>
              <a:rPr lang="en-US" dirty="0"/>
            </a:br>
            <a:endParaRPr lang="en-US" dirty="0"/>
          </a:p>
          <a:p>
            <a:pPr marL="486410">
              <a:spcBef>
                <a:spcPct val="0"/>
              </a:spcBef>
              <a:spcAft>
                <a:spcPts val="600"/>
              </a:spcAft>
            </a:pPr>
            <a:r>
              <a:rPr lang="en-US" altLang="en-US" dirty="0"/>
              <a:t>Force Account </a:t>
            </a:r>
            <a:r>
              <a:rPr lang="en-US" dirty="0"/>
              <a:t>Projects – Complete the “Report of Expenditures for Force Account Projects” (</a:t>
            </a:r>
            <a:r>
              <a:rPr lang="en-US" dirty="0" err="1"/>
              <a:t>Exh</a:t>
            </a:r>
            <a:r>
              <a:rPr lang="en-US" dirty="0"/>
              <a:t>. 17-L)</a:t>
            </a:r>
            <a:endParaRPr lang="en-US" altLang="en-US" dirty="0"/>
          </a:p>
        </p:txBody>
      </p:sp>
      <p:sp>
        <p:nvSpPr>
          <p:cNvPr id="5" name="Title 1"/>
          <p:cNvSpPr>
            <a:spLocks noGrp="1"/>
          </p:cNvSpPr>
          <p:nvPr>
            <p:ph type="title"/>
          </p:nvPr>
        </p:nvSpPr>
        <p:spPr>
          <a:xfrm>
            <a:off x="301625" y="-28575"/>
            <a:ext cx="8229600" cy="1320800"/>
          </a:xfrm>
        </p:spPr>
        <p:txBody>
          <a:bodyPr>
            <a:normAutofit/>
          </a:bodyPr>
          <a:lstStyle/>
          <a:p>
            <a:r>
              <a:rPr lang="en-US" dirty="0"/>
              <a:t>Project Completion:</a:t>
            </a:r>
            <a:br>
              <a:rPr lang="en-US" dirty="0"/>
            </a:br>
            <a:r>
              <a:rPr lang="en-US" sz="3600" dirty="0"/>
              <a:t>Assemble Report of Expenditures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28575"/>
            <a:ext cx="8229600" cy="1358337"/>
          </a:xfrm>
        </p:spPr>
        <p:txBody>
          <a:bodyPr>
            <a:normAutofit fontScale="90000"/>
          </a:bodyPr>
          <a:lstStyle/>
          <a:p>
            <a:r>
              <a:rPr lang="en-US" sz="4200" dirty="0"/>
              <a:t>Project Completion:</a:t>
            </a:r>
            <a:br>
              <a:rPr lang="en-US" sz="4200" dirty="0"/>
            </a:br>
            <a:r>
              <a:rPr lang="en-US" dirty="0"/>
              <a:t>Noncompliance and Consequences</a:t>
            </a:r>
          </a:p>
        </p:txBody>
      </p:sp>
      <p:sp>
        <p:nvSpPr>
          <p:cNvPr id="3" name="Content Placeholder 2"/>
          <p:cNvSpPr>
            <a:spLocks noGrp="1"/>
          </p:cNvSpPr>
          <p:nvPr>
            <p:ph idx="1"/>
          </p:nvPr>
        </p:nvSpPr>
        <p:spPr>
          <a:xfrm>
            <a:off x="308032" y="1395016"/>
            <a:ext cx="8378768" cy="5162369"/>
          </a:xfrm>
        </p:spPr>
        <p:txBody>
          <a:bodyPr>
            <a:noAutofit/>
          </a:bodyPr>
          <a:lstStyle/>
          <a:p>
            <a:pPr>
              <a:spcBef>
                <a:spcPts val="0"/>
              </a:spcBef>
              <a:spcAft>
                <a:spcPts val="1200"/>
              </a:spcAft>
            </a:pPr>
            <a:r>
              <a:rPr lang="en-US" dirty="0"/>
              <a:t>Failure to submit Report of Expenditure</a:t>
            </a:r>
          </a:p>
          <a:p>
            <a:pPr lvl="2">
              <a:spcBef>
                <a:spcPts val="0"/>
              </a:spcBef>
              <a:spcAft>
                <a:spcPts val="1200"/>
              </a:spcAft>
              <a:buNone/>
            </a:pPr>
            <a:r>
              <a:rPr lang="en-US" sz="2800" dirty="0"/>
              <a:t> = </a:t>
            </a:r>
            <a:r>
              <a:rPr lang="en-US" sz="2800" b="1" dirty="0"/>
              <a:t>Sanctions</a:t>
            </a:r>
          </a:p>
          <a:p>
            <a:pPr>
              <a:spcBef>
                <a:spcPts val="0"/>
              </a:spcBef>
              <a:spcAft>
                <a:spcPts val="1200"/>
              </a:spcAft>
            </a:pPr>
            <a:r>
              <a:rPr lang="en-US" dirty="0"/>
              <a:t>Final Invoice and Final Detail Estimate do not match </a:t>
            </a:r>
          </a:p>
          <a:p>
            <a:pPr lvl="1">
              <a:spcBef>
                <a:spcPts val="0"/>
              </a:spcBef>
              <a:spcAft>
                <a:spcPts val="1200"/>
              </a:spcAft>
              <a:buNone/>
            </a:pPr>
            <a:r>
              <a:rPr lang="en-US" sz="2800" dirty="0"/>
              <a:t>		 = </a:t>
            </a:r>
            <a:r>
              <a:rPr lang="en-US" sz="2800" b="1" dirty="0"/>
              <a:t>Delayed payment</a:t>
            </a:r>
          </a:p>
          <a:p>
            <a:pPr>
              <a:spcBef>
                <a:spcPts val="0"/>
              </a:spcBef>
              <a:spcAft>
                <a:spcPts val="1200"/>
              </a:spcAft>
            </a:pPr>
            <a:r>
              <a:rPr lang="en-US" dirty="0"/>
              <a:t>Previously billing for </a:t>
            </a:r>
          </a:p>
          <a:p>
            <a:pPr marL="822960" lvl="1">
              <a:spcBef>
                <a:spcPct val="0"/>
              </a:spcBef>
              <a:spcAft>
                <a:spcPts val="600"/>
              </a:spcAft>
            </a:pPr>
            <a:r>
              <a:rPr lang="en-US" sz="2800" dirty="0"/>
              <a:t>items not reimbursable by the FHWA; and </a:t>
            </a:r>
            <a:endParaRPr lang="en-US" altLang="en-US" sz="2800" dirty="0"/>
          </a:p>
          <a:p>
            <a:pPr marL="822960" lvl="1">
              <a:spcBef>
                <a:spcPct val="0"/>
              </a:spcBef>
              <a:spcAft>
                <a:spcPts val="600"/>
              </a:spcAft>
            </a:pPr>
            <a:r>
              <a:rPr lang="en-US" sz="2800" dirty="0"/>
              <a:t>amounts exceeding the final quantities </a:t>
            </a:r>
            <a:endParaRPr lang="en-US" altLang="en-US" sz="2800" dirty="0"/>
          </a:p>
          <a:p>
            <a:pPr lvl="2">
              <a:spcBef>
                <a:spcPts val="0"/>
              </a:spcBef>
              <a:spcAft>
                <a:spcPts val="1200"/>
              </a:spcAft>
              <a:buNone/>
            </a:pPr>
            <a:r>
              <a:rPr lang="en-US" sz="2800" dirty="0"/>
              <a:t> =  State will bill you for </a:t>
            </a:r>
            <a:r>
              <a:rPr lang="en-US" sz="2800" b="1" dirty="0"/>
              <a:t>re-payment</a:t>
            </a:r>
          </a:p>
        </p:txBody>
      </p:sp>
      <p:sp>
        <p:nvSpPr>
          <p:cNvPr id="4" name="Slide Number Placeholder 3"/>
          <p:cNvSpPr>
            <a:spLocks noGrp="1"/>
          </p:cNvSpPr>
          <p:nvPr>
            <p:ph type="sldNum" sz="quarter" idx="12"/>
          </p:nvPr>
        </p:nvSpPr>
        <p:spPr/>
        <p:txBody>
          <a:bodyPr/>
          <a:lstStyle/>
          <a:p>
            <a:fld id="{B41A0527-32D7-4FE2-8C5B-FBC541753985}"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268422-0E5E-4FA7-9967-9D8006866831}"/>
              </a:ext>
              <a:ext uri="{C183D7F6-B498-43B3-948B-1728B52AA6E4}">
                <adec:decorative xmlns:adec="http://schemas.microsoft.com/office/drawing/2017/decorative" val="1"/>
              </a:ext>
            </a:extLst>
          </p:cNvPr>
          <p:cNvSpPr txBox="1"/>
          <p:nvPr/>
        </p:nvSpPr>
        <p:spPr>
          <a:xfrm>
            <a:off x="328613" y="526366"/>
            <a:ext cx="8489359" cy="1638981"/>
          </a:xfrm>
          <a:prstGeom prst="rect">
            <a:avLst/>
          </a:prstGeom>
          <a:solidFill>
            <a:schemeClr val="bg1"/>
          </a:solidFill>
        </p:spPr>
        <p:txBody>
          <a:bodyPr wrap="square" rtlCol="0">
            <a:spAutoFit/>
          </a:bodyPr>
          <a:lstStyle/>
          <a:p>
            <a:endParaRPr lang="en-US" dirty="0"/>
          </a:p>
        </p:txBody>
      </p:sp>
      <p:sp>
        <p:nvSpPr>
          <p:cNvPr id="3" name="Rectangle 2"/>
          <p:cNvSpPr/>
          <p:nvPr/>
        </p:nvSpPr>
        <p:spPr>
          <a:xfrm>
            <a:off x="60273" y="6327552"/>
            <a:ext cx="9018367" cy="400110"/>
          </a:xfrm>
          <a:prstGeom prst="rect">
            <a:avLst/>
          </a:prstGeom>
        </p:spPr>
        <p:txBody>
          <a:bodyPr wrap="square">
            <a:spAutoFit/>
          </a:bodyPr>
          <a:lstStyle/>
          <a:p>
            <a:pPr algn="ctr"/>
            <a:r>
              <a:rPr lang="en-US" sz="2000" b="1" u="sng" dirty="0">
                <a:solidFill>
                  <a:srgbClr val="0000FF"/>
                </a:solidFill>
              </a:rPr>
              <a:t>https://dot.ca.gov/programs/local-assistance/projects/inactive-projects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28</a:t>
            </a:fld>
            <a:endParaRPr lang="en-US" dirty="0"/>
          </a:p>
        </p:txBody>
      </p:sp>
      <p:pic>
        <p:nvPicPr>
          <p:cNvPr id="6" name="Picture 5" descr="Inactive Projects ">
            <a:extLst>
              <a:ext uri="{FF2B5EF4-FFF2-40B4-BE49-F238E27FC236}">
                <a16:creationId xmlns:a16="http://schemas.microsoft.com/office/drawing/2014/main" id="{6994C4E8-1965-4539-8994-807C600F0078}"/>
              </a:ext>
            </a:extLst>
          </p:cNvPr>
          <p:cNvPicPr>
            <a:picLocks noChangeAspect="1"/>
          </p:cNvPicPr>
          <p:nvPr/>
        </p:nvPicPr>
        <p:blipFill>
          <a:blip r:embed="rId3"/>
          <a:stretch>
            <a:fillRect/>
          </a:stretch>
        </p:blipFill>
        <p:spPr>
          <a:xfrm>
            <a:off x="1113442" y="158914"/>
            <a:ext cx="6311952" cy="6242052"/>
          </a:xfrm>
          <a:prstGeom prst="rect">
            <a:avLst/>
          </a:prstGeom>
        </p:spPr>
      </p:pic>
      <p:sp>
        <p:nvSpPr>
          <p:cNvPr id="4" name="Title 3">
            <a:extLst>
              <a:ext uri="{FF2B5EF4-FFF2-40B4-BE49-F238E27FC236}">
                <a16:creationId xmlns:a16="http://schemas.microsoft.com/office/drawing/2014/main" id="{19411959-CB7A-42EE-AD43-77E31449D04E}"/>
              </a:ext>
            </a:extLst>
          </p:cNvPr>
          <p:cNvSpPr>
            <a:spLocks noGrp="1"/>
          </p:cNvSpPr>
          <p:nvPr>
            <p:ph type="title"/>
          </p:nvPr>
        </p:nvSpPr>
        <p:spPr>
          <a:xfrm>
            <a:off x="311150" y="-779462"/>
            <a:ext cx="8229600" cy="779462"/>
          </a:xfrm>
        </p:spPr>
        <p:txBody>
          <a:bodyPr vert="horz" lIns="91440" tIns="45720" rIns="91440" bIns="45720" rtlCol="0" anchor="b">
            <a:normAutofit/>
          </a:bodyPr>
          <a:lstStyle/>
          <a:p>
            <a:r>
              <a:rPr lang="en-US" dirty="0"/>
              <a:t>Inactive Projects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828" y="1378075"/>
            <a:ext cx="8219872" cy="5515067"/>
          </a:xfrm>
        </p:spPr>
        <p:txBody>
          <a:bodyPr>
            <a:noAutofit/>
          </a:bodyPr>
          <a:lstStyle/>
          <a:p>
            <a:pPr>
              <a:spcBef>
                <a:spcPts val="0"/>
              </a:spcBef>
              <a:spcAft>
                <a:spcPts val="600"/>
              </a:spcAft>
              <a:buNone/>
            </a:pPr>
            <a:r>
              <a:rPr lang="en-US" b="1" dirty="0"/>
              <a:t>Project Deficiencies:</a:t>
            </a:r>
          </a:p>
          <a:p>
            <a:pPr marL="457200" indent="-457200">
              <a:spcBef>
                <a:spcPts val="0"/>
              </a:spcBef>
              <a:spcAft>
                <a:spcPts val="600"/>
              </a:spcAft>
              <a:buFont typeface="+mj-lt"/>
              <a:buAutoNum type="arabicPeriod"/>
            </a:pPr>
            <a:r>
              <a:rPr lang="en-US" sz="2000" b="1" dirty="0"/>
              <a:t>Procedural: </a:t>
            </a:r>
          </a:p>
          <a:p>
            <a:pPr marL="800100" lvl="1" indent="-342900">
              <a:spcBef>
                <a:spcPts val="0"/>
              </a:spcBef>
              <a:spcAft>
                <a:spcPts val="600"/>
              </a:spcAft>
              <a:buFont typeface="Arial" pitchFamily="34" charset="0"/>
              <a:buChar char="•"/>
            </a:pPr>
            <a:r>
              <a:rPr lang="en-US" sz="2000" dirty="0"/>
              <a:t>Local Agency procedures do not follow LAPM</a:t>
            </a:r>
          </a:p>
          <a:p>
            <a:pPr marL="800100">
              <a:spcBef>
                <a:spcPts val="0"/>
              </a:spcBef>
              <a:spcAft>
                <a:spcPts val="600"/>
              </a:spcAft>
            </a:pPr>
            <a:r>
              <a:rPr lang="en-US" sz="2000" dirty="0"/>
              <a:t>Correctable</a:t>
            </a:r>
          </a:p>
          <a:p>
            <a:pPr marL="457200" indent="-457200">
              <a:spcBef>
                <a:spcPts val="0"/>
              </a:spcBef>
              <a:spcAft>
                <a:spcPts val="600"/>
              </a:spcAft>
              <a:buFont typeface="+mj-lt"/>
              <a:buAutoNum type="arabicPeriod" startAt="2"/>
            </a:pPr>
            <a:r>
              <a:rPr lang="en-US" sz="2000" b="1" dirty="0"/>
              <a:t>Major: </a:t>
            </a:r>
          </a:p>
          <a:p>
            <a:pPr marL="800100">
              <a:spcBef>
                <a:spcPts val="0"/>
              </a:spcBef>
              <a:spcAft>
                <a:spcPts val="600"/>
              </a:spcAft>
            </a:pPr>
            <a:r>
              <a:rPr lang="en-US" sz="2000" dirty="0"/>
              <a:t>Violates state or federal state law or regulation</a:t>
            </a:r>
          </a:p>
          <a:p>
            <a:pPr marL="800100">
              <a:spcBef>
                <a:spcPts val="0"/>
              </a:spcBef>
              <a:spcAft>
                <a:spcPts val="600"/>
              </a:spcAft>
            </a:pPr>
            <a:r>
              <a:rPr lang="en-US" sz="2000" dirty="0"/>
              <a:t>If uncorrected, would prevent federal or state participation in all or a portion of the project</a:t>
            </a:r>
          </a:p>
          <a:p>
            <a:pPr marL="457200" indent="-457200">
              <a:spcBef>
                <a:spcPts val="0"/>
              </a:spcBef>
              <a:spcAft>
                <a:spcPts val="600"/>
              </a:spcAft>
              <a:buFont typeface="+mj-lt"/>
              <a:buAutoNum type="arabicPeriod" startAt="3"/>
            </a:pPr>
            <a:r>
              <a:rPr lang="en-US" sz="2000" b="1" dirty="0"/>
              <a:t>Unrecoverable:</a:t>
            </a:r>
            <a:endParaRPr lang="en-US" sz="2000" dirty="0"/>
          </a:p>
          <a:p>
            <a:pPr marL="800100">
              <a:spcBef>
                <a:spcPts val="0"/>
              </a:spcBef>
              <a:spcAft>
                <a:spcPts val="600"/>
              </a:spcAft>
            </a:pPr>
            <a:r>
              <a:rPr lang="en-US" sz="2000" dirty="0"/>
              <a:t>Such magnitude as to create doubt that the policies and objectives of Title 23 of the USC will be accomplished by the project</a:t>
            </a:r>
          </a:p>
          <a:p>
            <a:pPr marL="800100">
              <a:spcBef>
                <a:spcPts val="0"/>
              </a:spcBef>
              <a:spcAft>
                <a:spcPts val="600"/>
              </a:spcAft>
            </a:pPr>
            <a:r>
              <a:rPr lang="en-US" sz="2000" dirty="0"/>
              <a:t>Project beyond point that the deficiency can be corrected</a:t>
            </a:r>
          </a:p>
          <a:p>
            <a:pPr marL="800100">
              <a:spcBef>
                <a:spcPts val="0"/>
              </a:spcBef>
              <a:spcAft>
                <a:spcPts val="600"/>
              </a:spcAft>
            </a:pPr>
            <a:r>
              <a:rPr lang="en-US" sz="2000" dirty="0"/>
              <a:t>Loss of all or a portion of the federal and/or state funds</a:t>
            </a:r>
          </a:p>
        </p:txBody>
      </p:sp>
      <p:sp>
        <p:nvSpPr>
          <p:cNvPr id="5" name="Title 1"/>
          <p:cNvSpPr>
            <a:spLocks noGrp="1"/>
          </p:cNvSpPr>
          <p:nvPr>
            <p:ph type="title"/>
          </p:nvPr>
        </p:nvSpPr>
        <p:spPr>
          <a:xfrm>
            <a:off x="292100" y="-28575"/>
            <a:ext cx="8229600" cy="1358337"/>
          </a:xfrm>
        </p:spPr>
        <p:txBody>
          <a:bodyPr>
            <a:normAutofit fontScale="90000"/>
          </a:bodyPr>
          <a:lstStyle/>
          <a:p>
            <a:r>
              <a:rPr lang="en-US" sz="4200" dirty="0"/>
              <a:t>Project Completion:</a:t>
            </a:r>
            <a:br>
              <a:rPr lang="en-US" sz="4200" dirty="0"/>
            </a:br>
            <a:r>
              <a:rPr lang="en-US" dirty="0"/>
              <a:t>Noncompliance and Consequences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597" y="1384909"/>
            <a:ext cx="8229600" cy="4525963"/>
          </a:xfrm>
        </p:spPr>
        <p:txBody>
          <a:bodyPr>
            <a:normAutofit/>
          </a:bodyPr>
          <a:lstStyle/>
          <a:p>
            <a:pPr>
              <a:spcBef>
                <a:spcPts val="0"/>
              </a:spcBef>
              <a:spcAft>
                <a:spcPts val="600"/>
              </a:spcAft>
            </a:pPr>
            <a:r>
              <a:rPr lang="en-US" b="1" dirty="0"/>
              <a:t>Sanctions</a:t>
            </a:r>
          </a:p>
          <a:p>
            <a:pPr marL="822960" lvl="1">
              <a:spcBef>
                <a:spcPct val="0"/>
              </a:spcBef>
              <a:spcAft>
                <a:spcPts val="600"/>
              </a:spcAft>
            </a:pPr>
            <a:r>
              <a:rPr lang="en-US" sz="2800" dirty="0"/>
              <a:t>Freeze future programming</a:t>
            </a:r>
            <a:endParaRPr lang="en-US" altLang="en-US" sz="2800" dirty="0"/>
          </a:p>
          <a:p>
            <a:pPr marL="822960" lvl="1">
              <a:spcBef>
                <a:spcPct val="0"/>
              </a:spcBef>
              <a:spcAft>
                <a:spcPts val="600"/>
              </a:spcAft>
            </a:pPr>
            <a:r>
              <a:rPr lang="en-US" sz="2800" dirty="0"/>
              <a:t>Freeze progress payments</a:t>
            </a:r>
            <a:endParaRPr lang="en-US" altLang="en-US" sz="2800" dirty="0"/>
          </a:p>
          <a:p>
            <a:pPr marL="822960" lvl="1">
              <a:spcBef>
                <a:spcPct val="0"/>
              </a:spcBef>
              <a:spcAft>
                <a:spcPts val="600"/>
              </a:spcAft>
            </a:pPr>
            <a:r>
              <a:rPr lang="en-US" sz="2800" dirty="0"/>
              <a:t>Withdraw % of project funds</a:t>
            </a:r>
            <a:endParaRPr lang="en-US" altLang="en-US" sz="2800" dirty="0"/>
          </a:p>
          <a:p>
            <a:pPr marL="822960" lvl="1">
              <a:spcBef>
                <a:spcPct val="0"/>
              </a:spcBef>
              <a:spcAft>
                <a:spcPts val="600"/>
              </a:spcAft>
            </a:pPr>
            <a:r>
              <a:rPr lang="en-US" sz="2800" dirty="0"/>
              <a:t>Withdraw all the project funds</a:t>
            </a:r>
            <a:endParaRPr lang="en-US" altLang="en-US" sz="2800" dirty="0"/>
          </a:p>
          <a:p>
            <a:pPr marL="3175" indent="-3175">
              <a:spcBef>
                <a:spcPts val="0"/>
              </a:spcBef>
              <a:spcAft>
                <a:spcPts val="600"/>
              </a:spcAft>
              <a:buNone/>
            </a:pPr>
            <a:endParaRPr lang="en-US" dirty="0"/>
          </a:p>
          <a:p>
            <a:pPr marL="3175" indent="-3175">
              <a:spcBef>
                <a:spcPts val="0"/>
              </a:spcBef>
              <a:spcAft>
                <a:spcPts val="600"/>
              </a:spcAft>
              <a:buNone/>
            </a:pPr>
            <a:r>
              <a:rPr lang="en-US" b="1" dirty="0"/>
              <a:t>A Local Assistance Dispute Resolution Process exists for you to appeal the sanctions.</a:t>
            </a:r>
          </a:p>
        </p:txBody>
      </p:sp>
      <p:sp>
        <p:nvSpPr>
          <p:cNvPr id="5" name="Title 1"/>
          <p:cNvSpPr>
            <a:spLocks noGrp="1"/>
          </p:cNvSpPr>
          <p:nvPr>
            <p:ph type="title"/>
          </p:nvPr>
        </p:nvSpPr>
        <p:spPr>
          <a:xfrm>
            <a:off x="292100" y="-28575"/>
            <a:ext cx="8229600" cy="1358337"/>
          </a:xfrm>
        </p:spPr>
        <p:txBody>
          <a:bodyPr>
            <a:normAutofit fontScale="90000"/>
          </a:bodyPr>
          <a:lstStyle/>
          <a:p>
            <a:r>
              <a:rPr lang="en-US" sz="4200" dirty="0"/>
              <a:t>Project Completion:</a:t>
            </a:r>
            <a:br>
              <a:rPr lang="en-US" sz="4200" dirty="0"/>
            </a:br>
            <a:r>
              <a:rPr lang="en-US" dirty="0"/>
              <a:t>Noncompliance and Consequences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150" y="0"/>
            <a:ext cx="8229600" cy="1320800"/>
          </a:xfrm>
        </p:spPr>
        <p:txBody>
          <a:bodyPr>
            <a:normAutofit fontScale="90000"/>
          </a:bodyPr>
          <a:lstStyle/>
          <a:p>
            <a:r>
              <a:rPr lang="en-US" sz="4200" dirty="0"/>
              <a:t>Project Completion:</a:t>
            </a:r>
            <a:br>
              <a:rPr lang="en-US" sz="4200" dirty="0"/>
            </a:br>
            <a:r>
              <a:rPr lang="en-US" sz="3600" dirty="0"/>
              <a:t>Construction Records and Accounting</a:t>
            </a:r>
          </a:p>
        </p:txBody>
      </p:sp>
      <p:sp>
        <p:nvSpPr>
          <p:cNvPr id="3" name="Content Placeholder 2"/>
          <p:cNvSpPr>
            <a:spLocks noGrp="1"/>
          </p:cNvSpPr>
          <p:nvPr>
            <p:ph idx="1"/>
          </p:nvPr>
        </p:nvSpPr>
        <p:spPr>
          <a:xfrm>
            <a:off x="294869" y="1384909"/>
            <a:ext cx="8229600" cy="4525963"/>
          </a:xfrm>
        </p:spPr>
        <p:txBody>
          <a:bodyPr>
            <a:normAutofit/>
          </a:bodyPr>
          <a:lstStyle/>
          <a:p>
            <a:pPr>
              <a:spcBef>
                <a:spcPts val="0"/>
              </a:spcBef>
              <a:spcAft>
                <a:spcPts val="1200"/>
              </a:spcAft>
              <a:buNone/>
            </a:pPr>
            <a:r>
              <a:rPr lang="en-US" b="1" dirty="0"/>
              <a:t>Project Records Retention:</a:t>
            </a:r>
          </a:p>
          <a:p>
            <a:pPr>
              <a:spcBef>
                <a:spcPts val="0"/>
              </a:spcBef>
              <a:spcAft>
                <a:spcPts val="1200"/>
              </a:spcAft>
            </a:pPr>
            <a:r>
              <a:rPr lang="en-US" dirty="0"/>
              <a:t>Required by law:  23 CFR 710</a:t>
            </a:r>
          </a:p>
          <a:p>
            <a:pPr>
              <a:spcBef>
                <a:spcPts val="0"/>
              </a:spcBef>
              <a:spcAft>
                <a:spcPts val="1200"/>
              </a:spcAft>
            </a:pPr>
            <a:r>
              <a:rPr lang="en-US" dirty="0"/>
              <a:t>3 years after date of </a:t>
            </a:r>
            <a:r>
              <a:rPr lang="en-US" i="1" dirty="0"/>
              <a:t>final voucher approved</a:t>
            </a:r>
          </a:p>
          <a:p>
            <a:pPr>
              <a:spcBef>
                <a:spcPts val="0"/>
              </a:spcBef>
              <a:spcAft>
                <a:spcPts val="1200"/>
              </a:spcAft>
            </a:pPr>
            <a:r>
              <a:rPr lang="en-US" dirty="0"/>
              <a:t>All records</a:t>
            </a:r>
          </a:p>
        </p:txBody>
      </p:sp>
      <p:sp>
        <p:nvSpPr>
          <p:cNvPr id="4" name="Slide Number Placeholder 3"/>
          <p:cNvSpPr>
            <a:spLocks noGrp="1"/>
          </p:cNvSpPr>
          <p:nvPr>
            <p:ph type="sldNum" sz="quarter" idx="12"/>
          </p:nvPr>
        </p:nvSpPr>
        <p:spPr/>
        <p:txBody>
          <a:bodyPr/>
          <a:lstStyle/>
          <a:p>
            <a:fld id="{B41A0527-32D7-4FE2-8C5B-FBC541753985}" type="slidenum">
              <a:rPr lang="en-US" smtClean="0"/>
              <a:pPr/>
              <a:t>31</a:t>
            </a:fld>
            <a:endParaRPr lang="en-US" dirty="0"/>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61DB1BE9560734D96D0E3674E6433F3" ma:contentTypeVersion="14" ma:contentTypeDescription="Create a new document." ma:contentTypeScope="" ma:versionID="5d668b12a5777fb1304b2ab50e38361d">
  <xsd:schema xmlns:xsd="http://www.w3.org/2001/XMLSchema" xmlns:xs="http://www.w3.org/2001/XMLSchema" xmlns:p="http://schemas.microsoft.com/office/2006/metadata/properties" xmlns:ns3="bbd2068b-a8fb-49ed-90e4-8177ffa6b105" xmlns:ns4="49f50dd8-92d6-4132-828d-6c8f9582c1fd" targetNamespace="http://schemas.microsoft.com/office/2006/metadata/properties" ma:root="true" ma:fieldsID="36e43bdf95a0ae463f9f134f2baa90b0" ns3:_="" ns4:_="">
    <xsd:import namespace="bbd2068b-a8fb-49ed-90e4-8177ffa6b105"/>
    <xsd:import namespace="49f50dd8-92d6-4132-828d-6c8f9582c1f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2068b-a8fb-49ed-90e4-8177ffa6b1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9f50dd8-92d6-4132-828d-6c8f9582c1f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5082C4-8211-4D7C-9BEC-C5E9F6A072A8}">
  <ds:schemaRefs>
    <ds:schemaRef ds:uri="http://schemas.microsoft.com/sharepoint/v3/contenttype/forms"/>
  </ds:schemaRefs>
</ds:datastoreItem>
</file>

<file path=customXml/itemProps2.xml><?xml version="1.0" encoding="utf-8"?>
<ds:datastoreItem xmlns:ds="http://schemas.openxmlformats.org/officeDocument/2006/customXml" ds:itemID="{C2606155-99D0-450A-B794-E8453EF574BB}">
  <ds:schemaRefs>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purl.org/dc/dcmitype/"/>
    <ds:schemaRef ds:uri="http://purl.org/dc/terms/"/>
    <ds:schemaRef ds:uri="http://schemas.openxmlformats.org/package/2006/metadata/core-properties"/>
    <ds:schemaRef ds:uri="49f50dd8-92d6-4132-828d-6c8f9582c1fd"/>
    <ds:schemaRef ds:uri="bbd2068b-a8fb-49ed-90e4-8177ffa6b105"/>
    <ds:schemaRef ds:uri="http://www.w3.org/XML/1998/namespace"/>
  </ds:schemaRefs>
</ds:datastoreItem>
</file>

<file path=customXml/itemProps3.xml><?xml version="1.0" encoding="utf-8"?>
<ds:datastoreItem xmlns:ds="http://schemas.openxmlformats.org/officeDocument/2006/customXml" ds:itemID="{0D6D3B45-7C07-470B-A310-B1E0DAFB4B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d2068b-a8fb-49ed-90e4-8177ffa6b105"/>
    <ds:schemaRef ds:uri="49f50dd8-92d6-4132-828d-6c8f9582c1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5306</TotalTime>
  <Words>2849</Words>
  <Application>Microsoft Office PowerPoint</Application>
  <PresentationFormat>On-screen Show (4:3)</PresentationFormat>
  <Paragraphs>403</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Courier New</vt:lpstr>
      <vt:lpstr>Wingdings</vt:lpstr>
      <vt:lpstr>Custom Design</vt:lpstr>
      <vt:lpstr>Project Completion </vt:lpstr>
      <vt:lpstr>Project Completion: Objectives:</vt:lpstr>
      <vt:lpstr>Project Completion: Perform Final Inspection </vt:lpstr>
      <vt:lpstr>Final Inspection Form LAPM Exhibit 17-C (Handout Pg. 1)</vt:lpstr>
      <vt:lpstr>Project Completion: Perform Final Inspection </vt:lpstr>
      <vt:lpstr>Project Completion: Release Final Retention</vt:lpstr>
      <vt:lpstr>Project Completion: Submit As-Built Plans</vt:lpstr>
      <vt:lpstr>Project Completion: Submit As-Built Plans</vt:lpstr>
      <vt:lpstr>Project Completion: Submit As-Built Plans</vt:lpstr>
      <vt:lpstr>Cover Letter Report of Completion of Structures LAPM Exhibit 17-I (Handout Pg. 2)</vt:lpstr>
      <vt:lpstr>Report of Completion of Structures on Local Streets and Roads LAPM Exhibit 17-J (Handout Pg. 3)</vt:lpstr>
      <vt:lpstr>Project Completion: Assemble Report of Expenditures</vt:lpstr>
      <vt:lpstr>Project Completion: Assemble Report of Expenditures</vt:lpstr>
      <vt:lpstr>1. Report of Expenditures Cover Letter LAPM Exh. 17-A (Handout Pg. 5) </vt:lpstr>
      <vt:lpstr>1. Report of Expenditures Cover Letter (Handout Pg. 6) </vt:lpstr>
      <vt:lpstr>Project Completion: Assemble Report of Expenditures</vt:lpstr>
      <vt:lpstr>Project Completion: Assemble Report of Expenditures</vt:lpstr>
      <vt:lpstr>Project Completion: Assemble Report of Expenditures</vt:lpstr>
      <vt:lpstr>Project Completion: Assemble Report of Expenditures</vt:lpstr>
      <vt:lpstr>4. Federal-Aid Final Invoice Page 1 LAPM Chapter 5 Exhibits 5-A (2020)  Project closeout requires submittal of the Final Invoice and related exhibits.  For specifics, refer to the LAPM or contact your District Local Assistance Engineer.  FINAL CLOSEOUT PACKAGES:   One (1) Original Invoice – (1) dated, signed (blue ink) printed on agency letterhead, formatted as required: http://www.dot.ca.gov/hq/LocalPrograms/lam/forms/lapmforms.htm Two (2) copies of Invoice (or as directed by DLAE) Two (2) Exhibit 5-J – Local Agency Invoice Review Checklist Two (2) Exhibit Project Expense Summary(ies) Support expense summary (i.e., PE, CE, ROW E&amp;A)   Capital expense summary (CON and ROW Acquisition)  Final Report of Expenditures, etc…, as noted per LAPM  MAIL INVOICE PACKAGE TO:                                  District DLAE, Caltrans Local Assistance (address particular to your agency’s District Local Assistance office)</vt:lpstr>
      <vt:lpstr>4. Federal-Aid Final Invoice Supporting Documents LAPM Chapter 5 Exhibit 5-A  (for Final Invoices)</vt:lpstr>
      <vt:lpstr>Project Completion: Assemble Report of Expenditures</vt:lpstr>
      <vt:lpstr>Project Completion: Assemble Report of Expenditures</vt:lpstr>
      <vt:lpstr>Project Completion: Assemble Report of Expenditures</vt:lpstr>
      <vt:lpstr>Project Completion: Assemble Report of Expenditures</vt:lpstr>
      <vt:lpstr>Project Completion: Assemble Report of Expenditures</vt:lpstr>
      <vt:lpstr>Project Completion: Noncompliance and Consequences</vt:lpstr>
      <vt:lpstr>Inactive Projects</vt:lpstr>
      <vt:lpstr>Project Completion: Noncompliance and Consequences</vt:lpstr>
      <vt:lpstr>Project Completion: Noncompliance and Consequences</vt:lpstr>
      <vt:lpstr>Project Completion: Construction Records and Accounting</vt:lpstr>
    </vt:vector>
  </TitlesOfParts>
  <Company>CCE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Risa Knight</dc:creator>
  <cp:lastModifiedBy>Pan, Yingxian@DOT</cp:lastModifiedBy>
  <cp:revision>429</cp:revision>
  <cp:lastPrinted>2021-01-14T20:23:24Z</cp:lastPrinted>
  <dcterms:created xsi:type="dcterms:W3CDTF">2012-06-22T20:48:17Z</dcterms:created>
  <dcterms:modified xsi:type="dcterms:W3CDTF">2022-01-20T04:59:26Z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0x010100461DB1BE9560734D96D0E3674E6433F3</vt:lpwstr>
  </property>
</Properties>
</file>