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handoutMasterIdLst>
    <p:handoutMasterId r:id="rId33"/>
  </p:handoutMasterIdLst>
  <p:sldIdLst>
    <p:sldId id="826" r:id="rId5"/>
    <p:sldId id="859" r:id="rId6"/>
    <p:sldId id="860" r:id="rId7"/>
    <p:sldId id="861" r:id="rId8"/>
    <p:sldId id="863" r:id="rId9"/>
    <p:sldId id="839" r:id="rId10"/>
    <p:sldId id="829" r:id="rId11"/>
    <p:sldId id="842" r:id="rId12"/>
    <p:sldId id="864" r:id="rId13"/>
    <p:sldId id="832" r:id="rId14"/>
    <p:sldId id="865" r:id="rId15"/>
    <p:sldId id="866" r:id="rId16"/>
    <p:sldId id="867" r:id="rId17"/>
    <p:sldId id="868" r:id="rId18"/>
    <p:sldId id="869" r:id="rId19"/>
    <p:sldId id="870" r:id="rId20"/>
    <p:sldId id="871" r:id="rId21"/>
    <p:sldId id="872" r:id="rId22"/>
    <p:sldId id="873" r:id="rId23"/>
    <p:sldId id="850" r:id="rId24"/>
    <p:sldId id="851" r:id="rId25"/>
    <p:sldId id="874" r:id="rId26"/>
    <p:sldId id="856" r:id="rId27"/>
    <p:sldId id="857" r:id="rId28"/>
    <p:sldId id="875" r:id="rId29"/>
    <p:sldId id="854" r:id="rId30"/>
    <p:sldId id="855" r:id="rId31"/>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0">
          <p15:clr>
            <a:srgbClr val="A4A3A4"/>
          </p15:clr>
        </p15:guide>
        <p15:guide id="2" pos="26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006666"/>
    <a:srgbClr val="008080"/>
    <a:srgbClr val="00826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45" autoAdjust="0"/>
    <p:restoredTop sz="86356" autoAdjust="0"/>
  </p:normalViewPr>
  <p:slideViewPr>
    <p:cSldViewPr snapToGrid="0" snapToObjects="1">
      <p:cViewPr varScale="1">
        <p:scale>
          <a:sx n="67" d="100"/>
          <a:sy n="67" d="100"/>
        </p:scale>
        <p:origin x="78" y="72"/>
      </p:cViewPr>
      <p:guideLst>
        <p:guide orient="horz" pos="950"/>
        <p:guide pos="261"/>
      </p:guideLst>
    </p:cSldViewPr>
  </p:slideViewPr>
  <p:outlineViewPr>
    <p:cViewPr>
      <p:scale>
        <a:sx n="33" d="100"/>
        <a:sy n="33" d="100"/>
      </p:scale>
      <p:origin x="0" y="-2352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showGuides="1">
      <p:cViewPr varScale="1">
        <p:scale>
          <a:sx n="76" d="100"/>
          <a:sy n="76" d="100"/>
        </p:scale>
        <p:origin x="-1944"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sz="1200"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1E0163A3-0986-4D1D-A810-47E990182539}" type="slidenum">
              <a:rPr lang="en-US" sz="1200" smtClean="0"/>
              <a:pPr/>
              <a:t>‹#›</a:t>
            </a:fld>
            <a:endParaRPr lang="en-US" sz="1200" dirty="0"/>
          </a:p>
        </p:txBody>
      </p:sp>
    </p:spTree>
    <p:extLst>
      <p:ext uri="{BB962C8B-B14F-4D97-AF65-F5344CB8AC3E}">
        <p14:creationId xmlns:p14="http://schemas.microsoft.com/office/powerpoint/2010/main" val="362030767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468473" y="4560570"/>
            <a:ext cx="6358211"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r>
              <a:rPr lang="en-US" dirty="0"/>
              <a:t>4/25/16</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BF6DD7D-9E0B-45D5-9BD6-09BE3D7C445D}" type="slidenum">
              <a:rPr lang="en-US" smtClean="0"/>
              <a:pPr/>
              <a:t>‹#›</a:t>
            </a:fld>
            <a:endParaRPr lang="en-US" dirty="0"/>
          </a:p>
        </p:txBody>
      </p:sp>
      <p:sp>
        <p:nvSpPr>
          <p:cNvPr id="9" name="Date Placeholder 8"/>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0C7AFD49-3277-4E66-BDE9-227B45E6DC77}" type="datetimeFigureOut">
              <a:rPr lang="en-US" smtClean="0"/>
              <a:t>1/18/2022</a:t>
            </a:fld>
            <a:endParaRPr lang="en-US" dirty="0"/>
          </a:p>
        </p:txBody>
      </p:sp>
    </p:spTree>
    <p:extLst>
      <p:ext uri="{BB962C8B-B14F-4D97-AF65-F5344CB8AC3E}">
        <p14:creationId xmlns:p14="http://schemas.microsoft.com/office/powerpoint/2010/main" val="3067743252"/>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dirty="0"/>
              <a:t>Trainer Notes:</a:t>
            </a:r>
          </a:p>
          <a:p>
            <a:endParaRPr lang="en-US" dirty="0"/>
          </a:p>
        </p:txBody>
      </p:sp>
      <p:sp>
        <p:nvSpPr>
          <p:cNvPr id="4" name="Slide Number Placeholder 3"/>
          <p:cNvSpPr>
            <a:spLocks noGrp="1"/>
          </p:cNvSpPr>
          <p:nvPr>
            <p:ph type="sldNum" sz="quarter" idx="10"/>
          </p:nvPr>
        </p:nvSpPr>
        <p:spPr/>
        <p:txBody>
          <a:bodyPr/>
          <a:lstStyle/>
          <a:p>
            <a:fld id="{BBF6DD7D-9E0B-45D5-9BD6-09BE3D7C445D}" type="slidenum">
              <a:rPr lang="en-US" smtClean="0"/>
              <a:pPr/>
              <a:t>1</a:t>
            </a:fld>
            <a:endParaRPr lang="en-US" dirty="0"/>
          </a:p>
        </p:txBody>
      </p:sp>
      <p:sp>
        <p:nvSpPr>
          <p:cNvPr id="5" name="Date Placeholder 4"/>
          <p:cNvSpPr>
            <a:spLocks noGrp="1"/>
          </p:cNvSpPr>
          <p:nvPr>
            <p:ph type="dt" idx="11"/>
          </p:nvPr>
        </p:nvSpPr>
        <p:spPr>
          <a:xfrm>
            <a:off x="4143587" y="0"/>
            <a:ext cx="3169920" cy="480060"/>
          </a:xfrm>
          <a:prstGeom prst="rect">
            <a:avLst/>
          </a:prstGeom>
        </p:spPr>
        <p:txBody>
          <a:bodyPr/>
          <a:lstStyle/>
          <a:p>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87502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endParaRPr lang="en-US"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92315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dirty="0"/>
              <a:t>Scope of work is addressed</a:t>
            </a:r>
            <a:r>
              <a:rPr lang="en-US" baseline="0" dirty="0"/>
              <a:t> in </a:t>
            </a:r>
            <a:r>
              <a:rPr lang="en-US" dirty="0"/>
              <a:t>Chapter</a:t>
            </a:r>
            <a:r>
              <a:rPr lang="en-US" baseline="0" dirty="0"/>
              <a:t> 4 of the CT SS and Chapter 1 Green Book </a:t>
            </a:r>
          </a:p>
          <a:p>
            <a:pPr marL="171450" indent="-171450">
              <a:buFont typeface="Arial" panose="020B0604020202020204" pitchFamily="34" charset="0"/>
              <a:buChar char="•"/>
            </a:pPr>
            <a:r>
              <a:rPr lang="en-US" b="1" baseline="0" dirty="0"/>
              <a:t>ASK:  What documents make up </a:t>
            </a:r>
            <a:r>
              <a:rPr lang="en-US" b="1" i="1" baseline="0" dirty="0"/>
              <a:t>the contract</a:t>
            </a:r>
            <a:r>
              <a:rPr lang="en-US" b="1" baseline="0" dirty="0"/>
              <a:t>?  </a:t>
            </a:r>
            <a:r>
              <a:rPr lang="en-US" baseline="0" dirty="0"/>
              <a:t>(next slide)</a:t>
            </a:r>
          </a:p>
          <a:p>
            <a:endParaRPr lang="en-US"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11897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b="1" baseline="0" dirty="0"/>
              <a:t>ASK:  What “other” documents are part of the contract? </a:t>
            </a:r>
            <a:endParaRPr lang="en-US" baseline="0" dirty="0"/>
          </a:p>
          <a:p>
            <a:pPr marL="548640" lvl="1" indent="-171450">
              <a:buFont typeface="Courier New" panose="02070309020205020404" pitchFamily="49" charset="0"/>
              <a:buChar char="o"/>
            </a:pPr>
            <a:r>
              <a:rPr lang="en-US" b="0" baseline="0" dirty="0"/>
              <a:t>Permits</a:t>
            </a:r>
          </a:p>
          <a:p>
            <a:pPr marL="548640" lvl="1" indent="-171450">
              <a:buFont typeface="Courier New" panose="02070309020205020404" pitchFamily="49" charset="0"/>
              <a:buChar char="o"/>
            </a:pPr>
            <a:r>
              <a:rPr lang="en-US" b="0" baseline="0" dirty="0"/>
              <a:t>Executed Change Orders</a:t>
            </a:r>
          </a:p>
          <a:p>
            <a:pPr marL="548640" lvl="1" indent="-171450">
              <a:buFont typeface="Courier New" panose="02070309020205020404" pitchFamily="49" charset="0"/>
              <a:buChar char="o"/>
            </a:pPr>
            <a:r>
              <a:rPr lang="en-US" b="0" baseline="0" dirty="0"/>
              <a:t>Addenda</a:t>
            </a:r>
          </a:p>
          <a:p>
            <a:pPr marL="548640" lvl="1" indent="-171450">
              <a:buFont typeface="Courier New" panose="02070309020205020404" pitchFamily="49" charset="0"/>
              <a:buChar char="o"/>
            </a:pPr>
            <a:r>
              <a:rPr lang="en-US" b="0" baseline="0" dirty="0"/>
              <a:t>Bid/Proposal</a:t>
            </a:r>
            <a:endParaRPr lang="en-US" b="1" dirty="0"/>
          </a:p>
          <a:p>
            <a:pPr marL="171450" indent="-171450">
              <a:buFont typeface="Arial" panose="020B0604020202020204" pitchFamily="34" charset="0"/>
              <a:buChar char="•"/>
            </a:pPr>
            <a:r>
              <a:rPr lang="en-US" b="0" dirty="0"/>
              <a:t>Order</a:t>
            </a:r>
            <a:r>
              <a:rPr lang="en-US" b="0" baseline="0" dirty="0"/>
              <a:t> of precedence (governing ranking) will be addressed in the “Control of Work” module.</a:t>
            </a:r>
          </a:p>
          <a:p>
            <a:pPr marL="171450" indent="-171450">
              <a:buFont typeface="Arial" panose="020B0604020202020204" pitchFamily="34" charset="0"/>
              <a:buChar char="•"/>
            </a:pPr>
            <a:r>
              <a:rPr lang="en-US" b="0" baseline="0" dirty="0"/>
              <a:t>The order is different depending which standard specifications you are using:  CT 2006, CT 2010, 0r Green Book.  Read your contract.</a:t>
            </a:r>
          </a:p>
          <a:p>
            <a:pPr marL="171450" indent="-171450">
              <a:buFont typeface="Arial" panose="020B0604020202020204" pitchFamily="34" charset="0"/>
              <a:buChar char="•"/>
            </a:pPr>
            <a:r>
              <a:rPr lang="en-US" b="0" baseline="0" dirty="0"/>
              <a:t>Bidders’ Exchange: website where you/contractor can get copies of the contract docs, including standards and revised standards.</a:t>
            </a:r>
            <a:endParaRPr lang="en-US" b="1"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791234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baseline="0" dirty="0"/>
              <a:t>Details for construction = how you must build it = method spec</a:t>
            </a:r>
          </a:p>
          <a:p>
            <a:pPr marL="171450" indent="-171450">
              <a:buFont typeface="Arial" panose="020B0604020202020204" pitchFamily="34" charset="0"/>
              <a:buChar char="•"/>
            </a:pPr>
            <a:r>
              <a:rPr lang="en-US" baseline="0" dirty="0"/>
              <a:t>Details for completion  = the finished product = contractor determines the means and methods</a:t>
            </a:r>
          </a:p>
          <a:p>
            <a:pPr>
              <a:buFont typeface="Arial" pitchFamily="34" charset="0"/>
              <a:buChar char="•"/>
            </a:pPr>
            <a:endParaRPr lang="en-US" baseline="0" dirty="0"/>
          </a:p>
          <a:p>
            <a:endParaRPr lang="en-US"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5</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3477551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b="0" dirty="0"/>
              <a:t>Important</a:t>
            </a:r>
            <a:r>
              <a:rPr lang="en-US" b="0" baseline="0" dirty="0"/>
              <a:t> so:</a:t>
            </a:r>
          </a:p>
          <a:p>
            <a:pPr marL="548640" lvl="1" indent="-171450">
              <a:buFont typeface="Courier New" panose="02070309020205020404" pitchFamily="49" charset="0"/>
              <a:buChar char="o"/>
            </a:pPr>
            <a:r>
              <a:rPr lang="en-US" b="0" baseline="0" dirty="0"/>
              <a:t>The contractor respects you and has confidence in you and your decisions.</a:t>
            </a:r>
          </a:p>
          <a:p>
            <a:pPr marL="548640" lvl="1" indent="-171450">
              <a:buFont typeface="Courier New" panose="02070309020205020404" pitchFamily="49" charset="0"/>
              <a:buChar char="o"/>
            </a:pPr>
            <a:r>
              <a:rPr lang="en-US" b="0" baseline="0" dirty="0"/>
              <a:t>You don’t make mistakes (i.e., in interpretation of contract, in determination of acceptable work, etc.)</a:t>
            </a:r>
          </a:p>
          <a:p>
            <a:pPr marL="171450" indent="-171450">
              <a:buFont typeface="Arial" panose="020B0604020202020204" pitchFamily="34" charset="0"/>
              <a:buChar char="•"/>
            </a:pPr>
            <a:r>
              <a:rPr lang="en-US" b="1" baseline="0" dirty="0"/>
              <a:t>ASK:  If there is going to be work on your project you are not familiar with what can you do to get familiar with it?  </a:t>
            </a:r>
            <a:r>
              <a:rPr lang="en-US" b="0" baseline="0" dirty="0"/>
              <a:t>(This question is a lead in to the next slide regarding Chap 4 of the CM).  Other answers:</a:t>
            </a:r>
          </a:p>
          <a:p>
            <a:pPr marL="548640" lvl="1" indent="-171450">
              <a:buFont typeface="Courier New" panose="02070309020205020404" pitchFamily="49" charset="0"/>
              <a:buChar char="o"/>
            </a:pPr>
            <a:r>
              <a:rPr lang="en-US" b="0" baseline="0" dirty="0"/>
              <a:t>Read your contract docs! Plans and Specs</a:t>
            </a:r>
          </a:p>
          <a:p>
            <a:pPr marL="548640" lvl="1" indent="-171450">
              <a:buFont typeface="Courier New" panose="02070309020205020404" pitchFamily="49" charset="0"/>
              <a:buChar char="o"/>
            </a:pPr>
            <a:r>
              <a:rPr lang="en-US" b="0" baseline="0" dirty="0"/>
              <a:t>Find a job doing similar work and visit it.</a:t>
            </a:r>
          </a:p>
          <a:p>
            <a:pPr marL="548640" lvl="1" indent="-171450">
              <a:buFont typeface="Courier New" panose="02070309020205020404" pitchFamily="49" charset="0"/>
              <a:buChar char="o"/>
            </a:pPr>
            <a:r>
              <a:rPr lang="en-US" b="0" baseline="0" dirty="0"/>
              <a:t>Develop a network of peers you can call (Network this week, join APWA, get to know your local CT RE)</a:t>
            </a:r>
          </a:p>
          <a:p>
            <a:pPr marL="548640" lvl="1" indent="-171450">
              <a:buFont typeface="Courier New" panose="02070309020205020404" pitchFamily="49" charset="0"/>
              <a:buChar char="o"/>
            </a:pPr>
            <a:r>
              <a:rPr lang="en-US" b="0" baseline="0" dirty="0"/>
              <a:t>Bring staff on board that are familiar with the specific work.  Consultants?</a:t>
            </a:r>
          </a:p>
          <a:p>
            <a:pPr marL="548640" lvl="1" indent="-171450">
              <a:buFont typeface="Courier New" panose="02070309020205020404" pitchFamily="49" charset="0"/>
              <a:buChar char="o"/>
            </a:pPr>
            <a:r>
              <a:rPr lang="en-US" b="0" baseline="0" dirty="0"/>
              <a:t>Read the Chapter 4 of the CM (next slide)</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6</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782949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sz="1200" b="1" i="1" kern="1200" baseline="0" dirty="0">
                <a:solidFill>
                  <a:schemeClr val="tx1"/>
                </a:solidFill>
                <a:latin typeface="+mn-lt"/>
                <a:ea typeface="+mn-ea"/>
                <a:cs typeface="+mn-cs"/>
              </a:rPr>
              <a:t>General</a:t>
            </a:r>
            <a:r>
              <a:rPr lang="en-US" sz="1200" b="0" kern="1200" baseline="0" dirty="0">
                <a:solidFill>
                  <a:schemeClr val="tx1"/>
                </a:solidFill>
                <a:latin typeface="+mn-lt"/>
                <a:ea typeface="+mn-ea"/>
                <a:cs typeface="+mn-cs"/>
              </a:rPr>
              <a:t>  briefly describes the work covered in the section. </a:t>
            </a:r>
          </a:p>
          <a:p>
            <a:pPr marL="171450" indent="-171450">
              <a:buFont typeface="Arial" panose="020B0604020202020204" pitchFamily="34" charset="0"/>
              <a:buChar char="•"/>
            </a:pPr>
            <a:r>
              <a:rPr lang="en-US" sz="1200" b="1" i="1" kern="1200" baseline="0" dirty="0">
                <a:solidFill>
                  <a:schemeClr val="tx1"/>
                </a:solidFill>
                <a:latin typeface="+mn-lt"/>
                <a:ea typeface="+mn-ea"/>
                <a:cs typeface="+mn-cs"/>
              </a:rPr>
              <a:t>Before Work Begins  </a:t>
            </a:r>
            <a:r>
              <a:rPr lang="en-US" sz="1200" b="0" kern="1200" baseline="0" dirty="0">
                <a:solidFill>
                  <a:schemeClr val="tx1"/>
                </a:solidFill>
                <a:latin typeface="+mn-lt"/>
                <a:ea typeface="+mn-ea"/>
                <a:cs typeface="+mn-cs"/>
              </a:rPr>
              <a:t>describes the actions the RE and Assistant RE (inspectors) must take before the contractor begins the construction work. </a:t>
            </a:r>
          </a:p>
          <a:p>
            <a:pPr marL="171450" indent="-171450">
              <a:buFont typeface="Arial" panose="020B0604020202020204" pitchFamily="34" charset="0"/>
              <a:buChar char="•"/>
            </a:pPr>
            <a:r>
              <a:rPr lang="en-US" sz="1200" b="1" i="1" kern="1200" baseline="0" dirty="0">
                <a:solidFill>
                  <a:schemeClr val="tx1"/>
                </a:solidFill>
                <a:latin typeface="+mn-lt"/>
                <a:ea typeface="+mn-ea"/>
                <a:cs typeface="+mn-cs"/>
              </a:rPr>
              <a:t>During the Course of Work </a:t>
            </a:r>
            <a:r>
              <a:rPr lang="en-US" sz="1200" b="0" kern="1200" baseline="0" dirty="0">
                <a:solidFill>
                  <a:schemeClr val="tx1"/>
                </a:solidFill>
                <a:latin typeface="+mn-lt"/>
                <a:ea typeface="+mn-ea"/>
                <a:cs typeface="+mn-cs"/>
              </a:rPr>
              <a:t>describes the actions the RE and Assistant RE must take when the contractor is performing the work. </a:t>
            </a:r>
          </a:p>
          <a:p>
            <a:pPr marL="171450" indent="-171450">
              <a:buFont typeface="Arial" panose="020B0604020202020204" pitchFamily="34" charset="0"/>
              <a:buChar char="•"/>
            </a:pPr>
            <a:r>
              <a:rPr lang="en-US" sz="1200" b="1" i="1" kern="1200" baseline="0" dirty="0">
                <a:solidFill>
                  <a:schemeClr val="tx1"/>
                </a:solidFill>
                <a:latin typeface="+mn-lt"/>
                <a:ea typeface="+mn-ea"/>
                <a:cs typeface="+mn-cs"/>
              </a:rPr>
              <a:t>Measurement and Payment </a:t>
            </a:r>
            <a:r>
              <a:rPr lang="en-US" sz="1200" b="0" kern="1200" baseline="0" dirty="0">
                <a:solidFill>
                  <a:schemeClr val="tx1"/>
                </a:solidFill>
                <a:latin typeface="+mn-lt"/>
                <a:ea typeface="+mn-ea"/>
                <a:cs typeface="+mn-cs"/>
              </a:rPr>
              <a:t>provides guidelines for measuring and paying for the work covered in the section.</a:t>
            </a:r>
          </a:p>
          <a:p>
            <a:endParaRPr lang="en-US" dirty="0"/>
          </a:p>
          <a:p>
            <a:r>
              <a:rPr lang="en-US" dirty="0"/>
              <a:t>So if you needed</a:t>
            </a:r>
            <a:r>
              <a:rPr lang="en-US" baseline="0" dirty="0"/>
              <a:t> to inspect Concrete Pipe placement or place Lime Treat Base you could find information in Chapter 4 for each of these.</a:t>
            </a:r>
          </a:p>
          <a:p>
            <a:endParaRPr lang="en-US" baseline="0" dirty="0"/>
          </a:p>
          <a:p>
            <a:r>
              <a:rPr lang="en-US" baseline="0" dirty="0"/>
              <a:t>Does not cover:  </a:t>
            </a:r>
          </a:p>
          <a:p>
            <a:pPr marL="173736" lvl="1" indent="-171450">
              <a:buFont typeface="Arial" panose="020B0604020202020204" pitchFamily="34" charset="0"/>
              <a:buChar char="•"/>
            </a:pPr>
            <a:r>
              <a:rPr lang="en-US" dirty="0"/>
              <a:t>The first nine “General Provisions” sections</a:t>
            </a:r>
          </a:p>
          <a:p>
            <a:pPr marL="173736" lvl="1" indent="-171450">
              <a:buFont typeface="Arial" panose="020B0604020202020204" pitchFamily="34" charset="0"/>
              <a:buChar char="•"/>
            </a:pPr>
            <a:r>
              <a:rPr lang="en-US" dirty="0"/>
              <a:t>The four “Structures” sections 49, 50, 55, and 59</a:t>
            </a:r>
          </a:p>
          <a:p>
            <a:pPr marL="548640" lvl="1" indent="-171450">
              <a:buFont typeface="Courier New" panose="02070309020205020404" pitchFamily="49" charset="0"/>
              <a:buChar char="o"/>
            </a:pPr>
            <a:r>
              <a:rPr lang="en-US" dirty="0"/>
              <a:t>Covered in the </a:t>
            </a:r>
            <a:r>
              <a:rPr lang="en-US" b="1" i="1" dirty="0"/>
              <a:t>Bridge Construction Records and Procedures Manual</a:t>
            </a:r>
            <a:endParaRPr lang="en-US" b="0" baseline="0"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7</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787121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itchFamily="34" charset="0"/>
              <a:buChar char="•"/>
            </a:pPr>
            <a:r>
              <a:rPr lang="en-US" b="0" dirty="0"/>
              <a:t>When</a:t>
            </a:r>
            <a:r>
              <a:rPr lang="en-US" b="0" baseline="0" dirty="0"/>
              <a:t> a contract has ambiguities they generally become the problem of the person who wrote the contract when resolving a claim issue.</a:t>
            </a:r>
          </a:p>
          <a:p>
            <a:pPr marL="171450" indent="-171450">
              <a:buFont typeface="Arial" pitchFamily="34" charset="0"/>
              <a:buChar char="•"/>
            </a:pPr>
            <a:r>
              <a:rPr lang="en-US" sz="1200" kern="1200" baseline="0" dirty="0">
                <a:solidFill>
                  <a:schemeClr val="tx1"/>
                </a:solidFill>
                <a:latin typeface="+mn-lt"/>
                <a:ea typeface="+mn-ea"/>
                <a:cs typeface="+mn-cs"/>
              </a:rPr>
              <a:t>Avoid searching out and using pure technicalities or making unreasonable inferences. </a:t>
            </a:r>
          </a:p>
          <a:p>
            <a:pPr marL="171450" indent="-171450">
              <a:buFont typeface="Arial" pitchFamily="34" charset="0"/>
              <a:buChar char="•"/>
            </a:pPr>
            <a:r>
              <a:rPr lang="en-US" sz="1200" b="0" kern="1200" baseline="0" dirty="0">
                <a:solidFill>
                  <a:schemeClr val="tx1"/>
                </a:solidFill>
                <a:latin typeface="+mn-lt"/>
                <a:ea typeface="+mn-ea"/>
                <a:cs typeface="+mn-cs"/>
              </a:rPr>
              <a:t>Consult the design engineer.</a:t>
            </a:r>
            <a:endParaRPr lang="en-US" b="0"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8</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1709914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a:buNone/>
            </a:pPr>
            <a:r>
              <a:rPr lang="fr-FR" sz="1200" b="1" u="sng" dirty="0">
                <a:solidFill>
                  <a:schemeClr val="accent6">
                    <a:lumMod val="50000"/>
                  </a:schemeClr>
                </a:solidFill>
              </a:rPr>
              <a:t>CM 3-403, 2010</a:t>
            </a:r>
            <a:r>
              <a:rPr lang="fr-FR" sz="1200" b="1" u="sng" baseline="0" dirty="0">
                <a:solidFill>
                  <a:schemeClr val="accent6">
                    <a:lumMod val="50000"/>
                  </a:schemeClr>
                </a:solidFill>
              </a:rPr>
              <a:t>, 2012 </a:t>
            </a:r>
            <a:r>
              <a:rPr lang="en-US" sz="1200" b="1" u="sng" dirty="0">
                <a:solidFill>
                  <a:schemeClr val="accent6">
                    <a:lumMod val="50000"/>
                  </a:schemeClr>
                </a:solidFill>
              </a:rPr>
              <a:t>Green Book 3.1 &amp; 3.2</a:t>
            </a:r>
          </a:p>
          <a:p>
            <a:pPr marL="171450" indent="-171450">
              <a:buFont typeface="Arial" pitchFamily="34" charset="0"/>
              <a:buChar char="•"/>
            </a:pPr>
            <a:r>
              <a:rPr lang="en-US" sz="1200" kern="1200" baseline="0" dirty="0">
                <a:solidFill>
                  <a:schemeClr val="tx1"/>
                </a:solidFill>
                <a:latin typeface="+mn-lt"/>
                <a:ea typeface="+mn-ea"/>
                <a:cs typeface="+mn-cs"/>
              </a:rPr>
              <a:t>Limit changes to those required to complete the work as contemplated at the time the plans and specifications were approved. </a:t>
            </a:r>
            <a:endParaRPr lang="en-US" sz="1200" b="1" u="sng" dirty="0">
              <a:solidFill>
                <a:schemeClr val="accent6">
                  <a:lumMod val="50000"/>
                </a:schemeClr>
              </a:solidFill>
            </a:endParaRPr>
          </a:p>
          <a:p>
            <a:pPr marL="171450" indent="-171450">
              <a:buFont typeface="Arial" pitchFamily="34" charset="0"/>
              <a:buChar char="•"/>
            </a:pPr>
            <a:r>
              <a:rPr lang="en-US" dirty="0"/>
              <a:t>Emphasize</a:t>
            </a:r>
            <a:r>
              <a:rPr lang="en-US" baseline="0" dirty="0"/>
              <a:t> to the </a:t>
            </a:r>
            <a:r>
              <a:rPr lang="en-US" dirty="0"/>
              <a:t>students the</a:t>
            </a:r>
            <a:r>
              <a:rPr lang="en-US" baseline="0" dirty="0"/>
              <a:t> importance of keeping changes </a:t>
            </a:r>
            <a:r>
              <a:rPr lang="en-US" b="1" baseline="0" dirty="0"/>
              <a:t>“within” the scope of the work</a:t>
            </a:r>
            <a:r>
              <a:rPr lang="en-US" baseline="0" dirty="0"/>
              <a:t>.  </a:t>
            </a:r>
          </a:p>
          <a:p>
            <a:pPr marL="628650" lvl="1" indent="-171450">
              <a:buFont typeface="Arial" pitchFamily="34" charset="0"/>
              <a:buChar char="•"/>
            </a:pPr>
            <a:r>
              <a:rPr lang="en-US" baseline="0" dirty="0"/>
              <a:t>AKS: Why must you stay within the scope of the work?  ‘</a:t>
            </a:r>
          </a:p>
          <a:p>
            <a:pPr marL="628650" lvl="1" indent="-171450">
              <a:buFont typeface="Arial" pitchFamily="34" charset="0"/>
              <a:buChar char="•"/>
            </a:pPr>
            <a:r>
              <a:rPr lang="en-US" baseline="0" dirty="0"/>
              <a:t>The environmental document evaluated the work as originally scoped, so it only covers  that work.  Doing work outside the scope would break federal law.</a:t>
            </a:r>
          </a:p>
          <a:p>
            <a:pPr marL="171450" indent="-171450">
              <a:buFont typeface="Arial" pitchFamily="34" charset="0"/>
              <a:buChar char="•"/>
            </a:pPr>
            <a:r>
              <a:rPr lang="en-US" baseline="0" dirty="0"/>
              <a:t>Work that is outside the original scope of the project is </a:t>
            </a:r>
            <a:r>
              <a:rPr lang="en-US" b="1" baseline="0" dirty="0"/>
              <a:t>not eligible for Federal-aid reimbursement</a:t>
            </a:r>
            <a:r>
              <a:rPr lang="en-US" b="0" baseline="0" dirty="0"/>
              <a:t>.</a:t>
            </a:r>
            <a:endParaRPr lang="en-US" b="0"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9</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433692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If a change must be made, formalize it by executing a change order. </a:t>
            </a:r>
          </a:p>
          <a:p>
            <a:pPr marL="171450" indent="-171450">
              <a:buFont typeface="Arial" panose="020B0604020202020204" pitchFamily="34" charset="0"/>
              <a:buChar char="•"/>
            </a:pPr>
            <a:r>
              <a:rPr lang="en-US" dirty="0"/>
              <a:t>Examples of changes</a:t>
            </a:r>
            <a:r>
              <a:rPr lang="en-US" baseline="0" dirty="0"/>
              <a:t> might be:</a:t>
            </a:r>
            <a:endParaRPr lang="en-US" dirty="0"/>
          </a:p>
          <a:p>
            <a:pPr marL="548640" indent="-171450">
              <a:buFont typeface="Courier New" panose="02070309020205020404" pitchFamily="49" charset="0"/>
              <a:buChar char="o"/>
            </a:pPr>
            <a:r>
              <a:rPr lang="en-US" dirty="0"/>
              <a:t>Increases and decreases in items of work</a:t>
            </a:r>
          </a:p>
          <a:p>
            <a:pPr marL="548640" indent="-171450">
              <a:buFont typeface="Courier New" panose="02070309020205020404" pitchFamily="49" charset="0"/>
              <a:buChar char="o"/>
            </a:pPr>
            <a:r>
              <a:rPr lang="en-US" dirty="0"/>
              <a:t>Eliminating items or portions of work</a:t>
            </a:r>
          </a:p>
          <a:p>
            <a:pPr marL="548640" indent="-171450">
              <a:buFont typeface="Courier New" panose="02070309020205020404" pitchFamily="49" charset="0"/>
              <a:buChar char="o"/>
            </a:pPr>
            <a:r>
              <a:rPr lang="en-US" dirty="0"/>
              <a:t>Changing</a:t>
            </a:r>
            <a:r>
              <a:rPr lang="en-US" baseline="0" dirty="0"/>
              <a:t> a specification or construction detail</a:t>
            </a:r>
          </a:p>
          <a:p>
            <a:pPr marL="548640" marR="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dirty="0"/>
              <a:t>Adding extra work</a:t>
            </a:r>
          </a:p>
          <a:p>
            <a:pPr marL="171450" indent="-171450">
              <a:buFont typeface="Arial" panose="020B0604020202020204" pitchFamily="34" charset="0"/>
              <a:buChar char="•"/>
            </a:pPr>
            <a:r>
              <a:rPr lang="en-US" dirty="0"/>
              <a:t>Changes</a:t>
            </a:r>
            <a:r>
              <a:rPr lang="en-US" baseline="0" dirty="0"/>
              <a:t> </a:t>
            </a:r>
            <a:r>
              <a:rPr lang="en-US" i="1" baseline="0" dirty="0"/>
              <a:t>requested by the Contractor</a:t>
            </a:r>
            <a:r>
              <a:rPr lang="en-US" baseline="0" dirty="0"/>
              <a:t>  should be at </a:t>
            </a:r>
            <a:r>
              <a:rPr lang="en-US" i="1" baseline="0" dirty="0"/>
              <a:t>no cost or reduction in cost</a:t>
            </a:r>
            <a:r>
              <a:rPr lang="en-US" baseline="0" dirty="0"/>
              <a:t> to the Agency.</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10</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45524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a:buNone/>
            </a:pPr>
            <a:r>
              <a:rPr lang="en-US" b="1" baseline="0" dirty="0"/>
              <a:t>ASK:  Is the Contractor required to do CCO work if he does not want to or agree with all parts of the CCO – for example , method of pay?  ANSWER:  YES.  </a:t>
            </a:r>
          </a:p>
          <a:p>
            <a:endParaRPr lang="en-US" baseline="0" dirty="0"/>
          </a:p>
          <a:p>
            <a:pPr marL="171450" indent="-171450">
              <a:buFont typeface="Arial" panose="020B0604020202020204" pitchFamily="34" charset="0"/>
              <a:buChar char="•"/>
            </a:pPr>
            <a:r>
              <a:rPr lang="en-US" baseline="0" dirty="0"/>
              <a:t>Exception to Bullet 2:  If the engineer needs the contractor to perform CCO work prior to the CCO being written and executed, the engineer must order the work in writing.  If this written prior authorization was not provided prior to the contractor performing the work, do not pay for the work.</a:t>
            </a:r>
          </a:p>
          <a:p>
            <a:pPr marL="171450" indent="-171450">
              <a:buFont typeface="Arial" panose="020B0604020202020204" pitchFamily="34" charset="0"/>
              <a:buChar char="•"/>
            </a:pPr>
            <a:r>
              <a:rPr lang="en-US" b="1" baseline="0" dirty="0"/>
              <a:t>CCO work performed without prior authorization is not eligible for reimbursement</a:t>
            </a:r>
          </a:p>
          <a:p>
            <a:endParaRPr lang="en-US" baseline="0" dirty="0"/>
          </a:p>
          <a:p>
            <a:r>
              <a:rPr lang="en-US" b="1" baseline="0" dirty="0"/>
              <a:t>Note:  </a:t>
            </a:r>
            <a:r>
              <a:rPr lang="en-US" baseline="0" dirty="0"/>
              <a:t>More about CCOs will be discussed in the CCO module.</a:t>
            </a:r>
            <a:endParaRPr lang="en-US"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11</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1602623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a:buNone/>
            </a:pPr>
            <a:r>
              <a:rPr lang="en-US" b="1" u="sng" dirty="0">
                <a:solidFill>
                  <a:schemeClr val="accent6">
                    <a:lumMod val="50000"/>
                  </a:schemeClr>
                </a:solidFill>
              </a:rPr>
              <a:t>Standard Specifications</a:t>
            </a:r>
            <a:r>
              <a:rPr lang="fr-FR" b="1" u="sng" dirty="0">
                <a:solidFill>
                  <a:schemeClr val="accent6">
                    <a:lumMod val="50000"/>
                  </a:schemeClr>
                </a:solidFill>
              </a:rPr>
              <a:t> 4-1.05B;</a:t>
            </a:r>
            <a:r>
              <a:rPr lang="fr-FR" b="1" u="sng" baseline="0" dirty="0">
                <a:solidFill>
                  <a:schemeClr val="accent6">
                    <a:lumMod val="50000"/>
                  </a:schemeClr>
                </a:solidFill>
              </a:rPr>
              <a:t> </a:t>
            </a:r>
            <a:r>
              <a:rPr lang="fr-FR" b="1" u="sng" dirty="0">
                <a:solidFill>
                  <a:schemeClr val="accent6">
                    <a:lumMod val="50000"/>
                  </a:schemeClr>
                </a:solidFill>
              </a:rPr>
              <a:t>CM </a:t>
            </a:r>
            <a:r>
              <a:rPr lang="en-US" b="1" u="sng" dirty="0">
                <a:solidFill>
                  <a:schemeClr val="accent6">
                    <a:lumMod val="50000"/>
                  </a:schemeClr>
                </a:solidFill>
              </a:rPr>
              <a:t>3-403C;</a:t>
            </a:r>
            <a:r>
              <a:rPr lang="en-US" b="1" u="sng" baseline="0" dirty="0">
                <a:solidFill>
                  <a:schemeClr val="accent6">
                    <a:lumMod val="50000"/>
                  </a:schemeClr>
                </a:solidFill>
              </a:rPr>
              <a:t> </a:t>
            </a:r>
            <a:r>
              <a:rPr lang="en-US" b="1" u="sng" dirty="0">
                <a:solidFill>
                  <a:schemeClr val="accent6">
                    <a:lumMod val="50000"/>
                  </a:schemeClr>
                </a:solidFill>
              </a:rPr>
              <a:t>Green Book 3.2.2.1</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Before work can be considered a work-character change, an ordered change to the plans or specifications must occur. </a:t>
            </a:r>
          </a:p>
          <a:p>
            <a:pPr marL="171450" indent="-171450">
              <a:buFont typeface="Arial" panose="020B0604020202020204" pitchFamily="34" charset="0"/>
              <a:buChar char="•"/>
            </a:pPr>
            <a:r>
              <a:rPr lang="en-US" sz="1200" b="1" kern="1200" baseline="0" dirty="0">
                <a:solidFill>
                  <a:schemeClr val="tx1"/>
                </a:solidFill>
                <a:latin typeface="+mn-lt"/>
                <a:ea typeface="+mn-ea"/>
                <a:cs typeface="+mn-cs"/>
              </a:rPr>
              <a:t>ASK:  What is an ordered change?  ANSWER:  A CCO or written direction from the Engineer.  No order from the engineer, then you can’t have a work-character change.</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If such an ordered change materially increases or decreases the unit cost of a bid item, then a work-character change has occurred.</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Work-character changes are not to be confused with </a:t>
            </a:r>
            <a:r>
              <a:rPr lang="en-US" sz="1200" b="1" kern="1200" baseline="0" dirty="0">
                <a:solidFill>
                  <a:schemeClr val="tx1"/>
                </a:solidFill>
                <a:latin typeface="+mn-lt"/>
                <a:ea typeface="+mn-ea"/>
                <a:cs typeface="+mn-cs"/>
              </a:rPr>
              <a:t>differing site conditions</a:t>
            </a:r>
            <a:r>
              <a:rPr lang="en-US" sz="1200" b="0" kern="1200" baseline="0" dirty="0">
                <a:solidFill>
                  <a:schemeClr val="tx1"/>
                </a:solidFill>
                <a:latin typeface="+mn-lt"/>
                <a:ea typeface="+mn-ea"/>
                <a:cs typeface="+mn-cs"/>
              </a:rPr>
              <a:t>.  (DSC discussed in upcoming slide)</a:t>
            </a:r>
            <a:endParaRPr lang="en-US"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12</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933014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Adjust the unit price for a bid item if a work-character change occurred. </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EMPHASIZE:  When calculating the adjustment for a work-character change,</a:t>
            </a:r>
            <a:r>
              <a:rPr lang="en-US" sz="1200" b="1" kern="1200" baseline="0" dirty="0">
                <a:solidFill>
                  <a:schemeClr val="tx1"/>
                </a:solidFill>
                <a:latin typeface="+mn-lt"/>
                <a:ea typeface="+mn-ea"/>
                <a:cs typeface="+mn-cs"/>
              </a:rPr>
              <a:t> the original bid price bears no relation to the adjustment </a:t>
            </a:r>
            <a:r>
              <a:rPr lang="en-US" sz="1200" kern="1200" baseline="0" dirty="0">
                <a:solidFill>
                  <a:schemeClr val="tx1"/>
                </a:solidFill>
                <a:latin typeface="+mn-lt"/>
                <a:ea typeface="+mn-ea"/>
                <a:cs typeface="+mn-cs"/>
              </a:rPr>
              <a:t>unless it can be demonstrated that the bid price actually represents the cost of the work. </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Section 5-3, “Change Orders,” of this manual contains examples of calculations and sample change orders.</a:t>
            </a:r>
            <a:endParaRPr lang="en-US" b="1" u="sng" dirty="0">
              <a:solidFill>
                <a:schemeClr val="accent6">
                  <a:lumMod val="50000"/>
                </a:schemeClr>
              </a:solidFill>
            </a:endParaRP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13</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4082982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itchFamily="34" charset="0"/>
              <a:buChar char="•"/>
            </a:pPr>
            <a:r>
              <a:rPr lang="en-US" sz="1200" kern="1200" baseline="0" dirty="0">
                <a:solidFill>
                  <a:schemeClr val="tx1"/>
                </a:solidFill>
                <a:latin typeface="+mn-lt"/>
                <a:ea typeface="+mn-ea"/>
                <a:cs typeface="+mn-cs"/>
              </a:rPr>
              <a:t>A differing site condition clause was initially developed by the federal government to protect contractors from excessive risk. The inclusion of the clause benefits Caltrans by reduced bidding contingencies that may be included by contractors. The differing site condition clause is required on all federally funded projects. (23 CFR 635.109) </a:t>
            </a:r>
          </a:p>
          <a:p>
            <a:endParaRPr lang="en-US" sz="1200" kern="1200" baseline="0" dirty="0">
              <a:solidFill>
                <a:schemeClr val="tx1"/>
              </a:solidFill>
              <a:latin typeface="+mn-lt"/>
              <a:ea typeface="+mn-ea"/>
              <a:cs typeface="+mn-cs"/>
            </a:endParaRPr>
          </a:p>
          <a:p>
            <a:pPr>
              <a:buNone/>
            </a:pPr>
            <a:r>
              <a:rPr lang="en-US" sz="1200" b="0" u="none" kern="1200" baseline="0" dirty="0">
                <a:solidFill>
                  <a:schemeClr val="tx1"/>
                </a:solidFill>
                <a:latin typeface="+mn-lt"/>
                <a:ea typeface="+mn-ea"/>
                <a:cs typeface="+mn-cs"/>
              </a:rPr>
              <a:t>There are 2 Types of Diff. Site Conditions, the first is …(slide)</a:t>
            </a:r>
          </a:p>
          <a:p>
            <a:pPr>
              <a:buNone/>
            </a:pPr>
            <a:endParaRPr lang="en-US" sz="1200" b="0" u="none" kern="1200" baseline="0" dirty="0">
              <a:solidFill>
                <a:schemeClr val="tx1"/>
              </a:solidFill>
              <a:latin typeface="+mn-lt"/>
              <a:ea typeface="+mn-ea"/>
              <a:cs typeface="+mn-cs"/>
            </a:endParaRPr>
          </a:p>
          <a:p>
            <a:pPr>
              <a:buNone/>
            </a:pPr>
            <a:r>
              <a:rPr lang="en-US" sz="1200" b="1" kern="1200" baseline="0" dirty="0">
                <a:solidFill>
                  <a:schemeClr val="tx1"/>
                </a:solidFill>
                <a:latin typeface="+mn-lt"/>
                <a:ea typeface="+mn-ea"/>
                <a:cs typeface="+mn-cs"/>
              </a:rPr>
              <a:t>Examples</a:t>
            </a:r>
            <a:r>
              <a:rPr lang="en-US" sz="1200" kern="1200" baseline="0" dirty="0">
                <a:solidFill>
                  <a:schemeClr val="tx1"/>
                </a:solidFill>
                <a:latin typeface="+mn-lt"/>
                <a:ea typeface="+mn-ea"/>
                <a:cs typeface="+mn-cs"/>
              </a:rPr>
              <a:t> </a:t>
            </a:r>
            <a:r>
              <a:rPr lang="en-US" sz="1200" b="1" kern="1200" baseline="0" dirty="0">
                <a:solidFill>
                  <a:schemeClr val="tx1"/>
                </a:solidFill>
                <a:latin typeface="+mn-lt"/>
                <a:ea typeface="+mn-ea"/>
                <a:cs typeface="+mn-cs"/>
              </a:rPr>
              <a:t>of Type 1 conditions</a:t>
            </a:r>
            <a:r>
              <a:rPr lang="en-US" sz="1200" kern="1200" baseline="0" dirty="0">
                <a:solidFill>
                  <a:schemeClr val="tx1"/>
                </a:solidFill>
                <a:latin typeface="+mn-lt"/>
                <a:ea typeface="+mn-ea"/>
                <a:cs typeface="+mn-cs"/>
              </a:rPr>
              <a:t> that are unknown, shown or not shown in the plans (see slide)</a:t>
            </a:r>
          </a:p>
          <a:p>
            <a:pPr>
              <a:buNone/>
            </a:pPr>
            <a:endParaRPr lang="en-US" sz="1200" kern="1200" baseline="0" dirty="0">
              <a:solidFill>
                <a:schemeClr val="tx1"/>
              </a:solidFill>
              <a:latin typeface="+mn-lt"/>
              <a:ea typeface="+mn-ea"/>
              <a:cs typeface="+mn-cs"/>
            </a:endParaRPr>
          </a:p>
          <a:p>
            <a:pPr lvl="0">
              <a:buFont typeface="Arial" pitchFamily="34" charset="0"/>
              <a:buNone/>
            </a:pPr>
            <a:r>
              <a:rPr lang="en-US" sz="1200" b="1" kern="1200" baseline="0" dirty="0">
                <a:solidFill>
                  <a:schemeClr val="tx1"/>
                </a:solidFill>
                <a:latin typeface="+mn-lt"/>
                <a:ea typeface="+mn-ea"/>
                <a:cs typeface="+mn-cs"/>
              </a:rPr>
              <a:t>Examples</a:t>
            </a:r>
            <a:r>
              <a:rPr lang="en-US" sz="1200" kern="1200" baseline="0" dirty="0">
                <a:solidFill>
                  <a:schemeClr val="tx1"/>
                </a:solidFill>
                <a:latin typeface="+mn-lt"/>
                <a:ea typeface="+mn-ea"/>
                <a:cs typeface="+mn-cs"/>
              </a:rPr>
              <a:t> that are </a:t>
            </a:r>
            <a:r>
              <a:rPr lang="en-US" sz="1200" b="1" kern="1200" baseline="0" dirty="0">
                <a:solidFill>
                  <a:schemeClr val="tx1"/>
                </a:solidFill>
                <a:latin typeface="+mn-lt"/>
                <a:ea typeface="+mn-ea"/>
                <a:cs typeface="+mn-cs"/>
              </a:rPr>
              <a:t>not differing site conditions</a:t>
            </a:r>
            <a:r>
              <a:rPr lang="en-US" sz="1200" kern="1200" baseline="0" dirty="0">
                <a:solidFill>
                  <a:schemeClr val="tx1"/>
                </a:solidFill>
                <a:latin typeface="+mn-lt"/>
                <a:ea typeface="+mn-ea"/>
                <a:cs typeface="+mn-cs"/>
              </a:rPr>
              <a:t>: changes that occur after bidding or contract award such as:</a:t>
            </a:r>
          </a:p>
          <a:p>
            <a:pPr marL="548640" lvl="1" indent="-171450">
              <a:buFont typeface="Courier New" panose="02070309020205020404" pitchFamily="49" charset="0"/>
              <a:buChar char="o"/>
            </a:pPr>
            <a:r>
              <a:rPr lang="en-US" sz="1200" kern="1200" baseline="0" dirty="0">
                <a:solidFill>
                  <a:schemeClr val="tx1"/>
                </a:solidFill>
                <a:latin typeface="+mn-lt"/>
                <a:ea typeface="+mn-ea"/>
                <a:cs typeface="+mn-cs"/>
              </a:rPr>
              <a:t>flooding</a:t>
            </a:r>
          </a:p>
          <a:p>
            <a:pPr marL="548640" lvl="1" indent="-171450">
              <a:buFont typeface="Courier New" panose="02070309020205020404" pitchFamily="49" charset="0"/>
              <a:buChar char="o"/>
            </a:pPr>
            <a:r>
              <a:rPr lang="en-US" sz="1200" kern="1200" baseline="0" dirty="0">
                <a:solidFill>
                  <a:schemeClr val="tx1"/>
                </a:solidFill>
                <a:latin typeface="+mn-lt"/>
                <a:ea typeface="+mn-ea"/>
                <a:cs typeface="+mn-cs"/>
              </a:rPr>
              <a:t>normal water table variations</a:t>
            </a:r>
          </a:p>
          <a:p>
            <a:pPr marL="548640" lvl="1" indent="-171450">
              <a:buFont typeface="Courier New" panose="02070309020205020404" pitchFamily="49" charset="0"/>
              <a:buChar char="o"/>
            </a:pPr>
            <a:r>
              <a:rPr lang="en-US" sz="1200" kern="1200" baseline="0" dirty="0">
                <a:solidFill>
                  <a:schemeClr val="tx1"/>
                </a:solidFill>
                <a:latin typeface="+mn-lt"/>
                <a:ea typeface="+mn-ea"/>
                <a:cs typeface="+mn-cs"/>
              </a:rPr>
              <a:t>landslides</a:t>
            </a:r>
          </a:p>
          <a:p>
            <a:pPr marL="548640" lvl="1" indent="-171450">
              <a:buFont typeface="Courier New" panose="02070309020205020404" pitchFamily="49" charset="0"/>
              <a:buChar char="o"/>
            </a:pPr>
            <a:r>
              <a:rPr lang="en-US" sz="1200" kern="1200" baseline="0" dirty="0">
                <a:solidFill>
                  <a:schemeClr val="tx1"/>
                </a:solidFill>
                <a:latin typeface="+mn-lt"/>
                <a:ea typeface="+mn-ea"/>
                <a:cs typeface="+mn-cs"/>
              </a:rPr>
              <a:t>illegal dumping</a:t>
            </a:r>
          </a:p>
          <a:p>
            <a:pPr marL="548640" lvl="1" indent="-171450">
              <a:buFont typeface="Courier New" panose="02070309020205020404" pitchFamily="49" charset="0"/>
              <a:buChar char="o"/>
            </a:pPr>
            <a:r>
              <a:rPr lang="en-US" sz="1200" kern="1200" baseline="0" dirty="0">
                <a:solidFill>
                  <a:schemeClr val="tx1"/>
                </a:solidFill>
                <a:latin typeface="+mn-lt"/>
                <a:ea typeface="+mn-ea"/>
                <a:cs typeface="+mn-cs"/>
              </a:rPr>
              <a:t>weather-related events</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14</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1655535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sz="1200" b="0" u="none" kern="1200" baseline="0" dirty="0">
                <a:solidFill>
                  <a:schemeClr val="tx1"/>
                </a:solidFill>
                <a:latin typeface="+mn-lt"/>
                <a:ea typeface="+mn-ea"/>
                <a:cs typeface="+mn-cs"/>
              </a:rPr>
              <a:t>Type 2 is frequently claimed when </a:t>
            </a:r>
            <a:r>
              <a:rPr lang="en-US" sz="1200" kern="1200" baseline="0" dirty="0">
                <a:solidFill>
                  <a:schemeClr val="tx1"/>
                </a:solidFill>
                <a:latin typeface="+mn-lt"/>
                <a:ea typeface="+mn-ea"/>
                <a:cs typeface="+mn-cs"/>
              </a:rPr>
              <a:t>there is no soils report data available for comparative analysis. </a:t>
            </a:r>
            <a:endParaRPr lang="en-US" sz="1200" b="0" u="none" kern="1200" baseline="0" dirty="0">
              <a:solidFill>
                <a:schemeClr val="tx1"/>
              </a:solidFill>
              <a:latin typeface="+mn-lt"/>
              <a:ea typeface="+mn-ea"/>
              <a:cs typeface="+mn-cs"/>
            </a:endParaRPr>
          </a:p>
          <a:p>
            <a:pPr marL="171450" indent="-171450">
              <a:buFont typeface="Arial" panose="020B0604020202020204" pitchFamily="34" charset="0"/>
              <a:buChar char="•"/>
            </a:pPr>
            <a:r>
              <a:rPr lang="en-US" b="1" dirty="0"/>
              <a:t>ASK:</a:t>
            </a:r>
            <a:r>
              <a:rPr lang="en-US" b="1" baseline="0" dirty="0"/>
              <a:t>  What is the key difference between a Work Character Change and a Differing Site Condition?  </a:t>
            </a:r>
            <a:r>
              <a:rPr lang="en-US" baseline="0" dirty="0"/>
              <a:t>(next slide)</a:t>
            </a:r>
            <a:endParaRPr lang="en-US" sz="1200" kern="1200" baseline="0" dirty="0">
              <a:solidFill>
                <a:schemeClr val="tx1"/>
              </a:solidFill>
              <a:latin typeface="+mn-lt"/>
              <a:ea typeface="+mn-ea"/>
              <a:cs typeface="+mn-cs"/>
            </a:endParaRP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15</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034149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dirty="0"/>
              <a:t>Trainer Notes:</a:t>
            </a:r>
          </a:p>
          <a:p>
            <a:r>
              <a:rPr lang="en-US" sz="1200" b="0" u="none" dirty="0"/>
              <a:t>Read these bullets</a:t>
            </a:r>
          </a:p>
          <a:p>
            <a:r>
              <a:rPr lang="en-US" sz="1200" b="0" u="none" dirty="0"/>
              <a:t>Question:</a:t>
            </a:r>
            <a:r>
              <a:rPr lang="en-US" sz="1200" b="0" u="none" baseline="0" dirty="0"/>
              <a:t> Who can give me an example of differing site conditions? Unsuitable subgrade. </a:t>
            </a:r>
          </a:p>
          <a:p>
            <a:endParaRPr lang="en-US" sz="1200"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DSC are not considered work-character changes because the differing conditions do not result from ordered changes.</a:t>
            </a:r>
          </a:p>
          <a:p>
            <a:endParaRPr lang="en-US" sz="1200" b="0" u="none"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16</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1930876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dirty="0"/>
              <a:t>Trainer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chemeClr val="tx1"/>
                </a:solidFill>
                <a:latin typeface="+mn-lt"/>
                <a:ea typeface="+mn-ea"/>
                <a:cs typeface="+mn-cs"/>
              </a:rPr>
              <a:t>Before disturbing the conditions</a:t>
            </a:r>
            <a:r>
              <a:rPr lang="en-US" sz="1200" kern="1200" baseline="0" dirty="0">
                <a:solidFill>
                  <a:schemeClr val="tx1"/>
                </a:solidFill>
                <a:latin typeface="+mn-lt"/>
                <a:ea typeface="+mn-ea"/>
                <a:cs typeface="+mn-cs"/>
              </a:rPr>
              <a:t>, the contractor must provide to the resident engineer written notice in the form of a request for information. </a:t>
            </a:r>
          </a:p>
          <a:p>
            <a:pPr marL="171450" indent="-171450">
              <a:buFont typeface="Arial" pitchFamily="34" charset="0"/>
              <a:buChar char="•"/>
            </a:pPr>
            <a:r>
              <a:rPr lang="en-US" sz="1200" b="0" u="none" dirty="0"/>
              <a:t>If Contractor disturbs</a:t>
            </a:r>
            <a:r>
              <a:rPr lang="en-US" sz="1200" b="0" u="none" baseline="0" dirty="0"/>
              <a:t> the site after discovery and before Engineer’s investigation, they waive the differing site condition claim.  </a:t>
            </a:r>
            <a:endParaRPr lang="en-US" sz="1200" b="0" u="none" dirty="0"/>
          </a:p>
          <a:p>
            <a:pPr marL="171450" indent="-171450">
              <a:buFont typeface="Arial" pitchFamily="34" charset="0"/>
              <a:buChar char="•"/>
            </a:pPr>
            <a:r>
              <a:rPr lang="en-US" sz="1200" b="0" u="none" dirty="0"/>
              <a:t>Question:</a:t>
            </a:r>
            <a:r>
              <a:rPr lang="en-US" sz="1200" b="0" u="none" baseline="0" dirty="0"/>
              <a:t>  Who can give me an example of differing site conditions? </a:t>
            </a:r>
          </a:p>
          <a:p>
            <a:pPr marL="628650" lvl="1" indent="-171450">
              <a:buFont typeface="Courier New" pitchFamily="49" charset="0"/>
              <a:buChar char="o"/>
            </a:pPr>
            <a:r>
              <a:rPr lang="en-US" sz="1200" b="0" u="none" baseline="0" dirty="0"/>
              <a:t>Unsuitable subgrade</a:t>
            </a:r>
          </a:p>
          <a:p>
            <a:pPr marL="628650" lvl="1" indent="-171450">
              <a:buFont typeface="Courier New" pitchFamily="49" charset="0"/>
              <a:buChar char="o"/>
            </a:pPr>
            <a:r>
              <a:rPr lang="en-US" sz="1200" b="0" u="none" baseline="0" dirty="0"/>
              <a:t>Sand where Log of Test Boring showed rock.</a:t>
            </a:r>
          </a:p>
          <a:p>
            <a:pPr marL="628650" lvl="1" indent="-171450">
              <a:buFont typeface="Courier New" pitchFamily="49" charset="0"/>
              <a:buChar char="o"/>
            </a:pPr>
            <a:r>
              <a:rPr lang="en-US" sz="1200" b="0" u="none" baseline="0" dirty="0"/>
              <a:t>Boulders in CIDH hole where cobbles were shown on LOTB</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Do not confuse with right of way delay, utilities delay, changes in character and buried man-made objects.</a:t>
            </a:r>
          </a:p>
          <a:p>
            <a:pPr lvl="0">
              <a:buFont typeface="Arial" pitchFamily="34" charset="0"/>
              <a:buChar char="•"/>
            </a:pPr>
            <a:endParaRPr lang="en-US" sz="1200" b="0" u="none"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17</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1930876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171450" indent="-171450">
              <a:buFont typeface="Arial" panose="020B0604020202020204" pitchFamily="34" charset="0"/>
              <a:buChar char="•"/>
            </a:pPr>
            <a:r>
              <a:rPr lang="en-US" sz="1200" b="0" u="none" kern="1200" baseline="0" dirty="0">
                <a:solidFill>
                  <a:schemeClr val="tx1"/>
                </a:solidFill>
                <a:latin typeface="+mn-lt"/>
                <a:ea typeface="+mn-ea"/>
                <a:cs typeface="+mn-cs"/>
              </a:rPr>
              <a:t>You don’t need to pay the contractor extra work to do this, it is part of the contract.</a:t>
            </a:r>
          </a:p>
          <a:p>
            <a:pPr marL="171450" lvl="0" indent="-171450">
              <a:buFont typeface="Arial" pitchFamily="34" charset="0"/>
              <a:buChar char="•"/>
            </a:pPr>
            <a:r>
              <a:rPr lang="en-US" sz="1200" kern="1200" baseline="0" dirty="0">
                <a:solidFill>
                  <a:schemeClr val="tx1"/>
                </a:solidFill>
                <a:latin typeface="+mn-lt"/>
                <a:ea typeface="+mn-ea"/>
                <a:cs typeface="+mn-cs"/>
              </a:rPr>
              <a:t>In addition to this general requirement, Section 22, “Finishing Roadway,” of the </a:t>
            </a:r>
            <a:r>
              <a:rPr lang="en-US" sz="1200" i="1" kern="1200" baseline="0" dirty="0">
                <a:solidFill>
                  <a:schemeClr val="tx1"/>
                </a:solidFill>
                <a:latin typeface="+mn-lt"/>
                <a:ea typeface="+mn-ea"/>
                <a:cs typeface="+mn-cs"/>
              </a:rPr>
              <a:t>Standard Specifications, </a:t>
            </a:r>
            <a:r>
              <a:rPr lang="en-US" sz="1200" i="0" kern="1200" baseline="0" dirty="0">
                <a:solidFill>
                  <a:schemeClr val="tx1"/>
                </a:solidFill>
                <a:latin typeface="+mn-lt"/>
                <a:ea typeface="+mn-ea"/>
                <a:cs typeface="+mn-cs"/>
              </a:rPr>
              <a:t>contains more detailed requirements for cleaning the roadway. </a:t>
            </a:r>
          </a:p>
          <a:p>
            <a:pPr marL="171450" lvl="0" indent="-171450">
              <a:buFont typeface="Arial" pitchFamily="34" charset="0"/>
              <a:buChar char="•"/>
            </a:pPr>
            <a:r>
              <a:rPr lang="en-US" sz="1200" i="0" kern="1200" baseline="0" dirty="0">
                <a:solidFill>
                  <a:schemeClr val="tx1"/>
                </a:solidFill>
                <a:latin typeface="+mn-lt"/>
                <a:ea typeface="+mn-ea"/>
                <a:cs typeface="+mn-cs"/>
              </a:rPr>
              <a:t>Some construction signs should be left in place until all punch list work is done and final inspection is done.  Be sure they are removed prior to contract acceptance.</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18</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752289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3630" y="4560571"/>
            <a:ext cx="6182847" cy="4320540"/>
          </a:xfrm>
          <a:prstGeom prst="rect">
            <a:avLst/>
          </a:prstGeom>
        </p:spPr>
        <p:txBody>
          <a:bodyPr lIns="91425" tIns="45713" rIns="91425" bIns="45713">
            <a:normAutofit/>
          </a:bodyPr>
          <a:lstStyle/>
          <a:p>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19</a:t>
            </a:fld>
            <a:endParaRPr lang="en-US" dirty="0"/>
          </a:p>
        </p:txBody>
      </p:sp>
      <p:sp>
        <p:nvSpPr>
          <p:cNvPr id="6" name="Footer Placeholder 5"/>
          <p:cNvSpPr>
            <a:spLocks noGrp="1"/>
          </p:cNvSpPr>
          <p:nvPr>
            <p:ph type="ftr" sz="quarter" idx="12"/>
          </p:nvPr>
        </p:nvSpPr>
        <p:spPr/>
        <p:txBody>
          <a:bodyPr/>
          <a:lstStyle/>
          <a:p>
            <a:r>
              <a:rPr lang="en-US"/>
              <a:t>October 2019</a:t>
            </a:r>
            <a:endParaRPr lang="en-US" dirty="0"/>
          </a:p>
        </p:txBody>
      </p:sp>
    </p:spTree>
    <p:extLst>
      <p:ext uri="{BB962C8B-B14F-4D97-AF65-F5344CB8AC3E}">
        <p14:creationId xmlns:p14="http://schemas.microsoft.com/office/powerpoint/2010/main" val="547725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20</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757469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a:t>
            </a:r>
            <a:r>
              <a:rPr lang="en-US" b="0" baseline="0" dirty="0"/>
              <a:t> Construction Manual is not part of the contract.</a:t>
            </a:r>
            <a:endParaRPr lang="en-US" b="0" dirty="0"/>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21</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337717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3630" y="4560571"/>
            <a:ext cx="6182847" cy="4320540"/>
          </a:xfrm>
          <a:prstGeom prst="rect">
            <a:avLst/>
          </a:prstGeom>
        </p:spPr>
        <p:txBody>
          <a:bodyPr lIns="91425" tIns="45713" rIns="91425" bIns="45713">
            <a:normAutofit/>
          </a:bodyPr>
          <a:lstStyle/>
          <a:p>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22</a:t>
            </a:fld>
            <a:endParaRPr lang="en-US" dirty="0"/>
          </a:p>
        </p:txBody>
      </p:sp>
      <p:sp>
        <p:nvSpPr>
          <p:cNvPr id="6" name="Footer Placeholder 5"/>
          <p:cNvSpPr>
            <a:spLocks noGrp="1"/>
          </p:cNvSpPr>
          <p:nvPr>
            <p:ph type="ftr" sz="quarter" idx="12"/>
          </p:nvPr>
        </p:nvSpPr>
        <p:spPr/>
        <p:txBody>
          <a:bodyPr/>
          <a:lstStyle/>
          <a:p>
            <a:r>
              <a:rPr lang="en-US"/>
              <a:t>October 2019</a:t>
            </a:r>
            <a:endParaRPr lang="en-US" dirty="0"/>
          </a:p>
        </p:txBody>
      </p:sp>
    </p:spTree>
    <p:extLst>
      <p:ext uri="{BB962C8B-B14F-4D97-AF65-F5344CB8AC3E}">
        <p14:creationId xmlns:p14="http://schemas.microsoft.com/office/powerpoint/2010/main" val="1950637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23</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1699524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24</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3501989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3630" y="4560571"/>
            <a:ext cx="6182847" cy="4320540"/>
          </a:xfrm>
          <a:prstGeom prst="rect">
            <a:avLst/>
          </a:prstGeom>
        </p:spPr>
        <p:txBody>
          <a:bodyPr lIns="91425" tIns="45713" rIns="91425" bIns="45713">
            <a:normAutofit/>
          </a:bodyPr>
          <a:lstStyle/>
          <a:p>
            <a:r>
              <a:rPr lang="en-US" b="1" u="sng" dirty="0"/>
              <a:t>Trainer Notes: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25</a:t>
            </a:fld>
            <a:endParaRPr lang="en-US" dirty="0"/>
          </a:p>
        </p:txBody>
      </p:sp>
      <p:sp>
        <p:nvSpPr>
          <p:cNvPr id="6" name="Footer Placeholder 5"/>
          <p:cNvSpPr>
            <a:spLocks noGrp="1"/>
          </p:cNvSpPr>
          <p:nvPr>
            <p:ph type="ftr" sz="quarter" idx="12"/>
          </p:nvPr>
        </p:nvSpPr>
        <p:spPr/>
        <p:txBody>
          <a:bodyPr/>
          <a:lstStyle/>
          <a:p>
            <a:r>
              <a:rPr lang="en-US"/>
              <a:t>October 2019</a:t>
            </a:r>
            <a:endParaRPr lang="en-US" dirty="0"/>
          </a:p>
        </p:txBody>
      </p:sp>
    </p:spTree>
    <p:extLst>
      <p:ext uri="{BB962C8B-B14F-4D97-AF65-F5344CB8AC3E}">
        <p14:creationId xmlns:p14="http://schemas.microsoft.com/office/powerpoint/2010/main" val="2043278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26</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075844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dirty="0"/>
              <a:t>Trainer Notes:</a:t>
            </a:r>
          </a:p>
        </p:txBody>
      </p:sp>
      <p:sp>
        <p:nvSpPr>
          <p:cNvPr id="4" name="Date Placeholder 3"/>
          <p:cNvSpPr>
            <a:spLocks noGrp="1"/>
          </p:cNvSpPr>
          <p:nvPr>
            <p:ph type="dt" idx="10"/>
          </p:nvPr>
        </p:nvSpPr>
        <p:spPr>
          <a:xfrm>
            <a:off x="4143587" y="0"/>
            <a:ext cx="3169920" cy="480060"/>
          </a:xfrm>
          <a:prstGeom prst="rect">
            <a:avLst/>
          </a:prstGeom>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27</a:t>
            </a:fld>
            <a:endParaRPr lang="en-US" dirty="0"/>
          </a:p>
        </p:txBody>
      </p:sp>
      <p:sp>
        <p:nvSpPr>
          <p:cNvPr id="6" name="Footer Placeholder 5"/>
          <p:cNvSpPr>
            <a:spLocks noGrp="1"/>
          </p:cNvSpPr>
          <p:nvPr>
            <p:ph type="ftr" sz="quarter" idx="12"/>
          </p:nvPr>
        </p:nvSpPr>
        <p:spPr/>
        <p:txBody>
          <a:bodyPr/>
          <a:lstStyle/>
          <a:p>
            <a:r>
              <a:rPr lang="en-US" dirty="0"/>
              <a:t>4/25/16</a:t>
            </a:r>
          </a:p>
        </p:txBody>
      </p:sp>
    </p:spTree>
    <p:extLst>
      <p:ext uri="{BB962C8B-B14F-4D97-AF65-F5344CB8AC3E}">
        <p14:creationId xmlns:p14="http://schemas.microsoft.com/office/powerpoint/2010/main" val="252654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EBDF18-BFC7-4204-96BD-B65D8E2DEBA6}"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6644" y="541338"/>
            <a:ext cx="8229600" cy="779462"/>
          </a:xfrm>
        </p:spPr>
        <p:txBody>
          <a:bodyPr/>
          <a:lstStyle>
            <a:lvl1pPr>
              <a:defRPr>
                <a:solidFill>
                  <a:srgbClr val="00660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36640" y="1460500"/>
            <a:ext cx="8229600" cy="4525963"/>
          </a:xfrm>
        </p:spPr>
        <p:txBody>
          <a:bodyPr/>
          <a:lstStyle>
            <a:lvl1pPr>
              <a:spcBef>
                <a:spcPts val="0"/>
              </a:spcBef>
              <a:spcAft>
                <a:spcPts val="1200"/>
              </a:spcAft>
              <a:defRPr sz="2800">
                <a:latin typeface="Arial" panose="020B0604020202020204" pitchFamily="34" charset="0"/>
                <a:cs typeface="Arial" panose="020B0604020202020204" pitchFamily="34" charset="0"/>
              </a:defRPr>
            </a:lvl1pPr>
            <a:lvl2pPr>
              <a:spcBef>
                <a:spcPts val="0"/>
              </a:spcBef>
              <a:spcAft>
                <a:spcPts val="1200"/>
              </a:spcAft>
              <a:defRPr>
                <a:latin typeface="Arial" panose="020B0604020202020204" pitchFamily="34" charset="0"/>
                <a:cs typeface="Arial" panose="020B0604020202020204" pitchFamily="34" charset="0"/>
              </a:defRPr>
            </a:lvl2pPr>
            <a:lvl3pPr>
              <a:spcBef>
                <a:spcPts val="0"/>
              </a:spcBef>
              <a:spcAft>
                <a:spcPts val="1200"/>
              </a:spcAft>
              <a:defRPr sz="2000">
                <a:latin typeface="Arial" panose="020B0604020202020204" pitchFamily="34" charset="0"/>
                <a:cs typeface="Arial" panose="020B0604020202020204" pitchFamily="34" charset="0"/>
              </a:defRPr>
            </a:lvl3pPr>
            <a:lvl4pPr>
              <a:spcBef>
                <a:spcPts val="0"/>
              </a:spcBef>
              <a:spcAft>
                <a:spcPts val="1200"/>
              </a:spcAft>
              <a:defRPr>
                <a:latin typeface="Arial" panose="020B0604020202020204" pitchFamily="34" charset="0"/>
                <a:cs typeface="Arial" panose="020B0604020202020204" pitchFamily="34" charset="0"/>
              </a:defRPr>
            </a:lvl4pPr>
            <a:lvl5pPr>
              <a:spcBef>
                <a:spcPts val="0"/>
              </a:spcBef>
              <a:spcAft>
                <a:spcPts val="1200"/>
              </a:spcAft>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D718F4D-CC4D-4279-8DF3-8AC1DB72907F}"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cxnSp>
        <p:nvCxnSpPr>
          <p:cNvPr id="7" name="Straight Connector 6"/>
          <p:cNvCxnSpPr/>
          <p:nvPr userDrawn="1"/>
        </p:nvCxnSpPr>
        <p:spPr>
          <a:xfrm>
            <a:off x="415637" y="1201831"/>
            <a:ext cx="831272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l="39920" t="26653" r="50621" b="66533"/>
          <a:stretch>
            <a:fillRect/>
          </a:stretch>
        </p:blipFill>
        <p:spPr bwMode="auto">
          <a:xfrm>
            <a:off x="7823489" y="498662"/>
            <a:ext cx="1043420" cy="63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6242F0-EE22-431A-A1A3-C8E1EA4DD1AE}"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76CEBD-A1EE-4710-BBE8-84910703A23F}"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FEBE80-6DAA-486D-A8C7-1BB2BA78A1E4}" type="datetime1">
              <a:rPr lang="en-US" smtClean="0"/>
              <a:t>1/18/2022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F65557-1043-43E6-AF1F-DEB6195E1741}" type="datetime1">
              <a:rPr lang="en-US" smtClean="0"/>
              <a:t>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E8C0FC-CFFC-4670-82DF-9D92BC2DC1BF}" type="datetime1">
              <a:rPr lang="en-US" smtClean="0"/>
              <a:t>1/18/2022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a:t>
            </a:fld>
            <a:endParaRPr lang="en-US" dirty="0"/>
          </a:p>
        </p:txBody>
      </p:sp>
      <p:sp>
        <p:nvSpPr>
          <p:cNvPr id="6" name="Title 1"/>
          <p:cNvSpPr>
            <a:spLocks noGrp="1"/>
          </p:cNvSpPr>
          <p:nvPr>
            <p:ph type="title"/>
          </p:nvPr>
        </p:nvSpPr>
        <p:spPr>
          <a:xfrm>
            <a:off x="596900" y="541338"/>
            <a:ext cx="8229600" cy="779462"/>
          </a:xfr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3B328BF-7280-4B00-8864-ED72CB4A6FB9}" type="datetime1">
              <a:rPr lang="en-US" smtClean="0"/>
              <a:t>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E201D-7509-41CA-B7EF-6D8CAC410CC1}"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1A8898-9CE7-47E5-BD15-F893D3E3B76F}" type="datetime1">
              <a:rPr lang="en-US" smtClean="0"/>
              <a:t>1/18/2022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3A871C-D339-4EDA-B87E-B90023C07735}"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B627A3-90A8-4196-A49F-F5FE06903611}" type="datetime1">
              <a:rPr lang="en-US" smtClean="0"/>
              <a:t>1/18/2022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900" y="541338"/>
            <a:ext cx="8229600" cy="7794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605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A84441-4459-4AF4-9340-8A0D3AB098EA}" type="datetime1">
              <a:rPr lang="en-US" smtClean="0"/>
              <a:t>1/18/2022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B41A0527-32D7-4FE2-8C5B-FBC54175398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hf hdr="0" ftr="0" dt="0"/>
  <p:txStyles>
    <p:titleStyle>
      <a:lvl1pPr algn="l" defTabSz="914400" rtl="0" eaLnBrk="1" latinLnBrk="0" hangingPunct="1">
        <a:spcBef>
          <a:spcPct val="0"/>
        </a:spcBef>
        <a:buNone/>
        <a:defRPr sz="39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1pPr>
      <a:lvl2pPr marL="679450"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01853" y="1817996"/>
            <a:ext cx="7084060" cy="4187416"/>
          </a:xfrm>
        </p:spPr>
        <p:txBody>
          <a:bodyPr>
            <a:normAutofit/>
          </a:bodyPr>
          <a:lstStyle/>
          <a:p>
            <a:pPr algn="ctr"/>
            <a:r>
              <a:rPr lang="en-US" sz="4800" dirty="0"/>
              <a:t>Scope of Work </a:t>
            </a:r>
            <a:br>
              <a:rPr lang="en-US" sz="4800" dirty="0"/>
            </a:br>
            <a:endParaRPr lang="en-US" sz="4800"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Objectives </a:t>
            </a:r>
          </a:p>
        </p:txBody>
      </p:sp>
      <p:sp>
        <p:nvSpPr>
          <p:cNvPr id="3" name="Content Placeholder 2"/>
          <p:cNvSpPr>
            <a:spLocks noGrp="1"/>
          </p:cNvSpPr>
          <p:nvPr>
            <p:ph idx="1"/>
          </p:nvPr>
        </p:nvSpPr>
        <p:spPr>
          <a:xfrm>
            <a:off x="316683" y="1378583"/>
            <a:ext cx="7710487" cy="3095879"/>
          </a:xfrm>
        </p:spPr>
        <p:txBody>
          <a:bodyPr>
            <a:noAutofit/>
          </a:bodyPr>
          <a:lstStyle/>
          <a:p>
            <a:pPr>
              <a:buNone/>
            </a:pPr>
            <a:r>
              <a:rPr lang="en-US" b="1" dirty="0">
                <a:solidFill>
                  <a:srgbClr val="006600"/>
                </a:solidFill>
              </a:rPr>
              <a:t>Be able to…</a:t>
            </a:r>
          </a:p>
          <a:p>
            <a:r>
              <a:rPr lang="en-US" dirty="0"/>
              <a:t>List your contract documents</a:t>
            </a:r>
          </a:p>
          <a:p>
            <a:r>
              <a:rPr lang="en-US" dirty="0"/>
              <a:t>Know your authority to make changes</a:t>
            </a:r>
          </a:p>
          <a:p>
            <a:r>
              <a:rPr lang="en-US" dirty="0"/>
              <a:t>Define a Work Character Change</a:t>
            </a:r>
          </a:p>
          <a:p>
            <a:r>
              <a:rPr lang="en-US" dirty="0"/>
              <a:t>Understand Differing Site Conditions</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The Contract</a:t>
            </a:r>
          </a:p>
        </p:txBody>
      </p:sp>
      <p:sp>
        <p:nvSpPr>
          <p:cNvPr id="3" name="Content Placeholder 2"/>
          <p:cNvSpPr>
            <a:spLocks noGrp="1"/>
          </p:cNvSpPr>
          <p:nvPr>
            <p:ph idx="1"/>
          </p:nvPr>
        </p:nvSpPr>
        <p:spPr>
          <a:xfrm>
            <a:off x="312738" y="1389729"/>
            <a:ext cx="7993062" cy="4383786"/>
          </a:xfrm>
        </p:spPr>
        <p:txBody>
          <a:bodyPr>
            <a:noAutofit/>
          </a:bodyPr>
          <a:lstStyle/>
          <a:p>
            <a:pPr marL="0" indent="0">
              <a:spcBef>
                <a:spcPts val="0"/>
              </a:spcBef>
              <a:spcAft>
                <a:spcPts val="1200"/>
              </a:spcAft>
              <a:buNone/>
            </a:pPr>
            <a:r>
              <a:rPr lang="en-US" i="1" dirty="0"/>
              <a:t>Construct the work described in the Notice to Bidders and as described in </a:t>
            </a:r>
            <a:r>
              <a:rPr lang="en-US" b="1" i="1" dirty="0"/>
              <a:t>the Contract.</a:t>
            </a:r>
          </a:p>
          <a:p>
            <a:pPr algn="r">
              <a:spcBef>
                <a:spcPts val="0"/>
              </a:spcBef>
              <a:spcAft>
                <a:spcPts val="1200"/>
              </a:spcAft>
              <a:buNone/>
            </a:pPr>
            <a:r>
              <a:rPr lang="en-US" i="1" dirty="0"/>
              <a:t>					</a:t>
            </a:r>
            <a:r>
              <a:rPr lang="en-US" sz="2000" b="1" u="sng" dirty="0">
                <a:solidFill>
                  <a:schemeClr val="accent6">
                    <a:lumMod val="50000"/>
                  </a:schemeClr>
                </a:solidFill>
              </a:rPr>
              <a:t>CTSS 4-1.03, Work Description</a:t>
            </a:r>
            <a:endParaRPr lang="en-US" i="1" u="sng" dirty="0"/>
          </a:p>
          <a:p>
            <a:pPr marL="0" indent="0">
              <a:spcBef>
                <a:spcPts val="0"/>
              </a:spcBef>
              <a:spcAft>
                <a:spcPts val="1200"/>
              </a:spcAft>
              <a:buNone/>
            </a:pPr>
            <a:endParaRPr lang="en-US" i="1" dirty="0"/>
          </a:p>
          <a:p>
            <a:pPr marL="0" indent="0">
              <a:spcBef>
                <a:spcPts val="0"/>
              </a:spcBef>
              <a:spcAft>
                <a:spcPts val="1200"/>
              </a:spcAft>
              <a:buNone/>
            </a:pPr>
            <a:r>
              <a:rPr lang="en-US" i="1" dirty="0"/>
              <a:t>The Plans, Specifications, and </a:t>
            </a:r>
            <a:r>
              <a:rPr lang="en-US" b="1" i="1" dirty="0"/>
              <a:t>other Contract Documents </a:t>
            </a:r>
            <a:r>
              <a:rPr lang="en-US" i="1" dirty="0"/>
              <a:t>shall govern the work. 		</a:t>
            </a:r>
          </a:p>
          <a:p>
            <a:pPr algn="r">
              <a:spcBef>
                <a:spcPts val="0"/>
              </a:spcBef>
              <a:spcAft>
                <a:spcPts val="1200"/>
              </a:spcAft>
              <a:buNone/>
            </a:pPr>
            <a:r>
              <a:rPr lang="en-US" i="1" dirty="0"/>
              <a:t>				</a:t>
            </a:r>
            <a:r>
              <a:rPr lang="en-US" sz="2000" b="1" u="sng" dirty="0">
                <a:solidFill>
                  <a:schemeClr val="accent6">
                    <a:lumMod val="50000"/>
                  </a:schemeClr>
                </a:solidFill>
              </a:rPr>
              <a:t>GB 2-5, Plans and Specifications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394206"/>
            <a:ext cx="8324850" cy="5498084"/>
          </a:xfrm>
        </p:spPr>
        <p:txBody>
          <a:bodyPr>
            <a:noAutofit/>
          </a:bodyPr>
          <a:lstStyle/>
          <a:p>
            <a:pPr>
              <a:spcBef>
                <a:spcPts val="0"/>
              </a:spcBef>
              <a:spcAft>
                <a:spcPts val="1200"/>
              </a:spcAft>
            </a:pPr>
            <a:r>
              <a:rPr lang="en-US" dirty="0"/>
              <a:t>Special Provisions</a:t>
            </a:r>
          </a:p>
          <a:p>
            <a:pPr>
              <a:spcBef>
                <a:spcPts val="0"/>
              </a:spcBef>
              <a:spcAft>
                <a:spcPts val="1200"/>
              </a:spcAft>
            </a:pPr>
            <a:r>
              <a:rPr lang="en-US" dirty="0"/>
              <a:t>Project Plans</a:t>
            </a:r>
          </a:p>
          <a:p>
            <a:pPr>
              <a:spcBef>
                <a:spcPts val="0"/>
              </a:spcBef>
              <a:spcAft>
                <a:spcPts val="1200"/>
              </a:spcAft>
            </a:pPr>
            <a:r>
              <a:rPr lang="en-US" dirty="0"/>
              <a:t>Revised Standard Specifications</a:t>
            </a:r>
          </a:p>
          <a:p>
            <a:pPr>
              <a:spcBef>
                <a:spcPts val="0"/>
              </a:spcBef>
              <a:spcAft>
                <a:spcPts val="1200"/>
              </a:spcAft>
            </a:pPr>
            <a:r>
              <a:rPr lang="en-US" dirty="0"/>
              <a:t>Standard Specifications*</a:t>
            </a:r>
          </a:p>
          <a:p>
            <a:pPr>
              <a:spcBef>
                <a:spcPts val="0"/>
              </a:spcBef>
              <a:spcAft>
                <a:spcPts val="1200"/>
              </a:spcAft>
            </a:pPr>
            <a:r>
              <a:rPr lang="en-US" dirty="0"/>
              <a:t>Revised Standard Plans</a:t>
            </a:r>
          </a:p>
          <a:p>
            <a:pPr>
              <a:spcBef>
                <a:spcPts val="0"/>
              </a:spcBef>
              <a:spcAft>
                <a:spcPts val="1200"/>
              </a:spcAft>
            </a:pPr>
            <a:r>
              <a:rPr lang="en-US" dirty="0"/>
              <a:t>Standard Plans*</a:t>
            </a:r>
          </a:p>
          <a:p>
            <a:pPr>
              <a:spcBef>
                <a:spcPts val="0"/>
              </a:spcBef>
              <a:spcAft>
                <a:spcPts val="1200"/>
              </a:spcAft>
            </a:pPr>
            <a:r>
              <a:rPr lang="en-US" dirty="0"/>
              <a:t>Other?</a:t>
            </a:r>
          </a:p>
          <a:p>
            <a:pPr algn="r">
              <a:spcBef>
                <a:spcPts val="0"/>
              </a:spcBef>
              <a:spcAft>
                <a:spcPts val="600"/>
              </a:spcAft>
              <a:buNone/>
            </a:pPr>
            <a:r>
              <a:rPr lang="en-US" sz="2000" b="1" u="sng" dirty="0">
                <a:solidFill>
                  <a:schemeClr val="accent6">
                    <a:lumMod val="50000"/>
                  </a:schemeClr>
                </a:solidFill>
              </a:rPr>
              <a:t>CTSS Section 5-1.02, Contract Components</a:t>
            </a:r>
          </a:p>
          <a:p>
            <a:pPr algn="r">
              <a:spcBef>
                <a:spcPts val="0"/>
              </a:spcBef>
              <a:spcAft>
                <a:spcPts val="1200"/>
              </a:spcAft>
              <a:buNone/>
            </a:pPr>
            <a:r>
              <a:rPr lang="en-US" sz="2000" b="1" u="sng" dirty="0">
                <a:solidFill>
                  <a:schemeClr val="accent6">
                    <a:lumMod val="50000"/>
                  </a:schemeClr>
                </a:solidFill>
              </a:rPr>
              <a:t>GB 2-5.2, Precedence of the Contract Documents</a:t>
            </a:r>
          </a:p>
        </p:txBody>
      </p:sp>
      <p:sp>
        <p:nvSpPr>
          <p:cNvPr id="6" name="Title 1"/>
          <p:cNvSpPr>
            <a:spLocks noGrp="1"/>
          </p:cNvSpPr>
          <p:nvPr>
            <p:ph type="title"/>
          </p:nvPr>
        </p:nvSpPr>
        <p:spPr>
          <a:xfrm>
            <a:off x="325219" y="95250"/>
            <a:ext cx="8229600" cy="1139825"/>
          </a:xfrm>
        </p:spPr>
        <p:txBody>
          <a:bodyPr>
            <a:noAutofit/>
          </a:bodyPr>
          <a:lstStyle/>
          <a:p>
            <a:pPr>
              <a:tabLst>
                <a:tab pos="914400" algn="l"/>
              </a:tabLst>
            </a:pPr>
            <a:r>
              <a:rPr lang="en-US" sz="3800" dirty="0"/>
              <a:t>Scope of Work:</a:t>
            </a:r>
            <a:br>
              <a:rPr lang="en-US" sz="3800" dirty="0"/>
            </a:br>
            <a:r>
              <a:rPr lang="en-US" sz="3800" dirty="0"/>
              <a:t>The Contract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694" y="1394206"/>
            <a:ext cx="8313956" cy="5498084"/>
          </a:xfrm>
        </p:spPr>
        <p:txBody>
          <a:bodyPr>
            <a:noAutofit/>
          </a:bodyPr>
          <a:lstStyle/>
          <a:p>
            <a:pPr>
              <a:spcBef>
                <a:spcPts val="0"/>
              </a:spcBef>
              <a:spcAft>
                <a:spcPts val="1200"/>
              </a:spcAft>
              <a:buNone/>
            </a:pPr>
            <a:r>
              <a:rPr lang="en-US" b="1" dirty="0">
                <a:solidFill>
                  <a:srgbClr val="006600"/>
                </a:solidFill>
              </a:rPr>
              <a:t>Intent of plans and specifications:</a:t>
            </a:r>
          </a:p>
          <a:p>
            <a:pPr>
              <a:spcBef>
                <a:spcPts val="0"/>
              </a:spcBef>
              <a:spcAft>
                <a:spcPts val="1200"/>
              </a:spcAft>
              <a:buNone/>
            </a:pPr>
            <a:r>
              <a:rPr lang="en-US" b="1" dirty="0"/>
              <a:t>Contractor:</a:t>
            </a:r>
          </a:p>
          <a:p>
            <a:r>
              <a:rPr lang="en-US" dirty="0"/>
              <a:t>Furnish the resources to complete the work as described in the Contract. </a:t>
            </a:r>
          </a:p>
          <a:p>
            <a:r>
              <a:rPr lang="en-US" dirty="0"/>
              <a:t>Where the means and methods to complete the work are not described, choose the means and methods to complete the work. </a:t>
            </a:r>
          </a:p>
          <a:p>
            <a:pPr algn="r">
              <a:spcBef>
                <a:spcPts val="0"/>
              </a:spcBef>
              <a:spcAft>
                <a:spcPts val="600"/>
              </a:spcAft>
              <a:buNone/>
            </a:pPr>
            <a:r>
              <a:rPr lang="en-US" sz="2000" b="1" u="sng" dirty="0">
                <a:solidFill>
                  <a:schemeClr val="accent6">
                    <a:lumMod val="50000"/>
                  </a:schemeClr>
                </a:solidFill>
              </a:rPr>
              <a:t>CTSS 5-1.01, General</a:t>
            </a:r>
          </a:p>
          <a:p>
            <a:pPr algn="r">
              <a:spcBef>
                <a:spcPts val="0"/>
              </a:spcBef>
              <a:spcAft>
                <a:spcPts val="1200"/>
              </a:spcAft>
              <a:buNone/>
            </a:pPr>
            <a:r>
              <a:rPr lang="en-US" sz="2000" b="1" u="sng" dirty="0">
                <a:solidFill>
                  <a:schemeClr val="accent6">
                    <a:lumMod val="50000"/>
                  </a:schemeClr>
                </a:solidFill>
              </a:rPr>
              <a:t>GB 2-6, Work to Be Done</a:t>
            </a:r>
          </a:p>
        </p:txBody>
      </p:sp>
      <p:sp>
        <p:nvSpPr>
          <p:cNvPr id="5"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The Contract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325" y="1394206"/>
            <a:ext cx="7647432" cy="5498084"/>
          </a:xfrm>
        </p:spPr>
        <p:txBody>
          <a:bodyPr>
            <a:noAutofit/>
          </a:bodyPr>
          <a:lstStyle/>
          <a:p>
            <a:pPr marL="3175" indent="-3175">
              <a:buNone/>
            </a:pPr>
            <a:r>
              <a:rPr lang="en-US" b="1" dirty="0">
                <a:solidFill>
                  <a:srgbClr val="006600"/>
                </a:solidFill>
              </a:rPr>
              <a:t>Be as familiar with the work to be done:</a:t>
            </a:r>
          </a:p>
          <a:p>
            <a:pPr marL="346075" lvl="2" indent="-346075"/>
            <a:r>
              <a:rPr lang="en-US" sz="2800" dirty="0"/>
              <a:t>Plans and Specifications</a:t>
            </a:r>
          </a:p>
          <a:p>
            <a:pPr marL="346075" lvl="2" indent="-346075"/>
            <a:r>
              <a:rPr lang="en-US" sz="2800" dirty="0"/>
              <a:t>Commonly accepted practices</a:t>
            </a:r>
          </a:p>
          <a:p>
            <a:pPr marL="346075" lvl="2" indent="-346075"/>
            <a:r>
              <a:rPr lang="en-US" sz="2800" dirty="0"/>
              <a:t>Customs</a:t>
            </a:r>
          </a:p>
          <a:p>
            <a:pPr marL="346075" lvl="2" indent="-346075"/>
            <a:r>
              <a:rPr lang="en-US" sz="2800" dirty="0"/>
              <a:t>Terminology</a:t>
            </a:r>
          </a:p>
        </p:txBody>
      </p:sp>
      <p:sp>
        <p:nvSpPr>
          <p:cNvPr id="5"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The Contract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392301"/>
            <a:ext cx="8221444" cy="5132324"/>
          </a:xfrm>
        </p:spPr>
        <p:txBody>
          <a:bodyPr>
            <a:normAutofit/>
          </a:bodyPr>
          <a:lstStyle/>
          <a:p>
            <a:pPr>
              <a:buNone/>
            </a:pPr>
            <a:r>
              <a:rPr lang="en-US" b="1" u="sng" dirty="0">
                <a:solidFill>
                  <a:schemeClr val="accent6">
                    <a:lumMod val="50000"/>
                  </a:schemeClr>
                </a:solidFill>
              </a:rPr>
              <a:t>Chapter 4, </a:t>
            </a:r>
            <a:r>
              <a:rPr lang="en-US" b="1" i="1" u="sng" dirty="0">
                <a:solidFill>
                  <a:schemeClr val="accent6">
                    <a:lumMod val="50000"/>
                  </a:schemeClr>
                </a:solidFill>
              </a:rPr>
              <a:t>Construction Details</a:t>
            </a:r>
            <a:r>
              <a:rPr lang="en-US" b="1" u="sng" dirty="0">
                <a:solidFill>
                  <a:schemeClr val="accent6">
                    <a:lumMod val="50000"/>
                  </a:schemeClr>
                </a:solidFill>
              </a:rPr>
              <a:t>, CT CM</a:t>
            </a:r>
          </a:p>
          <a:p>
            <a:r>
              <a:rPr lang="en-US" dirty="0"/>
              <a:t>Each section in Chapter 4 corresponds to a section in the CTSS</a:t>
            </a:r>
          </a:p>
          <a:p>
            <a:pPr>
              <a:spcAft>
                <a:spcPts val="600"/>
              </a:spcAft>
            </a:pPr>
            <a:r>
              <a:rPr lang="en-US" dirty="0"/>
              <a:t>Contains the following four parts:</a:t>
            </a:r>
          </a:p>
          <a:p>
            <a:pPr lvl="2" indent="-457200">
              <a:spcAft>
                <a:spcPts val="600"/>
              </a:spcAft>
              <a:buFont typeface="+mj-lt"/>
              <a:buAutoNum type="arabicPeriod"/>
            </a:pPr>
            <a:r>
              <a:rPr lang="en-US" sz="2800" dirty="0"/>
              <a:t>General</a:t>
            </a:r>
          </a:p>
          <a:p>
            <a:pPr lvl="2" indent="-457200">
              <a:spcAft>
                <a:spcPts val="600"/>
              </a:spcAft>
              <a:buFont typeface="+mj-lt"/>
              <a:buAutoNum type="arabicPeriod"/>
            </a:pPr>
            <a:r>
              <a:rPr lang="en-US" sz="2800" dirty="0"/>
              <a:t>Before Work Begins</a:t>
            </a:r>
          </a:p>
          <a:p>
            <a:pPr lvl="2" indent="-457200">
              <a:spcAft>
                <a:spcPts val="600"/>
              </a:spcAft>
              <a:buFont typeface="+mj-lt"/>
              <a:buAutoNum type="arabicPeriod"/>
            </a:pPr>
            <a:r>
              <a:rPr lang="en-US" sz="2800" dirty="0"/>
              <a:t>During the Course of Work</a:t>
            </a:r>
          </a:p>
          <a:p>
            <a:pPr lvl="2" indent="-457200">
              <a:spcAft>
                <a:spcPts val="600"/>
              </a:spcAft>
              <a:buFont typeface="+mj-lt"/>
              <a:buAutoNum type="arabicPeriod"/>
            </a:pPr>
            <a:r>
              <a:rPr lang="en-US" sz="2800" dirty="0"/>
              <a:t>Measurement and Payment</a:t>
            </a:r>
          </a:p>
        </p:txBody>
      </p:sp>
      <p:sp>
        <p:nvSpPr>
          <p:cNvPr id="6"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The Contract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394206"/>
            <a:ext cx="8305800" cy="2958719"/>
          </a:xfrm>
        </p:spPr>
        <p:txBody>
          <a:bodyPr>
            <a:noAutofit/>
          </a:bodyPr>
          <a:lstStyle/>
          <a:p>
            <a:pPr marL="3175" indent="-3175">
              <a:buNone/>
            </a:pPr>
            <a:r>
              <a:rPr lang="en-US" b="1" dirty="0">
                <a:solidFill>
                  <a:srgbClr val="006600"/>
                </a:solidFill>
              </a:rPr>
              <a:t>Ambiguities and conflicts with plans and specifications:</a:t>
            </a:r>
          </a:p>
          <a:p>
            <a:pPr marL="346075" lvl="2" indent="-346075"/>
            <a:r>
              <a:rPr lang="en-US" sz="2800" dirty="0"/>
              <a:t>Use engineering judgment</a:t>
            </a:r>
          </a:p>
          <a:p>
            <a:pPr marL="346075" lvl="2" indent="-346075"/>
            <a:r>
              <a:rPr lang="en-US" sz="2800" dirty="0"/>
              <a:t>Think about a reasonable contractor’s viewpoint</a:t>
            </a:r>
          </a:p>
        </p:txBody>
      </p:sp>
      <p:sp>
        <p:nvSpPr>
          <p:cNvPr id="5"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The Contract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2834" y="1400174"/>
            <a:ext cx="8348980" cy="4728845"/>
          </a:xfrm>
        </p:spPr>
        <p:txBody>
          <a:bodyPr>
            <a:normAutofit/>
          </a:bodyPr>
          <a:lstStyle/>
          <a:p>
            <a:pPr>
              <a:buNone/>
            </a:pPr>
            <a:r>
              <a:rPr lang="en-US" b="1" dirty="0">
                <a:solidFill>
                  <a:srgbClr val="006600"/>
                </a:solidFill>
              </a:rPr>
              <a:t>The Agency may make changes:</a:t>
            </a:r>
          </a:p>
          <a:p>
            <a:pPr marL="346075" lvl="2" indent="-346075"/>
            <a:r>
              <a:rPr lang="en-US" sz="2800" dirty="0"/>
              <a:t>Within the scope of the work</a:t>
            </a:r>
          </a:p>
          <a:p>
            <a:pPr marL="346075" lvl="2" indent="-346075"/>
            <a:r>
              <a:rPr lang="en-US" sz="2800" dirty="0"/>
              <a:t>Add extra work</a:t>
            </a:r>
          </a:p>
          <a:p>
            <a:pPr marL="346075" lvl="2" indent="-346075"/>
            <a:endParaRPr lang="en-US" sz="2800" dirty="0"/>
          </a:p>
          <a:p>
            <a:pPr marL="346075" lvl="2" indent="-346075" algn="r">
              <a:spcAft>
                <a:spcPts val="600"/>
              </a:spcAft>
              <a:buNone/>
            </a:pPr>
            <a:r>
              <a:rPr lang="en-US" b="1" u="sng" dirty="0">
                <a:solidFill>
                  <a:schemeClr val="accent6">
                    <a:lumMod val="50000"/>
                  </a:schemeClr>
                </a:solidFill>
              </a:rPr>
              <a:t>CTSS 4-1.05, Changes and Extra Work</a:t>
            </a:r>
          </a:p>
          <a:p>
            <a:pPr marL="346075" lvl="2" indent="-346075" algn="r">
              <a:buNone/>
            </a:pPr>
            <a:r>
              <a:rPr lang="en-US" b="1" u="sng" dirty="0">
                <a:solidFill>
                  <a:schemeClr val="accent6">
                    <a:lumMod val="50000"/>
                  </a:schemeClr>
                </a:solidFill>
              </a:rPr>
              <a:t>GB 3, Changes</a:t>
            </a:r>
          </a:p>
          <a:p>
            <a:pPr marL="688975">
              <a:buFont typeface="Calibri" pitchFamily="34" charset="0"/>
              <a:buChar char="-"/>
            </a:pPr>
            <a:endParaRPr lang="en-US" dirty="0"/>
          </a:p>
        </p:txBody>
      </p:sp>
      <p:sp>
        <p:nvSpPr>
          <p:cNvPr id="5"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Changes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6484" y="1391920"/>
            <a:ext cx="8348980" cy="5351780"/>
          </a:xfrm>
        </p:spPr>
        <p:txBody>
          <a:bodyPr>
            <a:normAutofit/>
          </a:bodyPr>
          <a:lstStyle/>
          <a:p>
            <a:pPr marL="3175" indent="-3175">
              <a:buNone/>
            </a:pPr>
            <a:r>
              <a:rPr lang="en-US" b="1" dirty="0">
                <a:solidFill>
                  <a:srgbClr val="006600"/>
                </a:solidFill>
              </a:rPr>
              <a:t>Change Order (CO):</a:t>
            </a:r>
          </a:p>
          <a:p>
            <a:pPr marL="457200" lvl="1" indent="-457200">
              <a:buFont typeface="Arial" panose="020B0604020202020204" pitchFamily="34" charset="0"/>
              <a:buChar char="•"/>
            </a:pPr>
            <a:r>
              <a:rPr lang="en-US" sz="2800" dirty="0"/>
              <a:t>Formal change to the contract.</a:t>
            </a:r>
          </a:p>
          <a:p>
            <a:pPr marL="457200" lvl="1" indent="-457200">
              <a:buFont typeface="Arial" panose="020B0604020202020204" pitchFamily="34" charset="0"/>
              <a:buChar char="•"/>
            </a:pPr>
            <a:r>
              <a:rPr lang="en-US" sz="2800" dirty="0"/>
              <a:t>Legally binding.</a:t>
            </a:r>
          </a:p>
          <a:p>
            <a:pPr marL="339725" lvl="1" indent="-339725">
              <a:buFont typeface="Arial" pitchFamily="34" charset="0"/>
              <a:buChar char="•"/>
            </a:pPr>
            <a:r>
              <a:rPr lang="en-US" sz="2800" dirty="0"/>
              <a:t> Details:</a:t>
            </a:r>
          </a:p>
          <a:p>
            <a:pPr marL="803275" lvl="2" indent="-339725"/>
            <a:r>
              <a:rPr lang="en-US" dirty="0"/>
              <a:t>Changed and/or added (extra) </a:t>
            </a:r>
            <a:r>
              <a:rPr lang="en-US" b="1" dirty="0"/>
              <a:t>work.</a:t>
            </a:r>
          </a:p>
          <a:p>
            <a:pPr marL="803275" lvl="2" indent="-339725"/>
            <a:r>
              <a:rPr lang="en-US" b="1" dirty="0"/>
              <a:t>Payment</a:t>
            </a:r>
            <a:r>
              <a:rPr lang="en-US" dirty="0"/>
              <a:t> basis.</a:t>
            </a:r>
          </a:p>
          <a:p>
            <a:pPr marL="803275" lvl="2" indent="-339725"/>
            <a:r>
              <a:rPr lang="en-US" b="1" dirty="0"/>
              <a:t>Time</a:t>
            </a:r>
            <a:r>
              <a:rPr lang="en-US" dirty="0"/>
              <a:t> adjustment.</a:t>
            </a:r>
          </a:p>
          <a:p>
            <a:pPr marL="1025525" lvl="1">
              <a:buFont typeface="Arial" pitchFamily="34" charset="0"/>
              <a:buChar char="•"/>
            </a:pPr>
            <a:endParaRPr lang="en-US" sz="2800" dirty="0"/>
          </a:p>
          <a:p>
            <a:pPr marL="1025525" lvl="1">
              <a:buFont typeface="Arial" pitchFamily="34" charset="0"/>
              <a:buChar char="•"/>
            </a:pPr>
            <a:endParaRPr lang="en-US" sz="2800" dirty="0"/>
          </a:p>
        </p:txBody>
      </p:sp>
      <p:sp>
        <p:nvSpPr>
          <p:cNvPr id="5"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Changes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03350"/>
            <a:ext cx="8229600" cy="5406644"/>
          </a:xfrm>
        </p:spPr>
        <p:txBody>
          <a:bodyPr>
            <a:normAutofit/>
          </a:bodyPr>
          <a:lstStyle/>
          <a:p>
            <a:r>
              <a:rPr lang="en-US" dirty="0"/>
              <a:t>A CO is approved when the Agency signs it.</a:t>
            </a:r>
          </a:p>
          <a:p>
            <a:r>
              <a:rPr lang="en-US" dirty="0"/>
              <a:t>Extra work performed by the Contactor without  an approved CO or written direction from the RE is not paid for.</a:t>
            </a:r>
          </a:p>
          <a:p>
            <a:r>
              <a:rPr lang="en-US" dirty="0"/>
              <a:t>Change orders will be covered in depth in a later module</a:t>
            </a:r>
          </a:p>
          <a:p>
            <a:endParaRPr lang="en-US" dirty="0"/>
          </a:p>
          <a:p>
            <a:pPr algn="r">
              <a:spcAft>
                <a:spcPts val="600"/>
              </a:spcAft>
              <a:buNone/>
            </a:pPr>
            <a:r>
              <a:rPr lang="en-US" sz="2000" b="1" u="sng" dirty="0">
                <a:solidFill>
                  <a:schemeClr val="accent6">
                    <a:lumMod val="50000"/>
                  </a:schemeClr>
                </a:solidFill>
              </a:rPr>
              <a:t>CTSS 4-1.05, Changes</a:t>
            </a:r>
          </a:p>
          <a:p>
            <a:pPr algn="r">
              <a:buNone/>
            </a:pPr>
            <a:r>
              <a:rPr lang="en-US" sz="2000" b="1" u="sng" dirty="0">
                <a:solidFill>
                  <a:schemeClr val="accent6">
                    <a:lumMod val="50000"/>
                  </a:schemeClr>
                </a:solidFill>
              </a:rPr>
              <a:t>GB 3, Changes in Work</a:t>
            </a:r>
            <a:endParaRPr lang="en-US" dirty="0"/>
          </a:p>
        </p:txBody>
      </p:sp>
      <p:sp>
        <p:nvSpPr>
          <p:cNvPr id="5" name="Title 1"/>
          <p:cNvSpPr>
            <a:spLocks noGrp="1"/>
          </p:cNvSpPr>
          <p:nvPr>
            <p:ph type="title"/>
          </p:nvPr>
        </p:nvSpPr>
        <p:spPr>
          <a:xfrm>
            <a:off x="325219" y="95250"/>
            <a:ext cx="8229600" cy="1139825"/>
          </a:xfrm>
        </p:spPr>
        <p:txBody>
          <a:bodyPr>
            <a:noAutofit/>
          </a:bodyPr>
          <a:lstStyle/>
          <a:p>
            <a:r>
              <a:rPr lang="en-US" sz="3800" dirty="0"/>
              <a:t>Scope of Work:</a:t>
            </a:r>
            <a:br>
              <a:rPr lang="en-US" sz="3800" dirty="0"/>
            </a:br>
            <a:r>
              <a:rPr lang="en-US" sz="3800" dirty="0"/>
              <a:t>Changes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219" y="123825"/>
            <a:ext cx="8229600" cy="1082675"/>
          </a:xfrm>
        </p:spPr>
        <p:txBody>
          <a:bodyPr>
            <a:noAutofit/>
          </a:bodyPr>
          <a:lstStyle/>
          <a:p>
            <a:r>
              <a:rPr lang="en-US" sz="3800" dirty="0"/>
              <a:t>Scope of Work:</a:t>
            </a:r>
            <a:br>
              <a:rPr lang="en-US" sz="3800" dirty="0"/>
            </a:br>
            <a:r>
              <a:rPr lang="en-US" sz="3800" dirty="0"/>
              <a:t>Work-Character Change</a:t>
            </a:r>
          </a:p>
        </p:txBody>
      </p:sp>
      <p:sp>
        <p:nvSpPr>
          <p:cNvPr id="3" name="Content Placeholder 2"/>
          <p:cNvSpPr>
            <a:spLocks noGrp="1"/>
          </p:cNvSpPr>
          <p:nvPr>
            <p:ph idx="1"/>
          </p:nvPr>
        </p:nvSpPr>
        <p:spPr>
          <a:xfrm>
            <a:off x="323850" y="1445006"/>
            <a:ext cx="8105775" cy="5168900"/>
          </a:xfrm>
        </p:spPr>
        <p:txBody>
          <a:bodyPr>
            <a:normAutofit lnSpcReduction="10000"/>
          </a:bodyPr>
          <a:lstStyle/>
          <a:p>
            <a:pPr>
              <a:buNone/>
            </a:pPr>
            <a:r>
              <a:rPr lang="en-US" b="1" dirty="0">
                <a:solidFill>
                  <a:srgbClr val="006600"/>
                </a:solidFill>
              </a:rPr>
              <a:t>A work-character change has occurred if:</a:t>
            </a:r>
          </a:p>
          <a:p>
            <a:pPr marL="454025" lvl="1" indent="-454025">
              <a:buFont typeface="+mj-lt"/>
              <a:buAutoNum type="arabicPeriod"/>
            </a:pPr>
            <a:r>
              <a:rPr lang="en-US" sz="2800" dirty="0"/>
              <a:t>An </a:t>
            </a:r>
            <a:r>
              <a:rPr lang="en-US" sz="2800" b="1" dirty="0"/>
              <a:t>ordered</a:t>
            </a:r>
            <a:r>
              <a:rPr lang="en-US" sz="2800" dirty="0"/>
              <a:t> plan or spec </a:t>
            </a:r>
            <a:r>
              <a:rPr lang="en-US" sz="2800" b="1" dirty="0"/>
              <a:t>change</a:t>
            </a:r>
            <a:r>
              <a:rPr lang="en-US" sz="2800" dirty="0"/>
              <a:t> materially changes the character of a work item </a:t>
            </a:r>
            <a:r>
              <a:rPr lang="en-US" sz="2800" i="1" dirty="0"/>
              <a:t>from that on which the bid price was based; </a:t>
            </a:r>
            <a:r>
              <a:rPr lang="en-US" sz="2800" dirty="0"/>
              <a:t>and</a:t>
            </a:r>
          </a:p>
          <a:p>
            <a:pPr marL="454025" lvl="1" indent="-454025">
              <a:buFont typeface="+mj-lt"/>
              <a:buAutoNum type="arabicPeriod"/>
            </a:pPr>
            <a:r>
              <a:rPr lang="en-US" sz="2800" dirty="0"/>
              <a:t>The </a:t>
            </a:r>
            <a:r>
              <a:rPr lang="en-US" sz="2800" b="1" dirty="0"/>
              <a:t>unit cost </a:t>
            </a:r>
            <a:r>
              <a:rPr lang="en-US" sz="2800" dirty="0"/>
              <a:t>of the changed item </a:t>
            </a:r>
            <a:r>
              <a:rPr lang="en-US" sz="2800" b="1" dirty="0"/>
              <a:t>differs</a:t>
            </a:r>
            <a:r>
              <a:rPr lang="en-US" sz="2800" dirty="0"/>
              <a:t> when compared to the unit cost of that item under the original plans and specifications; and </a:t>
            </a:r>
          </a:p>
          <a:p>
            <a:pPr marL="454025" lvl="1" indent="-454025">
              <a:buFont typeface="+mj-lt"/>
              <a:buAutoNum type="arabicPeriod"/>
            </a:pPr>
            <a:r>
              <a:rPr lang="en-US" sz="2800" dirty="0"/>
              <a:t>No approved </a:t>
            </a:r>
            <a:r>
              <a:rPr lang="en-US" sz="2800" i="1" dirty="0"/>
              <a:t>Change Order</a:t>
            </a:r>
            <a:r>
              <a:rPr lang="en-US" sz="2800" dirty="0"/>
              <a:t> addresses </a:t>
            </a:r>
            <a:r>
              <a:rPr lang="en-US" sz="2800" i="1" dirty="0"/>
              <a:t>the payment.</a:t>
            </a:r>
          </a:p>
          <a:p>
            <a:pPr marL="454025" lvl="1" indent="-454025" algn="r">
              <a:lnSpc>
                <a:spcPct val="110000"/>
              </a:lnSpc>
              <a:spcAft>
                <a:spcPts val="600"/>
              </a:spcAft>
              <a:buNone/>
            </a:pPr>
            <a:r>
              <a:rPr lang="en-US" sz="2000" b="1" u="sng" dirty="0">
                <a:solidFill>
                  <a:schemeClr val="accent6">
                    <a:lumMod val="50000"/>
                  </a:schemeClr>
                </a:solidFill>
              </a:rPr>
              <a:t>CTSS 4-1.05B, Work-Character Change</a:t>
            </a:r>
          </a:p>
          <a:p>
            <a:pPr marL="454025" lvl="1" indent="-454025" algn="r">
              <a:buNone/>
            </a:pPr>
            <a:r>
              <a:rPr lang="en-US" sz="2000" b="1" u="sng" dirty="0">
                <a:solidFill>
                  <a:schemeClr val="accent6">
                    <a:lumMod val="50000"/>
                  </a:schemeClr>
                </a:solidFill>
              </a:rPr>
              <a:t>GB 3-2.2 Contract Unit Prices</a:t>
            </a:r>
          </a:p>
        </p:txBody>
      </p:sp>
      <p:sp>
        <p:nvSpPr>
          <p:cNvPr id="4" name="Slide Number Placeholder 3"/>
          <p:cNvSpPr>
            <a:spLocks noGrp="1"/>
          </p:cNvSpPr>
          <p:nvPr>
            <p:ph type="sldNum" sz="quarter" idx="12"/>
          </p:nvPr>
        </p:nvSpPr>
        <p:spPr/>
        <p:txBody>
          <a:bodyPr/>
          <a:lstStyle/>
          <a:p>
            <a:fld id="{B41A0527-32D7-4FE2-8C5B-FBC541753985}"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200" y="1445006"/>
            <a:ext cx="8382000" cy="5362194"/>
          </a:xfrm>
        </p:spPr>
        <p:txBody>
          <a:bodyPr>
            <a:normAutofit lnSpcReduction="10000"/>
          </a:bodyPr>
          <a:lstStyle/>
          <a:p>
            <a:pPr marL="0" indent="0">
              <a:buNone/>
            </a:pPr>
            <a:r>
              <a:rPr lang="en-US" b="1" dirty="0">
                <a:solidFill>
                  <a:srgbClr val="006600"/>
                </a:solidFill>
              </a:rPr>
              <a:t>Bid Item Adjustment = The difference between…</a:t>
            </a:r>
          </a:p>
          <a:p>
            <a:pPr marL="0" lvl="1" indent="3175" algn="ctr">
              <a:lnSpc>
                <a:spcPct val="110000"/>
              </a:lnSpc>
              <a:spcAft>
                <a:spcPts val="600"/>
              </a:spcAft>
              <a:buNone/>
            </a:pPr>
            <a:r>
              <a:rPr lang="en-US" sz="2800" b="1" u="sng" dirty="0"/>
              <a:t>Force Account</a:t>
            </a:r>
            <a:br>
              <a:rPr lang="en-US" sz="2800" dirty="0"/>
            </a:br>
            <a:r>
              <a:rPr lang="en-US" sz="2800" i="1" dirty="0"/>
              <a:t>Estimated</a:t>
            </a:r>
            <a:r>
              <a:rPr lang="en-US" sz="2800" dirty="0"/>
              <a:t> Cost of Performing the work </a:t>
            </a:r>
          </a:p>
          <a:p>
            <a:pPr marL="0" lvl="1" indent="3175" algn="ctr">
              <a:lnSpc>
                <a:spcPct val="110000"/>
              </a:lnSpc>
              <a:spcAft>
                <a:spcPts val="600"/>
              </a:spcAft>
              <a:buNone/>
            </a:pPr>
            <a:r>
              <a:rPr lang="en-US" sz="2800" dirty="0"/>
              <a:t>per </a:t>
            </a:r>
            <a:r>
              <a:rPr lang="en-US" sz="2800" u="sng" dirty="0"/>
              <a:t>original</a:t>
            </a:r>
            <a:r>
              <a:rPr lang="en-US" sz="2800" dirty="0"/>
              <a:t> contract</a:t>
            </a:r>
          </a:p>
          <a:p>
            <a:pPr marL="0" indent="3175" algn="ctr">
              <a:lnSpc>
                <a:spcPct val="110000"/>
              </a:lnSpc>
              <a:spcAft>
                <a:spcPts val="600"/>
              </a:spcAft>
              <a:buNone/>
            </a:pPr>
            <a:r>
              <a:rPr lang="en-US" b="1" dirty="0">
                <a:solidFill>
                  <a:srgbClr val="006600"/>
                </a:solidFill>
              </a:rPr>
              <a:t>versus</a:t>
            </a:r>
          </a:p>
          <a:p>
            <a:pPr marL="0" lvl="1" indent="3175" algn="ctr">
              <a:lnSpc>
                <a:spcPct val="110000"/>
              </a:lnSpc>
              <a:spcAft>
                <a:spcPts val="600"/>
              </a:spcAft>
              <a:buNone/>
            </a:pPr>
            <a:r>
              <a:rPr lang="en-US" sz="2800" b="1" u="sng" dirty="0"/>
              <a:t>Force Account</a:t>
            </a:r>
            <a:r>
              <a:rPr lang="en-US" sz="2800" b="1" dirty="0"/>
              <a:t> </a:t>
            </a:r>
            <a:br>
              <a:rPr lang="en-US" sz="2800" dirty="0"/>
            </a:br>
            <a:r>
              <a:rPr lang="en-US" sz="2800" i="1" dirty="0"/>
              <a:t>Actual</a:t>
            </a:r>
            <a:r>
              <a:rPr lang="en-US" sz="2800" dirty="0"/>
              <a:t> Cost of Performing the work </a:t>
            </a:r>
            <a:br>
              <a:rPr lang="en-US" sz="2800" dirty="0"/>
            </a:br>
            <a:r>
              <a:rPr lang="en-US" sz="2800" dirty="0"/>
              <a:t>as </a:t>
            </a:r>
            <a:r>
              <a:rPr lang="en-US" sz="2800" u="sng" dirty="0"/>
              <a:t>changed</a:t>
            </a:r>
          </a:p>
          <a:p>
            <a:pPr marL="0" lvl="1" indent="3175" algn="ctr">
              <a:buNone/>
            </a:pPr>
            <a:endParaRPr lang="en-US" sz="2800" u="sng" dirty="0"/>
          </a:p>
          <a:p>
            <a:pPr marL="0" indent="0" algn="r">
              <a:buNone/>
            </a:pPr>
            <a:r>
              <a:rPr lang="en-US" sz="2000" b="1" u="sng" dirty="0">
                <a:solidFill>
                  <a:schemeClr val="accent6">
                    <a:lumMod val="50000"/>
                  </a:schemeClr>
                </a:solidFill>
              </a:rPr>
              <a:t>CM Section 5-306C(2d), Adjustments for</a:t>
            </a:r>
            <a:br>
              <a:rPr lang="en-US" sz="2000" b="1" u="sng" dirty="0">
                <a:solidFill>
                  <a:schemeClr val="accent6">
                    <a:lumMod val="50000"/>
                  </a:schemeClr>
                </a:solidFill>
              </a:rPr>
            </a:br>
            <a:r>
              <a:rPr lang="en-US" sz="2000" b="1" u="sng" dirty="0">
                <a:solidFill>
                  <a:schemeClr val="accent6">
                    <a:lumMod val="50000"/>
                  </a:schemeClr>
                </a:solidFill>
              </a:rPr>
              <a:t>Work Character Change </a:t>
            </a:r>
          </a:p>
        </p:txBody>
      </p:sp>
      <p:sp>
        <p:nvSpPr>
          <p:cNvPr id="5" name="Title 1"/>
          <p:cNvSpPr>
            <a:spLocks noGrp="1"/>
          </p:cNvSpPr>
          <p:nvPr>
            <p:ph type="title"/>
          </p:nvPr>
        </p:nvSpPr>
        <p:spPr>
          <a:xfrm>
            <a:off x="325219" y="123825"/>
            <a:ext cx="8229600" cy="1082675"/>
          </a:xfrm>
        </p:spPr>
        <p:txBody>
          <a:bodyPr>
            <a:noAutofit/>
          </a:bodyPr>
          <a:lstStyle/>
          <a:p>
            <a:r>
              <a:rPr lang="en-US" sz="3800" dirty="0"/>
              <a:t>Scope of Work:</a:t>
            </a:r>
            <a:br>
              <a:rPr lang="en-US" sz="3800" dirty="0"/>
            </a:br>
            <a:r>
              <a:rPr lang="en-US" sz="3800" dirty="0"/>
              <a:t>Work-Character Change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219" y="123825"/>
            <a:ext cx="8229600" cy="1082675"/>
          </a:xfrm>
        </p:spPr>
        <p:txBody>
          <a:bodyPr>
            <a:noAutofit/>
          </a:bodyPr>
          <a:lstStyle/>
          <a:p>
            <a:r>
              <a:rPr lang="en-US" sz="3800" dirty="0"/>
              <a:t>Scope of Work:</a:t>
            </a:r>
            <a:br>
              <a:rPr lang="en-US" sz="3800" dirty="0"/>
            </a:br>
            <a:r>
              <a:rPr lang="en-US" sz="3800" dirty="0"/>
              <a:t>Differing Site Conditions (DSC) </a:t>
            </a:r>
          </a:p>
        </p:txBody>
      </p:sp>
      <p:sp>
        <p:nvSpPr>
          <p:cNvPr id="3" name="Content Placeholder 2"/>
          <p:cNvSpPr>
            <a:spLocks noGrp="1"/>
          </p:cNvSpPr>
          <p:nvPr>
            <p:ph idx="1"/>
          </p:nvPr>
        </p:nvSpPr>
        <p:spPr>
          <a:xfrm>
            <a:off x="323849" y="1394206"/>
            <a:ext cx="8429626" cy="5368544"/>
          </a:xfrm>
        </p:spPr>
        <p:txBody>
          <a:bodyPr>
            <a:noAutofit/>
          </a:bodyPr>
          <a:lstStyle/>
          <a:p>
            <a:pPr marL="0" indent="0">
              <a:buNone/>
            </a:pPr>
            <a:r>
              <a:rPr lang="en-US" b="1" dirty="0"/>
              <a:t>Type 1:</a:t>
            </a:r>
            <a:r>
              <a:rPr lang="en-US" dirty="0"/>
              <a:t>  Actual subsurface or latent physical conditions materially different from those indicated or shown in:</a:t>
            </a:r>
          </a:p>
          <a:p>
            <a:pPr marL="342900" lvl="3" indent="-342900">
              <a:buFont typeface="Arial" pitchFamily="34" charset="0"/>
              <a:buChar char="•"/>
            </a:pPr>
            <a:r>
              <a:rPr lang="en-US" sz="2800" dirty="0"/>
              <a:t>Contract documents</a:t>
            </a:r>
          </a:p>
          <a:p>
            <a:pPr marL="342900" lvl="3" indent="-342900">
              <a:spcAft>
                <a:spcPts val="600"/>
              </a:spcAft>
              <a:buFont typeface="Arial" pitchFamily="34" charset="0"/>
              <a:buChar char="•"/>
            </a:pPr>
            <a:r>
              <a:rPr lang="en-US" sz="2800" dirty="0"/>
              <a:t>Job site examination</a:t>
            </a:r>
          </a:p>
          <a:p>
            <a:pPr marL="1257300">
              <a:spcAft>
                <a:spcPts val="600"/>
              </a:spcAft>
              <a:buNone/>
            </a:pPr>
            <a:r>
              <a:rPr lang="en-US" sz="2400" b="1" dirty="0"/>
              <a:t>Examples:</a:t>
            </a:r>
            <a:endParaRPr lang="en-US" sz="2400" dirty="0"/>
          </a:p>
          <a:p>
            <a:pPr marL="1257300" lvl="2" indent="-342900">
              <a:spcAft>
                <a:spcPts val="600"/>
              </a:spcAft>
            </a:pPr>
            <a:r>
              <a:rPr lang="en-US" sz="2400" dirty="0"/>
              <a:t>groundwater where none indicated or reasonable expected</a:t>
            </a:r>
          </a:p>
          <a:p>
            <a:pPr marL="1257300" lvl="2" indent="-342900">
              <a:spcAft>
                <a:spcPts val="600"/>
              </a:spcAft>
            </a:pPr>
            <a:r>
              <a:rPr lang="en-US" sz="2400" dirty="0"/>
              <a:t>quantity, strength, and sizes of rocks</a:t>
            </a:r>
          </a:p>
          <a:p>
            <a:pPr marL="1257300" lvl="2" indent="-342900">
              <a:spcAft>
                <a:spcPts val="600"/>
              </a:spcAft>
            </a:pPr>
            <a:r>
              <a:rPr lang="en-US" sz="2400" dirty="0"/>
              <a:t>as-built conditions different from the plans</a:t>
            </a:r>
          </a:p>
          <a:p>
            <a:pPr marL="1257300" lvl="2" indent="-342900">
              <a:spcAft>
                <a:spcPts val="600"/>
              </a:spcAft>
            </a:pPr>
            <a:r>
              <a:rPr lang="en-US" sz="2400" dirty="0"/>
              <a:t>inaccurate log of test borings </a:t>
            </a:r>
            <a:endParaRPr lang="en-US" sz="2800" b="1" dirty="0"/>
          </a:p>
          <a:p>
            <a:pPr>
              <a:buNone/>
            </a:pPr>
            <a:endParaRPr lang="en-US" b="1"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394206"/>
            <a:ext cx="7740650" cy="5168900"/>
          </a:xfrm>
        </p:spPr>
        <p:txBody>
          <a:bodyPr>
            <a:noAutofit/>
          </a:bodyPr>
          <a:lstStyle/>
          <a:p>
            <a:pPr marL="0" indent="0">
              <a:buNone/>
            </a:pPr>
            <a:r>
              <a:rPr lang="en-US" b="1" dirty="0"/>
              <a:t>Type 2:</a:t>
            </a:r>
            <a:r>
              <a:rPr lang="en-US" dirty="0"/>
              <a:t>  Unknown physical conditions of an </a:t>
            </a:r>
            <a:r>
              <a:rPr lang="en-US" i="1" dirty="0"/>
              <a:t>unusual nature</a:t>
            </a:r>
            <a:r>
              <a:rPr lang="en-US" dirty="0"/>
              <a:t> that are materially different from those </a:t>
            </a:r>
            <a:r>
              <a:rPr lang="en-US" i="1" dirty="0"/>
              <a:t>ordinarily encountered </a:t>
            </a:r>
            <a:r>
              <a:rPr lang="en-US" dirty="0"/>
              <a:t>and generally recognized as inherent in the work provided for in the contract:</a:t>
            </a:r>
          </a:p>
          <a:p>
            <a:pPr marL="917575" lvl="1" indent="-3175">
              <a:spcAft>
                <a:spcPts val="600"/>
              </a:spcAft>
              <a:buNone/>
            </a:pPr>
            <a:r>
              <a:rPr lang="en-US" b="1" dirty="0"/>
              <a:t>Examples:</a:t>
            </a:r>
          </a:p>
          <a:p>
            <a:pPr marL="1257300" lvl="2" indent="-342900">
              <a:spcAft>
                <a:spcPts val="600"/>
              </a:spcAft>
            </a:pPr>
            <a:r>
              <a:rPr lang="en-US" sz="2400" dirty="0"/>
              <a:t>archaeological finds</a:t>
            </a:r>
          </a:p>
          <a:p>
            <a:pPr marL="1257300" lvl="2" indent="-342900">
              <a:spcAft>
                <a:spcPts val="600"/>
              </a:spcAft>
            </a:pPr>
            <a:r>
              <a:rPr lang="en-US" sz="2400" dirty="0"/>
              <a:t>hazardous materials</a:t>
            </a:r>
          </a:p>
          <a:p>
            <a:pPr marL="1257300" lvl="2" indent="-342900">
              <a:spcAft>
                <a:spcPts val="600"/>
              </a:spcAft>
            </a:pPr>
            <a:r>
              <a:rPr lang="en-US" sz="2400" dirty="0"/>
              <a:t>endangered species</a:t>
            </a:r>
          </a:p>
          <a:p>
            <a:pPr marL="1257300" lvl="2" indent="-342900" algn="r">
              <a:spcAft>
                <a:spcPts val="600"/>
              </a:spcAft>
              <a:buNone/>
            </a:pPr>
            <a:endParaRPr lang="en-US" sz="2400" dirty="0"/>
          </a:p>
        </p:txBody>
      </p:sp>
      <p:sp>
        <p:nvSpPr>
          <p:cNvPr id="7" name="Title 1"/>
          <p:cNvSpPr txBox="1">
            <a:spLocks noGrp="1"/>
          </p:cNvSpPr>
          <p:nvPr>
            <p:ph type="title" idx="4294967295"/>
          </p:nvPr>
        </p:nvSpPr>
        <p:spPr>
          <a:xfrm>
            <a:off x="325219" y="123825"/>
            <a:ext cx="8229600" cy="10826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spcBef>
                <a:spcPct val="0"/>
              </a:spcBef>
              <a:buNone/>
              <a:defRPr sz="3900" b="1" kern="1200">
                <a:solidFill>
                  <a:srgbClr val="00660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none" spc="0" normalizeH="0" baseline="0" noProof="0">
                <a:ln>
                  <a:noFill/>
                </a:ln>
                <a:solidFill>
                  <a:srgbClr val="006600"/>
                </a:solidFill>
                <a:effectLst/>
                <a:uLnTx/>
                <a:uFillTx/>
                <a:latin typeface="Arial" panose="020B0604020202020204" pitchFamily="34" charset="0"/>
                <a:ea typeface="+mj-ea"/>
                <a:cs typeface="Arial" panose="020B0604020202020204" pitchFamily="34" charset="0"/>
              </a:rPr>
              <a:t>Scope of Work:</a:t>
            </a:r>
            <a:br>
              <a:rPr kumimoji="0" lang="en-US" sz="3800" b="1" i="0" u="none" strike="noStrike" kern="1200" cap="none" spc="0" normalizeH="0" baseline="0" noProof="0">
                <a:ln>
                  <a:noFill/>
                </a:ln>
                <a:solidFill>
                  <a:srgbClr val="006600"/>
                </a:solidFill>
                <a:effectLst/>
                <a:uLnTx/>
                <a:uFillTx/>
                <a:latin typeface="Arial" panose="020B0604020202020204" pitchFamily="34" charset="0"/>
                <a:ea typeface="+mj-ea"/>
                <a:cs typeface="Arial" panose="020B0604020202020204" pitchFamily="34" charset="0"/>
              </a:rPr>
            </a:br>
            <a:r>
              <a:rPr kumimoji="0" lang="en-US" sz="3800" b="1" i="0" u="none" strike="noStrike" kern="1200" cap="none" spc="0" normalizeH="0" baseline="0" noProof="0">
                <a:ln>
                  <a:noFill/>
                </a:ln>
                <a:solidFill>
                  <a:srgbClr val="006600"/>
                </a:solidFill>
                <a:effectLst/>
                <a:uLnTx/>
                <a:uFillTx/>
                <a:latin typeface="Arial" panose="020B0604020202020204" pitchFamily="34" charset="0"/>
                <a:ea typeface="+mj-ea"/>
                <a:cs typeface="Arial" panose="020B0604020202020204" pitchFamily="34" charset="0"/>
              </a:rPr>
              <a:t>Differing Site Conditions (DSC) </a:t>
            </a:r>
            <a:endParaRPr kumimoji="0" lang="en-US" sz="3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endParaRPr>
          </a:p>
        </p:txBody>
      </p:sp>
      <p:sp>
        <p:nvSpPr>
          <p:cNvPr id="2" name="Slide Number Placeholder 1"/>
          <p:cNvSpPr>
            <a:spLocks noGrp="1"/>
          </p:cNvSpPr>
          <p:nvPr>
            <p:ph type="sldNum" sz="quarter" idx="12"/>
          </p:nvPr>
        </p:nvSpPr>
        <p:spPr/>
        <p:txBody>
          <a:bodyPr/>
          <a:lstStyle/>
          <a:p>
            <a:fld id="{B41A0527-32D7-4FE2-8C5B-FBC541753985}"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219" y="1397000"/>
            <a:ext cx="8229600" cy="5309666"/>
          </a:xfrm>
        </p:spPr>
        <p:txBody>
          <a:bodyPr>
            <a:noAutofit/>
          </a:bodyPr>
          <a:lstStyle/>
          <a:p>
            <a:pPr>
              <a:spcAft>
                <a:spcPts val="600"/>
              </a:spcAft>
            </a:pPr>
            <a:r>
              <a:rPr lang="en-US" dirty="0"/>
              <a:t>Spec required in all Federal-aid contracts</a:t>
            </a:r>
          </a:p>
          <a:p>
            <a:pPr>
              <a:spcAft>
                <a:spcPts val="600"/>
              </a:spcAft>
            </a:pPr>
            <a:r>
              <a:rPr lang="en-US" dirty="0"/>
              <a:t>Protects contractors from excessive risk</a:t>
            </a:r>
          </a:p>
          <a:p>
            <a:pPr>
              <a:spcAft>
                <a:spcPts val="600"/>
              </a:spcAft>
            </a:pPr>
            <a:r>
              <a:rPr lang="en-US" dirty="0"/>
              <a:t>Reduces bidding contingencies</a:t>
            </a:r>
          </a:p>
          <a:p>
            <a:pPr algn="r">
              <a:spcAft>
                <a:spcPts val="600"/>
              </a:spcAft>
              <a:buNone/>
            </a:pPr>
            <a:endParaRPr lang="en-US" sz="2000" b="1" dirty="0">
              <a:solidFill>
                <a:schemeClr val="accent6">
                  <a:lumMod val="50000"/>
                </a:schemeClr>
              </a:solidFill>
            </a:endParaRPr>
          </a:p>
          <a:p>
            <a:pPr algn="r">
              <a:spcAft>
                <a:spcPts val="600"/>
              </a:spcAft>
              <a:buNone/>
            </a:pPr>
            <a:endParaRPr lang="en-US" sz="2000" b="1" dirty="0">
              <a:solidFill>
                <a:schemeClr val="accent6">
                  <a:lumMod val="50000"/>
                </a:schemeClr>
              </a:solidFill>
            </a:endParaRPr>
          </a:p>
          <a:p>
            <a:pPr algn="r">
              <a:spcAft>
                <a:spcPts val="600"/>
              </a:spcAft>
              <a:buNone/>
            </a:pPr>
            <a:r>
              <a:rPr lang="en-US" sz="2000" b="1" u="sng" dirty="0">
                <a:solidFill>
                  <a:schemeClr val="accent6">
                    <a:lumMod val="50000"/>
                  </a:schemeClr>
                </a:solidFill>
              </a:rPr>
              <a:t>23 CFR 635.109</a:t>
            </a:r>
          </a:p>
          <a:p>
            <a:pPr algn="r">
              <a:spcAft>
                <a:spcPts val="600"/>
              </a:spcAft>
              <a:buNone/>
            </a:pPr>
            <a:r>
              <a:rPr lang="en-US" sz="2000" b="1" u="sng" dirty="0">
                <a:solidFill>
                  <a:schemeClr val="accent6">
                    <a:lumMod val="50000"/>
                  </a:schemeClr>
                </a:solidFill>
              </a:rPr>
              <a:t>CTSS 4-1.06, Differing Site Conditions</a:t>
            </a:r>
          </a:p>
          <a:p>
            <a:pPr marL="346075" lvl="2" indent="-346075" algn="r">
              <a:spcAft>
                <a:spcPts val="600"/>
              </a:spcAft>
              <a:buNone/>
            </a:pPr>
            <a:r>
              <a:rPr lang="en-US" b="1" u="sng" dirty="0">
                <a:solidFill>
                  <a:schemeClr val="accent6">
                    <a:lumMod val="50000"/>
                  </a:schemeClr>
                </a:solidFill>
              </a:rPr>
              <a:t>GB 3-4, Changed Conditions</a:t>
            </a:r>
          </a:p>
          <a:p>
            <a:pPr marL="346075" lvl="2" indent="-346075" algn="r">
              <a:spcAft>
                <a:spcPts val="600"/>
              </a:spcAft>
              <a:buNone/>
            </a:pPr>
            <a:r>
              <a:rPr lang="en-US" b="1" u="sng" dirty="0">
                <a:solidFill>
                  <a:schemeClr val="accent6">
                    <a:lumMod val="50000"/>
                  </a:schemeClr>
                </a:solidFill>
              </a:rPr>
              <a:t>LAPM 12.8; CM 3-404</a:t>
            </a:r>
          </a:p>
          <a:p>
            <a:pPr marL="346075" lvl="2" indent="-346075" algn="r">
              <a:buNone/>
            </a:pPr>
            <a:r>
              <a:rPr lang="en-US" b="1" dirty="0">
                <a:solidFill>
                  <a:schemeClr val="accent6">
                    <a:lumMod val="50000"/>
                  </a:schemeClr>
                </a:solidFill>
              </a:rPr>
              <a:t> </a:t>
            </a:r>
          </a:p>
          <a:p>
            <a:pPr algn="r">
              <a:spcAft>
                <a:spcPts val="600"/>
              </a:spcAft>
              <a:buNone/>
            </a:pPr>
            <a:endParaRPr lang="en-US" sz="1800" dirty="0"/>
          </a:p>
        </p:txBody>
      </p:sp>
      <p:sp>
        <p:nvSpPr>
          <p:cNvPr id="5" name="Title 1"/>
          <p:cNvSpPr>
            <a:spLocks noGrp="1"/>
          </p:cNvSpPr>
          <p:nvPr>
            <p:ph type="title"/>
          </p:nvPr>
        </p:nvSpPr>
        <p:spPr>
          <a:xfrm>
            <a:off x="325219" y="123825"/>
            <a:ext cx="8229600" cy="1082675"/>
          </a:xfrm>
        </p:spPr>
        <p:txBody>
          <a:bodyPr>
            <a:noAutofit/>
          </a:bodyPr>
          <a:lstStyle/>
          <a:p>
            <a:r>
              <a:rPr lang="en-US" sz="3800" dirty="0"/>
              <a:t>Scope of Work:</a:t>
            </a:r>
            <a:br>
              <a:rPr lang="en-US" sz="3800" dirty="0"/>
            </a:br>
            <a:r>
              <a:rPr lang="en-US" sz="3800" dirty="0"/>
              <a:t>Differing Site Conditions (DSC)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16</a:t>
            </a:fld>
            <a:endParaRPr lang="en-US" dirty="0"/>
          </a:p>
        </p:txBody>
      </p:sp>
    </p:spTree>
    <p:extLst>
      <p:ext uri="{BB962C8B-B14F-4D97-AF65-F5344CB8AC3E}">
        <p14:creationId xmlns:p14="http://schemas.microsoft.com/office/powerpoint/2010/main" val="2749937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397000"/>
            <a:ext cx="8229600" cy="5309666"/>
          </a:xfrm>
        </p:spPr>
        <p:txBody>
          <a:bodyPr>
            <a:noAutofit/>
          </a:bodyPr>
          <a:lstStyle/>
          <a:p>
            <a:pPr>
              <a:spcAft>
                <a:spcPts val="600"/>
              </a:spcAft>
            </a:pPr>
            <a:r>
              <a:rPr lang="en-US" dirty="0"/>
              <a:t>Contractor notifies RE upon discovery</a:t>
            </a:r>
          </a:p>
          <a:p>
            <a:pPr>
              <a:spcAft>
                <a:spcPts val="600"/>
              </a:spcAft>
            </a:pPr>
            <a:r>
              <a:rPr lang="en-US" dirty="0"/>
              <a:t>RE investigates and makes determination</a:t>
            </a:r>
          </a:p>
          <a:p>
            <a:pPr>
              <a:spcAft>
                <a:spcPts val="600"/>
              </a:spcAft>
            </a:pPr>
            <a:r>
              <a:rPr lang="en-US" dirty="0"/>
              <a:t>Adjustment warranted </a:t>
            </a:r>
            <a:endParaRPr lang="en-US" altLang="en-US" dirty="0"/>
          </a:p>
          <a:p>
            <a:pPr marL="1543050" indent="-400050">
              <a:spcAft>
                <a:spcPts val="600"/>
              </a:spcAft>
              <a:buFont typeface="Wingdings" pitchFamily="2" charset="2"/>
              <a:buChar char="Ø"/>
            </a:pPr>
            <a:r>
              <a:rPr lang="en-US" dirty="0"/>
              <a:t>No – Contractor proceeds with work</a:t>
            </a:r>
          </a:p>
          <a:p>
            <a:pPr marL="1543050" indent="-400050">
              <a:spcAft>
                <a:spcPts val="600"/>
              </a:spcAft>
              <a:buFont typeface="Wingdings" pitchFamily="2" charset="2"/>
              <a:buChar char="Ø"/>
            </a:pPr>
            <a:r>
              <a:rPr lang="en-US" dirty="0"/>
              <a:t>Yes – Change Order</a:t>
            </a:r>
          </a:p>
          <a:p>
            <a:pPr algn="r">
              <a:spcAft>
                <a:spcPts val="600"/>
              </a:spcAft>
              <a:buNone/>
            </a:pPr>
            <a:endParaRPr lang="en-US" sz="2000" b="1" dirty="0">
              <a:solidFill>
                <a:schemeClr val="accent6">
                  <a:lumMod val="50000"/>
                </a:schemeClr>
              </a:solidFill>
            </a:endParaRPr>
          </a:p>
          <a:p>
            <a:pPr algn="r">
              <a:spcAft>
                <a:spcPts val="600"/>
              </a:spcAft>
              <a:buNone/>
            </a:pPr>
            <a:endParaRPr lang="en-US" sz="2000" b="1" dirty="0">
              <a:solidFill>
                <a:schemeClr val="accent6">
                  <a:lumMod val="50000"/>
                </a:schemeClr>
              </a:solidFill>
            </a:endParaRPr>
          </a:p>
          <a:p>
            <a:pPr algn="r">
              <a:spcAft>
                <a:spcPts val="600"/>
              </a:spcAft>
              <a:buNone/>
            </a:pPr>
            <a:r>
              <a:rPr lang="en-US" sz="2000" b="1" u="sng" dirty="0">
                <a:solidFill>
                  <a:schemeClr val="accent6">
                    <a:lumMod val="50000"/>
                  </a:schemeClr>
                </a:solidFill>
              </a:rPr>
              <a:t>CTSS 4-1.06, Differing Site Conditions</a:t>
            </a:r>
          </a:p>
          <a:p>
            <a:pPr marL="346075" lvl="2" indent="-346075" algn="r">
              <a:spcAft>
                <a:spcPts val="600"/>
              </a:spcAft>
              <a:buNone/>
            </a:pPr>
            <a:r>
              <a:rPr lang="en-US" b="1" u="sng" dirty="0">
                <a:solidFill>
                  <a:schemeClr val="accent6">
                    <a:lumMod val="50000"/>
                  </a:schemeClr>
                </a:solidFill>
              </a:rPr>
              <a:t>GB 3-4, Changed Conditions</a:t>
            </a:r>
          </a:p>
          <a:p>
            <a:pPr marL="346075" lvl="2" indent="-346075" algn="r">
              <a:buNone/>
            </a:pPr>
            <a:r>
              <a:rPr lang="en-US" b="1" u="sng" dirty="0">
                <a:solidFill>
                  <a:schemeClr val="accent6">
                    <a:lumMod val="50000"/>
                  </a:schemeClr>
                </a:solidFill>
              </a:rPr>
              <a:t>CM 3-404</a:t>
            </a:r>
          </a:p>
          <a:p>
            <a:pPr algn="r">
              <a:spcAft>
                <a:spcPts val="600"/>
              </a:spcAft>
              <a:buNone/>
            </a:pPr>
            <a:endParaRPr lang="en-US" sz="1800" dirty="0"/>
          </a:p>
        </p:txBody>
      </p:sp>
      <p:sp>
        <p:nvSpPr>
          <p:cNvPr id="5" name="Title 1"/>
          <p:cNvSpPr>
            <a:spLocks noGrp="1"/>
          </p:cNvSpPr>
          <p:nvPr>
            <p:ph type="title"/>
          </p:nvPr>
        </p:nvSpPr>
        <p:spPr>
          <a:xfrm>
            <a:off x="325219" y="123825"/>
            <a:ext cx="8229600" cy="1082675"/>
          </a:xfrm>
        </p:spPr>
        <p:txBody>
          <a:bodyPr>
            <a:noAutofit/>
          </a:bodyPr>
          <a:lstStyle/>
          <a:p>
            <a:r>
              <a:rPr lang="en-US" sz="3800" dirty="0"/>
              <a:t>Scope of Work:</a:t>
            </a:r>
            <a:br>
              <a:rPr lang="en-US" sz="3800" dirty="0"/>
            </a:br>
            <a:r>
              <a:rPr lang="en-US" sz="3800" dirty="0"/>
              <a:t>Differing Site Conditions (DSC)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17</a:t>
            </a:fld>
            <a:endParaRPr lang="en-US" dirty="0"/>
          </a:p>
        </p:txBody>
      </p:sp>
    </p:spTree>
    <p:extLst>
      <p:ext uri="{BB962C8B-B14F-4D97-AF65-F5344CB8AC3E}">
        <p14:creationId xmlns:p14="http://schemas.microsoft.com/office/powerpoint/2010/main" val="2749937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324" y="1394206"/>
            <a:ext cx="8423276" cy="5168900"/>
          </a:xfrm>
        </p:spPr>
        <p:txBody>
          <a:bodyPr>
            <a:normAutofit/>
          </a:bodyPr>
          <a:lstStyle/>
          <a:p>
            <a:pPr marL="0" indent="0">
              <a:buNone/>
            </a:pPr>
            <a:r>
              <a:rPr lang="en-US" dirty="0"/>
              <a:t>Contractor must leave the job site neat and presentable and dispose of:</a:t>
            </a:r>
          </a:p>
          <a:p>
            <a:pPr marL="342900" lvl="3" indent="-342900">
              <a:buFont typeface="Arial" pitchFamily="34" charset="0"/>
              <a:buChar char="•"/>
            </a:pPr>
            <a:r>
              <a:rPr lang="en-US" sz="2800" dirty="0"/>
              <a:t>Rubbish</a:t>
            </a:r>
          </a:p>
          <a:p>
            <a:pPr marL="342900" lvl="3" indent="-342900">
              <a:buFont typeface="Arial" pitchFamily="34" charset="0"/>
              <a:buChar char="•"/>
            </a:pPr>
            <a:r>
              <a:rPr lang="en-US" sz="2800" dirty="0"/>
              <a:t>Excess materials</a:t>
            </a:r>
          </a:p>
          <a:p>
            <a:pPr marL="342900" lvl="3" indent="-342900">
              <a:buFont typeface="Arial" pitchFamily="34" charset="0"/>
              <a:buChar char="•"/>
            </a:pPr>
            <a:r>
              <a:rPr lang="en-US" sz="2800" dirty="0"/>
              <a:t>Falsework</a:t>
            </a:r>
          </a:p>
          <a:p>
            <a:pPr marL="342900" lvl="3" indent="-342900">
              <a:buFont typeface="Arial" pitchFamily="34" charset="0"/>
              <a:buChar char="•"/>
            </a:pPr>
            <a:r>
              <a:rPr lang="en-US" sz="2800" dirty="0"/>
              <a:t>Temporary structures</a:t>
            </a:r>
          </a:p>
          <a:p>
            <a:pPr marL="342900" lvl="3" indent="-342900">
              <a:buFont typeface="Arial" pitchFamily="34" charset="0"/>
              <a:buChar char="•"/>
            </a:pPr>
            <a:r>
              <a:rPr lang="en-US" sz="2800" dirty="0"/>
              <a:t>Equipment</a:t>
            </a:r>
          </a:p>
          <a:p>
            <a:pPr marL="342900" lvl="3" indent="-342900" algn="r">
              <a:spcAft>
                <a:spcPts val="600"/>
              </a:spcAft>
              <a:buNone/>
            </a:pPr>
            <a:r>
              <a:rPr lang="en-US" b="1" u="sng" dirty="0">
                <a:solidFill>
                  <a:schemeClr val="accent6">
                    <a:lumMod val="50000"/>
                  </a:schemeClr>
                </a:solidFill>
              </a:rPr>
              <a:t>CTSS 4-1.13, Cleanup</a:t>
            </a:r>
          </a:p>
          <a:p>
            <a:pPr marL="342900" lvl="3" indent="-342900" algn="r">
              <a:spcAft>
                <a:spcPts val="600"/>
              </a:spcAft>
              <a:buNone/>
            </a:pPr>
            <a:r>
              <a:rPr lang="en-US" b="1" u="sng" dirty="0">
                <a:solidFill>
                  <a:schemeClr val="accent6">
                    <a:lumMod val="50000"/>
                  </a:schemeClr>
                </a:solidFill>
              </a:rPr>
              <a:t>GB 7-8, Work Site Maintenance</a:t>
            </a:r>
          </a:p>
        </p:txBody>
      </p:sp>
      <p:sp>
        <p:nvSpPr>
          <p:cNvPr id="7" name="Title 1"/>
          <p:cNvSpPr>
            <a:spLocks noGrp="1"/>
          </p:cNvSpPr>
          <p:nvPr>
            <p:ph type="title"/>
          </p:nvPr>
        </p:nvSpPr>
        <p:spPr>
          <a:xfrm>
            <a:off x="325219" y="123825"/>
            <a:ext cx="8229600" cy="1082675"/>
          </a:xfrm>
        </p:spPr>
        <p:txBody>
          <a:bodyPr>
            <a:noAutofit/>
          </a:bodyPr>
          <a:lstStyle/>
          <a:p>
            <a:r>
              <a:rPr lang="en-US" sz="3800" dirty="0"/>
              <a:t>Scope of Work:</a:t>
            </a:r>
            <a:br>
              <a:rPr lang="en-US" sz="3800" dirty="0"/>
            </a:br>
            <a:r>
              <a:rPr lang="en-US" sz="3800" dirty="0"/>
              <a:t>Cleanup</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300024" y="78509"/>
            <a:ext cx="8628075" cy="1175659"/>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spcBef>
                <a:spcPct val="0"/>
              </a:spcBef>
              <a:buNone/>
              <a:defRPr sz="3800" b="1" kern="1200">
                <a:solidFill>
                  <a:srgbClr val="0066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Scope of Work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Quiz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19</a:t>
            </a:fld>
            <a:endParaRPr lang="en-US" dirty="0"/>
          </a:p>
        </p:txBody>
      </p:sp>
      <p:pic>
        <p:nvPicPr>
          <p:cNvPr id="3076" name="Picture 4" descr="curiosity and hir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2653" y="1562401"/>
            <a:ext cx="8134277" cy="4591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930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65" y="1595084"/>
            <a:ext cx="7647432" cy="4767616"/>
          </a:xfrm>
        </p:spPr>
        <p:txBody>
          <a:bodyPr>
            <a:noAutofit/>
          </a:bodyPr>
          <a:lstStyle/>
          <a:p>
            <a:pPr>
              <a:lnSpc>
                <a:spcPct val="110000"/>
              </a:lnSpc>
              <a:buNone/>
            </a:pPr>
            <a:r>
              <a:rPr lang="en-US" b="1" dirty="0">
                <a:solidFill>
                  <a:srgbClr val="006600"/>
                </a:solidFill>
              </a:rPr>
              <a:t>Choose the answer that is </a:t>
            </a:r>
            <a:r>
              <a:rPr lang="en-US" b="1" u="sng" dirty="0">
                <a:solidFill>
                  <a:srgbClr val="006600"/>
                </a:solidFill>
              </a:rPr>
              <a:t>not</a:t>
            </a:r>
            <a:r>
              <a:rPr lang="en-US" b="1" dirty="0">
                <a:solidFill>
                  <a:srgbClr val="006600"/>
                </a:solidFill>
              </a:rPr>
              <a:t> correct.</a:t>
            </a:r>
          </a:p>
          <a:p>
            <a:pPr>
              <a:lnSpc>
                <a:spcPct val="110000"/>
              </a:lnSpc>
              <a:buNone/>
            </a:pPr>
            <a:r>
              <a:rPr lang="en-US" b="1" dirty="0"/>
              <a:t>The following are all parts of the contract:</a:t>
            </a:r>
          </a:p>
          <a:p>
            <a:pPr marL="568325" indent="-568325">
              <a:lnSpc>
                <a:spcPct val="110000"/>
              </a:lnSpc>
              <a:buFont typeface="+mj-lt"/>
              <a:buAutoNum type="alphaLcPeriod"/>
            </a:pPr>
            <a:r>
              <a:rPr lang="en-US" b="1" dirty="0"/>
              <a:t>Standard Plans, COs, Addenda</a:t>
            </a:r>
          </a:p>
          <a:p>
            <a:pPr marL="568325" indent="-568325">
              <a:lnSpc>
                <a:spcPct val="110000"/>
              </a:lnSpc>
              <a:buFont typeface="+mj-lt"/>
              <a:buAutoNum type="alphaLcPeriod"/>
            </a:pPr>
            <a:r>
              <a:rPr lang="en-US" b="1" dirty="0"/>
              <a:t>Contract Plans, Standard Specifications, Permits</a:t>
            </a:r>
          </a:p>
          <a:p>
            <a:pPr marL="568325" indent="-568325">
              <a:lnSpc>
                <a:spcPct val="110000"/>
              </a:lnSpc>
              <a:buFont typeface="+mj-lt"/>
              <a:buAutoNum type="alphaLcPeriod"/>
            </a:pPr>
            <a:r>
              <a:rPr lang="en-US" b="1" dirty="0"/>
              <a:t>Special Provisions, Bid Proposal, Construction Manual</a:t>
            </a:r>
          </a:p>
          <a:p>
            <a:pPr marL="514350" indent="-514350">
              <a:lnSpc>
                <a:spcPct val="110000"/>
              </a:lnSpc>
              <a:buFont typeface="+mj-lt"/>
              <a:buAutoNum type="alphaLcPeriod"/>
            </a:pPr>
            <a:endParaRPr lang="en-US" b="1" dirty="0"/>
          </a:p>
          <a:p>
            <a:pPr marL="514350" indent="-514350">
              <a:lnSpc>
                <a:spcPct val="110000"/>
              </a:lnSpc>
              <a:buFont typeface="+mj-lt"/>
              <a:buAutoNum type="alphaLcPeriod"/>
            </a:pPr>
            <a:endParaRPr lang="en-US" b="1" dirty="0"/>
          </a:p>
          <a:p>
            <a:pPr>
              <a:lnSpc>
                <a:spcPct val="110000"/>
              </a:lnSpc>
              <a:buNone/>
            </a:pPr>
            <a:endParaRPr lang="en-US" b="1" dirty="0"/>
          </a:p>
        </p:txBody>
      </p:sp>
      <p:sp>
        <p:nvSpPr>
          <p:cNvPr id="6" name="Title 1"/>
          <p:cNvSpPr>
            <a:spLocks noGrp="1"/>
          </p:cNvSpPr>
          <p:nvPr>
            <p:ph type="title"/>
          </p:nvPr>
        </p:nvSpPr>
        <p:spPr>
          <a:xfrm>
            <a:off x="325219" y="123825"/>
            <a:ext cx="8229600" cy="1082675"/>
          </a:xfrm>
        </p:spPr>
        <p:txBody>
          <a:bodyPr>
            <a:noAutofit/>
          </a:bodyPr>
          <a:lstStyle/>
          <a:p>
            <a:pPr>
              <a:tabLst>
                <a:tab pos="685800" algn="l"/>
              </a:tabLst>
            </a:pPr>
            <a:r>
              <a:rPr lang="en-US" sz="3800" dirty="0"/>
              <a:t>Scope of Work:</a:t>
            </a:r>
            <a:br>
              <a:rPr lang="en-US" sz="3800" dirty="0"/>
            </a:br>
            <a:r>
              <a:rPr lang="en-US" sz="3800"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25219" y="123825"/>
            <a:ext cx="8229600" cy="1082675"/>
          </a:xfrm>
        </p:spPr>
        <p:txBody>
          <a:bodyPr>
            <a:noAutofit/>
          </a:bodyPr>
          <a:lstStyle/>
          <a:p>
            <a:pPr>
              <a:tabLst>
                <a:tab pos="685800" algn="l"/>
              </a:tabLst>
            </a:pPr>
            <a:r>
              <a:rPr lang="en-US" sz="3800" dirty="0"/>
              <a:t>Scope of Work:</a:t>
            </a:r>
            <a:br>
              <a:rPr lang="en-US" sz="3800" dirty="0"/>
            </a:br>
            <a:r>
              <a:rPr lang="en-US" sz="3800" dirty="0"/>
              <a:t>Quiz</a:t>
            </a:r>
          </a:p>
        </p:txBody>
      </p:sp>
      <p:sp>
        <p:nvSpPr>
          <p:cNvPr id="10" name="Content Placeholder 2"/>
          <p:cNvSpPr>
            <a:spLocks noGrp="1"/>
          </p:cNvSpPr>
          <p:nvPr>
            <p:ph idx="1"/>
          </p:nvPr>
        </p:nvSpPr>
        <p:spPr>
          <a:xfrm>
            <a:off x="827965" y="1595084"/>
            <a:ext cx="7647432" cy="4767616"/>
          </a:xfrm>
        </p:spPr>
        <p:txBody>
          <a:bodyPr>
            <a:noAutofit/>
          </a:bodyPr>
          <a:lstStyle/>
          <a:p>
            <a:pPr>
              <a:lnSpc>
                <a:spcPct val="110000"/>
              </a:lnSpc>
              <a:buNone/>
            </a:pPr>
            <a:r>
              <a:rPr lang="en-US" b="1" dirty="0">
                <a:solidFill>
                  <a:srgbClr val="006600"/>
                </a:solidFill>
              </a:rPr>
              <a:t>Choose the answer that is </a:t>
            </a:r>
            <a:r>
              <a:rPr lang="en-US" b="1" u="sng" dirty="0">
                <a:solidFill>
                  <a:srgbClr val="006600"/>
                </a:solidFill>
              </a:rPr>
              <a:t>not</a:t>
            </a:r>
            <a:r>
              <a:rPr lang="en-US" b="1" dirty="0">
                <a:solidFill>
                  <a:srgbClr val="006600"/>
                </a:solidFill>
              </a:rPr>
              <a:t> correct.</a:t>
            </a:r>
          </a:p>
          <a:p>
            <a:pPr>
              <a:lnSpc>
                <a:spcPct val="110000"/>
              </a:lnSpc>
              <a:buNone/>
            </a:pPr>
            <a:r>
              <a:rPr lang="en-US" b="1" dirty="0"/>
              <a:t>The following are all parts of the contract:</a:t>
            </a:r>
          </a:p>
          <a:p>
            <a:pPr marL="568325" indent="-568325">
              <a:lnSpc>
                <a:spcPct val="110000"/>
              </a:lnSpc>
              <a:buFont typeface="+mj-lt"/>
              <a:buAutoNum type="alphaLcPeriod"/>
            </a:pPr>
            <a:r>
              <a:rPr lang="en-US" b="1" dirty="0"/>
              <a:t>Standard Plans, CCOs, Addenda</a:t>
            </a:r>
          </a:p>
          <a:p>
            <a:pPr marL="568325" indent="-568325">
              <a:lnSpc>
                <a:spcPct val="110000"/>
              </a:lnSpc>
              <a:buFont typeface="+mj-lt"/>
              <a:buAutoNum type="alphaLcPeriod"/>
            </a:pPr>
            <a:r>
              <a:rPr lang="en-US" b="1" dirty="0"/>
              <a:t>Contract Plans, Standard Specifications, Permits</a:t>
            </a:r>
          </a:p>
          <a:p>
            <a:pPr marL="568325" indent="-568325">
              <a:lnSpc>
                <a:spcPct val="110000"/>
              </a:lnSpc>
              <a:buFont typeface="+mj-lt"/>
              <a:buAutoNum type="alphaLcPeriod"/>
            </a:pPr>
            <a:r>
              <a:rPr lang="en-US" b="1" dirty="0">
                <a:solidFill>
                  <a:srgbClr val="FF0000"/>
                </a:solidFill>
              </a:rPr>
              <a:t>Special Provisions, Bid Proposal, </a:t>
            </a:r>
            <a:r>
              <a:rPr lang="en-US" b="1" u="sng" dirty="0">
                <a:solidFill>
                  <a:srgbClr val="FF0000"/>
                </a:solidFill>
              </a:rPr>
              <a:t>Construction Manual</a:t>
            </a:r>
          </a:p>
          <a:p>
            <a:pPr marL="568325" indent="-568325">
              <a:lnSpc>
                <a:spcPct val="110000"/>
              </a:lnSpc>
              <a:buFont typeface="+mj-lt"/>
              <a:buAutoNum type="alphaLcPeriod"/>
            </a:pPr>
            <a:endParaRPr lang="en-US" b="1" dirty="0"/>
          </a:p>
          <a:p>
            <a:pPr marL="514350" indent="-514350">
              <a:lnSpc>
                <a:spcPct val="110000"/>
              </a:lnSpc>
              <a:buFont typeface="+mj-lt"/>
              <a:buAutoNum type="alphaLcPeriod"/>
            </a:pPr>
            <a:endParaRPr lang="en-US" b="1" dirty="0"/>
          </a:p>
          <a:p>
            <a:pPr marL="514350" indent="-514350">
              <a:lnSpc>
                <a:spcPct val="110000"/>
              </a:lnSpc>
              <a:buFont typeface="+mj-lt"/>
              <a:buAutoNum type="alphaLcPeriod"/>
            </a:pPr>
            <a:endParaRPr lang="en-US" b="1" dirty="0"/>
          </a:p>
          <a:p>
            <a:pPr>
              <a:lnSpc>
                <a:spcPct val="110000"/>
              </a:lnSpc>
              <a:buNone/>
            </a:pPr>
            <a:endParaRPr lang="en-US"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300025" y="35625"/>
            <a:ext cx="8229600" cy="11756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spcBef>
                <a:spcPct val="0"/>
              </a:spcBef>
              <a:buNone/>
              <a:defRPr sz="3800" b="1" kern="1200">
                <a:solidFill>
                  <a:srgbClr val="0066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Scope of Work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Quiz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22</a:t>
            </a:fld>
            <a:endParaRPr lang="en-US" dirty="0"/>
          </a:p>
        </p:txBody>
      </p:sp>
      <p:pic>
        <p:nvPicPr>
          <p:cNvPr id="3076" name="Picture 4" descr="curiosity and hir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2653" y="1562401"/>
            <a:ext cx="8134277" cy="4591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880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92058"/>
            <a:ext cx="9144000" cy="2070392"/>
          </a:xfrm>
        </p:spPr>
        <p:txBody>
          <a:bodyPr>
            <a:noAutofit/>
          </a:bodyPr>
          <a:lstStyle/>
          <a:p>
            <a:pPr marL="0" indent="3175" algn="ctr">
              <a:spcBef>
                <a:spcPts val="0"/>
              </a:spcBef>
              <a:buNone/>
            </a:pPr>
            <a:r>
              <a:rPr lang="en-US" b="1" dirty="0">
                <a:solidFill>
                  <a:srgbClr val="006600"/>
                </a:solidFill>
              </a:rPr>
              <a:t>True or False:</a:t>
            </a:r>
          </a:p>
          <a:p>
            <a:pPr marL="1588" indent="-1588" algn="ctr">
              <a:buNone/>
            </a:pPr>
            <a:r>
              <a:rPr lang="en-US" b="1" dirty="0"/>
              <a:t>A Differing Site Condition requires</a:t>
            </a:r>
            <a:br>
              <a:rPr lang="en-US" b="1" dirty="0"/>
            </a:br>
            <a:r>
              <a:rPr lang="en-US" b="1" dirty="0"/>
              <a:t>an ordered change from the RE.</a:t>
            </a:r>
          </a:p>
          <a:p>
            <a:pPr marL="112713" indent="3175" algn="ctr">
              <a:spcBef>
                <a:spcPts val="0"/>
              </a:spcBef>
              <a:buNone/>
            </a:pPr>
            <a:endParaRPr lang="en-US" b="1" u="sng" dirty="0">
              <a:solidFill>
                <a:schemeClr val="accent6">
                  <a:lumMod val="50000"/>
                </a:schemeClr>
              </a:solidFill>
            </a:endParaRPr>
          </a:p>
          <a:p>
            <a:pPr marL="0" indent="3175" algn="ctr">
              <a:spcBef>
                <a:spcPts val="0"/>
              </a:spcBef>
              <a:buNone/>
            </a:pPr>
            <a:endParaRPr lang="en-US" b="1" u="sng" dirty="0">
              <a:solidFill>
                <a:schemeClr val="accent6">
                  <a:lumMod val="50000"/>
                </a:schemeClr>
              </a:solidFill>
            </a:endParaRPr>
          </a:p>
        </p:txBody>
      </p:sp>
      <p:sp>
        <p:nvSpPr>
          <p:cNvPr id="4" name="Title 1"/>
          <p:cNvSpPr>
            <a:spLocks noGrp="1"/>
          </p:cNvSpPr>
          <p:nvPr>
            <p:ph type="title"/>
          </p:nvPr>
        </p:nvSpPr>
        <p:spPr>
          <a:xfrm>
            <a:off x="325219" y="123825"/>
            <a:ext cx="8229600" cy="1082675"/>
          </a:xfrm>
        </p:spPr>
        <p:txBody>
          <a:bodyPr>
            <a:noAutofit/>
          </a:bodyPr>
          <a:lstStyle/>
          <a:p>
            <a:pPr>
              <a:tabLst>
                <a:tab pos="685800" algn="l"/>
              </a:tabLst>
            </a:pPr>
            <a:r>
              <a:rPr lang="en-US" sz="3800" dirty="0"/>
              <a:t>Scope of Work:</a:t>
            </a:r>
            <a:br>
              <a:rPr lang="en-US" sz="3800" dirty="0"/>
            </a:br>
            <a:r>
              <a:rPr lang="en-US" sz="3800"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23</a:t>
            </a:fld>
            <a:endParaRPr lang="en-US" dirty="0"/>
          </a:p>
        </p:txBody>
      </p:sp>
    </p:spTree>
    <p:extLst>
      <p:ext uri="{BB962C8B-B14F-4D97-AF65-F5344CB8AC3E}">
        <p14:creationId xmlns:p14="http://schemas.microsoft.com/office/powerpoint/2010/main" val="2566005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92058"/>
            <a:ext cx="9144000" cy="3180694"/>
          </a:xfrm>
        </p:spPr>
        <p:txBody>
          <a:bodyPr>
            <a:noAutofit/>
          </a:bodyPr>
          <a:lstStyle/>
          <a:p>
            <a:pPr marL="0" indent="3175" algn="ctr">
              <a:spcBef>
                <a:spcPts val="0"/>
              </a:spcBef>
              <a:buNone/>
            </a:pPr>
            <a:r>
              <a:rPr lang="en-US" b="1" dirty="0">
                <a:solidFill>
                  <a:srgbClr val="006600"/>
                </a:solidFill>
              </a:rPr>
              <a:t>True or False:</a:t>
            </a:r>
          </a:p>
          <a:p>
            <a:pPr marL="1588" indent="-1588" algn="ctr">
              <a:buNone/>
            </a:pPr>
            <a:r>
              <a:rPr lang="en-US" b="1" dirty="0"/>
              <a:t>A Differing Site Condition requires</a:t>
            </a:r>
            <a:br>
              <a:rPr lang="en-US" b="1" dirty="0"/>
            </a:br>
            <a:r>
              <a:rPr lang="en-US" b="1" dirty="0"/>
              <a:t>an ordered change from the RE.</a:t>
            </a:r>
          </a:p>
          <a:p>
            <a:pPr marL="1588" indent="-1588" algn="ctr">
              <a:buNone/>
            </a:pPr>
            <a:r>
              <a:rPr lang="en-US" b="1" dirty="0">
                <a:solidFill>
                  <a:srgbClr val="FF0000"/>
                </a:solidFill>
              </a:rPr>
              <a:t>False:  Work-Character Change requires</a:t>
            </a:r>
            <a:br>
              <a:rPr lang="en-US" b="1" dirty="0">
                <a:solidFill>
                  <a:srgbClr val="FF0000"/>
                </a:solidFill>
              </a:rPr>
            </a:br>
            <a:r>
              <a:rPr lang="en-US" b="1" dirty="0">
                <a:solidFill>
                  <a:srgbClr val="FF0000"/>
                </a:solidFill>
              </a:rPr>
              <a:t>an ordered change from the RE.  </a:t>
            </a:r>
          </a:p>
          <a:p>
            <a:pPr marL="1588" indent="-1588" algn="ctr">
              <a:buNone/>
            </a:pPr>
            <a:endParaRPr lang="en-US" b="1" dirty="0"/>
          </a:p>
          <a:p>
            <a:pPr marL="112713" indent="3175" algn="ctr">
              <a:spcBef>
                <a:spcPts val="0"/>
              </a:spcBef>
              <a:buNone/>
            </a:pPr>
            <a:endParaRPr lang="en-US" b="1" u="sng" dirty="0">
              <a:solidFill>
                <a:schemeClr val="accent6">
                  <a:lumMod val="50000"/>
                </a:schemeClr>
              </a:solidFill>
            </a:endParaRPr>
          </a:p>
          <a:p>
            <a:pPr marL="0" indent="3175" algn="ctr">
              <a:spcBef>
                <a:spcPts val="0"/>
              </a:spcBef>
              <a:buNone/>
            </a:pPr>
            <a:endParaRPr lang="en-US" b="1" u="sng" dirty="0">
              <a:solidFill>
                <a:schemeClr val="accent6">
                  <a:lumMod val="50000"/>
                </a:schemeClr>
              </a:solidFill>
            </a:endParaRPr>
          </a:p>
        </p:txBody>
      </p:sp>
      <p:sp>
        <p:nvSpPr>
          <p:cNvPr id="4" name="Title 1"/>
          <p:cNvSpPr>
            <a:spLocks noGrp="1"/>
          </p:cNvSpPr>
          <p:nvPr>
            <p:ph type="title"/>
          </p:nvPr>
        </p:nvSpPr>
        <p:spPr>
          <a:xfrm>
            <a:off x="325219" y="123825"/>
            <a:ext cx="8229600" cy="1082675"/>
          </a:xfrm>
        </p:spPr>
        <p:txBody>
          <a:bodyPr>
            <a:noAutofit/>
          </a:bodyPr>
          <a:lstStyle/>
          <a:p>
            <a:pPr>
              <a:tabLst>
                <a:tab pos="685800" algn="l"/>
              </a:tabLst>
            </a:pPr>
            <a:r>
              <a:rPr lang="en-US" sz="3800" dirty="0"/>
              <a:t>Scope of Work:</a:t>
            </a:r>
            <a:br>
              <a:rPr lang="en-US" sz="3800" dirty="0"/>
            </a:br>
            <a:r>
              <a:rPr lang="en-US" sz="3800"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24</a:t>
            </a:fld>
            <a:endParaRPr lang="en-US" dirty="0"/>
          </a:p>
        </p:txBody>
      </p:sp>
    </p:spTree>
    <p:extLst>
      <p:ext uri="{BB962C8B-B14F-4D97-AF65-F5344CB8AC3E}">
        <p14:creationId xmlns:p14="http://schemas.microsoft.com/office/powerpoint/2010/main" val="1156377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300025" y="35625"/>
            <a:ext cx="8229600" cy="11756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spcBef>
                <a:spcPct val="0"/>
              </a:spcBef>
              <a:buNone/>
              <a:defRPr sz="3800" b="1" kern="1200">
                <a:solidFill>
                  <a:srgbClr val="0066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Scope of Work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Quiz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25</a:t>
            </a:fld>
            <a:endParaRPr lang="en-US" dirty="0"/>
          </a:p>
        </p:txBody>
      </p:sp>
      <p:pic>
        <p:nvPicPr>
          <p:cNvPr id="3076" name="Picture 4" descr="curiosity and hir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2653" y="1562401"/>
            <a:ext cx="8134277" cy="4591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128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3884"/>
            <a:ext cx="9144000" cy="3270767"/>
          </a:xfrm>
        </p:spPr>
        <p:txBody>
          <a:bodyPr>
            <a:normAutofit/>
          </a:bodyPr>
          <a:lstStyle/>
          <a:p>
            <a:pPr marL="0" indent="4763" algn="ctr">
              <a:buNone/>
            </a:pPr>
            <a:r>
              <a:rPr lang="en-US" b="1" dirty="0">
                <a:solidFill>
                  <a:srgbClr val="006600"/>
                </a:solidFill>
              </a:rPr>
              <a:t>True or False:</a:t>
            </a:r>
          </a:p>
          <a:p>
            <a:pPr marL="0" indent="4763" algn="ctr">
              <a:buNone/>
            </a:pPr>
            <a:r>
              <a:rPr lang="en-US" b="1" dirty="0"/>
              <a:t>In order to avoid delay costs, it’s okay</a:t>
            </a:r>
            <a:br>
              <a:rPr lang="en-US" b="1" dirty="0"/>
            </a:br>
            <a:r>
              <a:rPr lang="en-US" b="1" dirty="0"/>
              <a:t>for the RE to direct the Contractor</a:t>
            </a:r>
            <a:br>
              <a:rPr lang="en-US" b="1" dirty="0"/>
            </a:br>
            <a:r>
              <a:rPr lang="en-US" b="1" dirty="0"/>
              <a:t>verbally to begin CO work.</a:t>
            </a:r>
          </a:p>
        </p:txBody>
      </p:sp>
      <p:sp>
        <p:nvSpPr>
          <p:cNvPr id="6" name="Title 1"/>
          <p:cNvSpPr>
            <a:spLocks noGrp="1"/>
          </p:cNvSpPr>
          <p:nvPr>
            <p:ph type="title"/>
          </p:nvPr>
        </p:nvSpPr>
        <p:spPr>
          <a:xfrm>
            <a:off x="325219" y="123825"/>
            <a:ext cx="8229600" cy="1082675"/>
          </a:xfrm>
        </p:spPr>
        <p:txBody>
          <a:bodyPr>
            <a:noAutofit/>
          </a:bodyPr>
          <a:lstStyle/>
          <a:p>
            <a:pPr>
              <a:tabLst>
                <a:tab pos="685800" algn="l"/>
              </a:tabLst>
            </a:pPr>
            <a:r>
              <a:rPr lang="en-US" sz="3800" dirty="0"/>
              <a:t>Scope of Work:</a:t>
            </a:r>
            <a:br>
              <a:rPr lang="en-US" sz="3800" dirty="0"/>
            </a:br>
            <a:r>
              <a:rPr lang="en-US" sz="3800"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0" y="2283884"/>
            <a:ext cx="9144000" cy="3270767"/>
          </a:xfrm>
        </p:spPr>
        <p:txBody>
          <a:bodyPr>
            <a:normAutofit/>
          </a:bodyPr>
          <a:lstStyle/>
          <a:p>
            <a:pPr marL="0" indent="4763" algn="ctr">
              <a:buNone/>
            </a:pPr>
            <a:r>
              <a:rPr lang="en-US" b="1" dirty="0">
                <a:solidFill>
                  <a:srgbClr val="006600"/>
                </a:solidFill>
              </a:rPr>
              <a:t>True or False:</a:t>
            </a:r>
          </a:p>
          <a:p>
            <a:pPr marL="0" indent="4763" algn="ctr">
              <a:buNone/>
            </a:pPr>
            <a:r>
              <a:rPr lang="en-US" b="1" dirty="0"/>
              <a:t>In order to avoid delay costs, it’s okay</a:t>
            </a:r>
            <a:br>
              <a:rPr lang="en-US" b="1" dirty="0"/>
            </a:br>
            <a:r>
              <a:rPr lang="en-US" b="1" dirty="0"/>
              <a:t>for the RE to direct the Contractor</a:t>
            </a:r>
            <a:br>
              <a:rPr lang="en-US" b="1" dirty="0"/>
            </a:br>
            <a:r>
              <a:rPr lang="en-US" b="1" dirty="0"/>
              <a:t>verbally to begin CCO work.</a:t>
            </a:r>
          </a:p>
          <a:p>
            <a:pPr marL="0" indent="4763" algn="ctr">
              <a:buNone/>
            </a:pPr>
            <a:r>
              <a:rPr lang="en-US" b="1" dirty="0">
                <a:solidFill>
                  <a:srgbClr val="FF0000"/>
                </a:solidFill>
              </a:rPr>
              <a:t>False:  Written prior authorization is required.</a:t>
            </a:r>
          </a:p>
        </p:txBody>
      </p:sp>
      <p:sp>
        <p:nvSpPr>
          <p:cNvPr id="8" name="Title 1"/>
          <p:cNvSpPr>
            <a:spLocks noGrp="1"/>
          </p:cNvSpPr>
          <p:nvPr>
            <p:ph type="title"/>
          </p:nvPr>
        </p:nvSpPr>
        <p:spPr>
          <a:xfrm>
            <a:off x="325219" y="123825"/>
            <a:ext cx="8229600" cy="1082675"/>
          </a:xfrm>
        </p:spPr>
        <p:txBody>
          <a:bodyPr>
            <a:noAutofit/>
          </a:bodyPr>
          <a:lstStyle/>
          <a:p>
            <a:pPr>
              <a:tabLst>
                <a:tab pos="685800" algn="l"/>
              </a:tabLst>
            </a:pPr>
            <a:r>
              <a:rPr lang="en-US" sz="3800" dirty="0"/>
              <a:t>Scope of Work:</a:t>
            </a:r>
            <a:br>
              <a:rPr lang="en-US" sz="3800" dirty="0"/>
            </a:br>
            <a:r>
              <a:rPr lang="en-US" sz="3800"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27</a:t>
            </a:fld>
            <a:endParaRPr lang="en-US" dirty="0"/>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96D53F4235AB468D4BAEBF494DD528" ma:contentTypeVersion="9" ma:contentTypeDescription="Create a new document." ma:contentTypeScope="" ma:versionID="940cd061cb9cb712b74b7500ef60b96a">
  <xsd:schema xmlns:xsd="http://www.w3.org/2001/XMLSchema" xmlns:xs="http://www.w3.org/2001/XMLSchema" xmlns:p="http://schemas.microsoft.com/office/2006/metadata/properties" xmlns:ns2="76293fc6-f02d-44ba-a3eb-85985177910c" targetNamespace="http://schemas.microsoft.com/office/2006/metadata/properties" ma:root="true" ma:fieldsID="40acecdbbd2754e42beb8db011bca245" ns2:_="">
    <xsd:import namespace="76293fc6-f02d-44ba-a3eb-85985177910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293fc6-f02d-44ba-a3eb-8598517791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8EC868-1FC1-4B13-909D-6B665A2F36B5}">
  <ds:schemaRefs>
    <ds:schemaRef ds:uri="http://schemas.microsoft.com/sharepoint/v3/contenttype/forms"/>
  </ds:schemaRefs>
</ds:datastoreItem>
</file>

<file path=customXml/itemProps2.xml><?xml version="1.0" encoding="utf-8"?>
<ds:datastoreItem xmlns:ds="http://schemas.openxmlformats.org/officeDocument/2006/customXml" ds:itemID="{F85F4AED-889E-4498-A2E4-6D2BC04407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293fc6-f02d-44ba-a3eb-8598517791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066E6B7-CC8F-4912-AB01-BAD810202F7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4564</TotalTime>
  <Words>2507</Words>
  <Application>Microsoft Office PowerPoint</Application>
  <PresentationFormat>On-screen Show (4:3)</PresentationFormat>
  <Paragraphs>367</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Courier New</vt:lpstr>
      <vt:lpstr>Wingdings</vt:lpstr>
      <vt:lpstr>Custom Design</vt:lpstr>
      <vt:lpstr>Scope of Work  </vt:lpstr>
      <vt:lpstr>Scope of Work: Objectives </vt:lpstr>
      <vt:lpstr>Scope of Work: The Contract</vt:lpstr>
      <vt:lpstr>Scope of Work: The Contract</vt:lpstr>
      <vt:lpstr>Scope of Work: The Contract</vt:lpstr>
      <vt:lpstr>Scope of Work: The Contract</vt:lpstr>
      <vt:lpstr>Scope of Work: The Contract</vt:lpstr>
      <vt:lpstr>Scope of Work: The Contract</vt:lpstr>
      <vt:lpstr>Scope of Work: Changes</vt:lpstr>
      <vt:lpstr>Scope of Work: Changes</vt:lpstr>
      <vt:lpstr>Scope of Work: Changes</vt:lpstr>
      <vt:lpstr>Scope of Work: Work-Character Change</vt:lpstr>
      <vt:lpstr>Scope of Work: Work-Character Change</vt:lpstr>
      <vt:lpstr>Scope of Work: Differing Site Conditions (DSC) </vt:lpstr>
      <vt:lpstr>Scope of Work: Differing Site Conditions (DSC) </vt:lpstr>
      <vt:lpstr>Scope of Work: Differing Site Conditions (DSC) </vt:lpstr>
      <vt:lpstr>Scope of Work: Differing Site Conditions (DSC) </vt:lpstr>
      <vt:lpstr>Scope of Work: Cleanup</vt:lpstr>
      <vt:lpstr>Scope of Work  Quiz </vt:lpstr>
      <vt:lpstr>Scope of Work: Quiz</vt:lpstr>
      <vt:lpstr>Scope of Work: Quiz</vt:lpstr>
      <vt:lpstr>Scope of Work  Quiz </vt:lpstr>
      <vt:lpstr>Scope of Work: Quiz</vt:lpstr>
      <vt:lpstr>Scope of Work: Quiz</vt:lpstr>
      <vt:lpstr>Scope of Work  Quiz </vt:lpstr>
      <vt:lpstr>Scope of Work: Quiz</vt:lpstr>
      <vt:lpstr>Scope of Work: Quiz</vt:lpstr>
    </vt:vector>
  </TitlesOfParts>
  <Company>CCE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Risa Knight</dc:creator>
  <cp:lastModifiedBy>Pan, Yingxian@DOT</cp:lastModifiedBy>
  <cp:revision>409</cp:revision>
  <cp:lastPrinted>2015-12-17T17:46:34Z</cp:lastPrinted>
  <dcterms:created xsi:type="dcterms:W3CDTF">2012-06-22T20:48:17Z</dcterms:created>
  <dcterms:modified xsi:type="dcterms:W3CDTF">2022-01-18T21:58:44Z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0x0101008996D53F4235AB468D4BAEBF494DD528</vt:lpwstr>
  </property>
</Properties>
</file>