
<file path=[Content_Types].xml><?xml version="1.0" encoding="utf-8"?>
<Types xmlns="http://schemas.openxmlformats.org/package/2006/content-types">
  <Default Extension="emf" ContentType="image/x-emf"/>
  <Default Extension="jpeg" ContentType="image/jpeg"/>
  <Default Extension="png" ContentType="image/png"/>
  <Default Extension="pptx" ContentType="application/vnd.openxmlformats-officedocument.presentationml.presentation"/>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45"/>
  </p:notesMasterIdLst>
  <p:handoutMasterIdLst>
    <p:handoutMasterId r:id="rId46"/>
  </p:handoutMasterIdLst>
  <p:sldIdLst>
    <p:sldId id="806" r:id="rId5"/>
    <p:sldId id="833" r:id="rId6"/>
    <p:sldId id="836" r:id="rId7"/>
    <p:sldId id="847" r:id="rId8"/>
    <p:sldId id="848" r:id="rId9"/>
    <p:sldId id="849" r:id="rId10"/>
    <p:sldId id="850" r:id="rId11"/>
    <p:sldId id="851" r:id="rId12"/>
    <p:sldId id="864" r:id="rId13"/>
    <p:sldId id="867" r:id="rId14"/>
    <p:sldId id="865" r:id="rId15"/>
    <p:sldId id="866" r:id="rId16"/>
    <p:sldId id="853" r:id="rId17"/>
    <p:sldId id="868" r:id="rId18"/>
    <p:sldId id="858" r:id="rId19"/>
    <p:sldId id="857" r:id="rId20"/>
    <p:sldId id="854" r:id="rId21"/>
    <p:sldId id="863" r:id="rId22"/>
    <p:sldId id="815" r:id="rId23"/>
    <p:sldId id="875" r:id="rId24"/>
    <p:sldId id="869" r:id="rId25"/>
    <p:sldId id="871" r:id="rId26"/>
    <p:sldId id="816" r:id="rId27"/>
    <p:sldId id="878" r:id="rId28"/>
    <p:sldId id="825" r:id="rId29"/>
    <p:sldId id="877" r:id="rId30"/>
    <p:sldId id="859" r:id="rId31"/>
    <p:sldId id="822" r:id="rId32"/>
    <p:sldId id="821" r:id="rId33"/>
    <p:sldId id="835" r:id="rId34"/>
    <p:sldId id="834" r:id="rId35"/>
    <p:sldId id="841" r:id="rId36"/>
    <p:sldId id="872" r:id="rId37"/>
    <p:sldId id="842" r:id="rId38"/>
    <p:sldId id="843" r:id="rId39"/>
    <p:sldId id="873" r:id="rId40"/>
    <p:sldId id="876" r:id="rId41"/>
    <p:sldId id="845" r:id="rId42"/>
    <p:sldId id="874" r:id="rId43"/>
    <p:sldId id="846" r:id="rId44"/>
  </p:sldIdLst>
  <p:sldSz cx="9144000" cy="6858000" type="screen4x3"/>
  <p:notesSz cx="7019925" cy="93059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1">
          <p15:clr>
            <a:srgbClr val="A4A3A4"/>
          </p15:clr>
        </p15:guide>
        <p15:guide id="2" pos="257">
          <p15:clr>
            <a:srgbClr val="A4A3A4"/>
          </p15:clr>
        </p15:guide>
      </p15:sldGuideLst>
    </p:ext>
    <p:ext uri="{2D200454-40CA-4A62-9FC3-DE9A4176ACB9}">
      <p15:notesGuideLst xmlns:p15="http://schemas.microsoft.com/office/powerpoint/2012/main">
        <p15:guide id="1" orient="horz" pos="2931">
          <p15:clr>
            <a:srgbClr val="A4A3A4"/>
          </p15:clr>
        </p15:guide>
        <p15:guide id="2" pos="221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84807"/>
    <a:srgbClr val="006600"/>
    <a:srgbClr val="006666"/>
    <a:srgbClr val="008080"/>
    <a:srgbClr val="00826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22" autoAdjust="0"/>
    <p:restoredTop sz="86388" autoAdjust="0"/>
  </p:normalViewPr>
  <p:slideViewPr>
    <p:cSldViewPr snapToGrid="0" snapToObjects="1">
      <p:cViewPr varScale="1">
        <p:scale>
          <a:sx n="50" d="100"/>
          <a:sy n="50" d="100"/>
        </p:scale>
        <p:origin x="48" y="420"/>
      </p:cViewPr>
      <p:guideLst>
        <p:guide orient="horz" pos="951"/>
        <p:guide pos="257"/>
      </p:guideLst>
    </p:cSldViewPr>
  </p:slideViewPr>
  <p:outlineViewPr>
    <p:cViewPr>
      <p:scale>
        <a:sx n="33" d="100"/>
        <a:sy n="33" d="100"/>
      </p:scale>
      <p:origin x="0" y="-21024"/>
    </p:cViewPr>
  </p:outlineViewPr>
  <p:notesTextViewPr>
    <p:cViewPr>
      <p:scale>
        <a:sx n="3" d="2"/>
        <a:sy n="3" d="2"/>
      </p:scale>
      <p:origin x="0" y="0"/>
    </p:cViewPr>
  </p:notesTextViewPr>
  <p:sorterViewPr>
    <p:cViewPr>
      <p:scale>
        <a:sx n="74" d="100"/>
        <a:sy n="74" d="100"/>
      </p:scale>
      <p:origin x="0" y="-3348"/>
    </p:cViewPr>
  </p:sorterViewPr>
  <p:notesViewPr>
    <p:cSldViewPr snapToGrid="0" snapToObjects="1" showGuides="1">
      <p:cViewPr varScale="1">
        <p:scale>
          <a:sx n="73" d="100"/>
          <a:sy n="73" d="100"/>
        </p:scale>
        <p:origin x="1644" y="78"/>
      </p:cViewPr>
      <p:guideLst>
        <p:guide orient="horz" pos="2931"/>
        <p:guide pos="221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180703-599E-41D5-A3DE-8476B6FA435D}"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sq-AL"/>
        </a:p>
      </dgm:t>
    </dgm:pt>
    <dgm:pt modelId="{C26B5FAA-989D-4BAD-85E4-25CF0ABC6435}">
      <dgm:prSet/>
      <dgm:spPr/>
      <dgm:t>
        <a:bodyPr/>
        <a:lstStyle/>
        <a:p>
          <a:pPr rtl="0"/>
          <a:r>
            <a:rPr lang="en-US" dirty="0"/>
            <a:t>Grind (3d)</a:t>
          </a:r>
        </a:p>
      </dgm:t>
    </dgm:pt>
    <dgm:pt modelId="{2C773B37-3584-4979-9317-EEB5BE4D1CB3}" type="parTrans" cxnId="{0F4A60FE-5947-43A6-BD2D-D84228498D9B}">
      <dgm:prSet/>
      <dgm:spPr/>
      <dgm:t>
        <a:bodyPr/>
        <a:lstStyle/>
        <a:p>
          <a:endParaRPr lang="sq-AL"/>
        </a:p>
      </dgm:t>
    </dgm:pt>
    <dgm:pt modelId="{B2E4974C-AF24-4933-8D67-F4828AC48F5D}" type="sibTrans" cxnId="{0F4A60FE-5947-43A6-BD2D-D84228498D9B}">
      <dgm:prSet/>
      <dgm:spPr/>
      <dgm:t>
        <a:bodyPr/>
        <a:lstStyle/>
        <a:p>
          <a:endParaRPr lang="sq-AL"/>
        </a:p>
      </dgm:t>
    </dgm:pt>
    <dgm:pt modelId="{55E3A021-ECD4-4C25-B3B1-AEF1B5091D86}">
      <dgm:prSet/>
      <dgm:spPr/>
      <dgm:t>
        <a:bodyPr/>
        <a:lstStyle/>
        <a:p>
          <a:pPr rtl="0"/>
          <a:r>
            <a:rPr lang="en-US" dirty="0"/>
            <a:t>Stripe (1)</a:t>
          </a:r>
        </a:p>
      </dgm:t>
    </dgm:pt>
    <dgm:pt modelId="{D14F0724-DC76-4996-9C3E-8BB86B390079}" type="parTrans" cxnId="{5D186C86-87B0-42A4-8D34-5E8A338B9914}">
      <dgm:prSet/>
      <dgm:spPr/>
      <dgm:t>
        <a:bodyPr/>
        <a:lstStyle/>
        <a:p>
          <a:endParaRPr lang="sq-AL"/>
        </a:p>
      </dgm:t>
    </dgm:pt>
    <dgm:pt modelId="{60B25AA1-BC36-4EDB-9CD9-73ACF2873053}" type="sibTrans" cxnId="{5D186C86-87B0-42A4-8D34-5E8A338B9914}">
      <dgm:prSet/>
      <dgm:spPr/>
      <dgm:t>
        <a:bodyPr/>
        <a:lstStyle/>
        <a:p>
          <a:endParaRPr lang="sq-AL"/>
        </a:p>
      </dgm:t>
    </dgm:pt>
    <dgm:pt modelId="{B339E43D-9075-41AD-9FEF-727BD4CEB4B2}">
      <dgm:prSet/>
      <dgm:spPr/>
      <dgm:t>
        <a:bodyPr/>
        <a:lstStyle/>
        <a:p>
          <a:pPr rtl="0"/>
          <a:r>
            <a:rPr lang="en-US" dirty="0"/>
            <a:t>Pave (2d)</a:t>
          </a:r>
        </a:p>
      </dgm:t>
    </dgm:pt>
    <dgm:pt modelId="{6260F9C9-0D09-4AF4-BB9F-AA7D5197C7B5}" type="parTrans" cxnId="{34B9F27C-4E14-4AF5-876B-25268219975F}">
      <dgm:prSet/>
      <dgm:spPr/>
      <dgm:t>
        <a:bodyPr/>
        <a:lstStyle/>
        <a:p>
          <a:endParaRPr lang="en-US"/>
        </a:p>
      </dgm:t>
    </dgm:pt>
    <dgm:pt modelId="{B2970AD6-2316-4E16-AFCE-E5480E5AC557}" type="sibTrans" cxnId="{34B9F27C-4E14-4AF5-876B-25268219975F}">
      <dgm:prSet/>
      <dgm:spPr/>
      <dgm:t>
        <a:bodyPr/>
        <a:lstStyle/>
        <a:p>
          <a:endParaRPr lang="sq-AL"/>
        </a:p>
      </dgm:t>
    </dgm:pt>
    <dgm:pt modelId="{121787E0-1156-451A-9457-29C551FE6A97}">
      <dgm:prSet/>
      <dgm:spPr/>
      <dgm:t>
        <a:bodyPr/>
        <a:lstStyle/>
        <a:p>
          <a:r>
            <a:rPr lang="en-US" dirty="0"/>
            <a:t>Con. Signs (1d)</a:t>
          </a:r>
          <a:endParaRPr lang="sq-AL" dirty="0"/>
        </a:p>
      </dgm:t>
    </dgm:pt>
    <dgm:pt modelId="{6E2BA398-954A-4E59-86F9-9A8C3B4FC525}" type="parTrans" cxnId="{C6C5AA86-2481-4300-A546-DF5AA20F4F20}">
      <dgm:prSet/>
      <dgm:spPr/>
      <dgm:t>
        <a:bodyPr/>
        <a:lstStyle/>
        <a:p>
          <a:endParaRPr lang="en-US"/>
        </a:p>
      </dgm:t>
    </dgm:pt>
    <dgm:pt modelId="{9EA00AD0-6502-4690-A232-5BC5BB733717}" type="sibTrans" cxnId="{C6C5AA86-2481-4300-A546-DF5AA20F4F20}">
      <dgm:prSet/>
      <dgm:spPr/>
      <dgm:t>
        <a:bodyPr/>
        <a:lstStyle/>
        <a:p>
          <a:endParaRPr lang="sq-AL"/>
        </a:p>
      </dgm:t>
    </dgm:pt>
    <dgm:pt modelId="{BBBB9BDF-FE54-4989-9CF2-68B9B6F7B665}" type="pres">
      <dgm:prSet presAssocID="{2E180703-599E-41D5-A3DE-8476B6FA435D}" presName="Name0" presStyleCnt="0">
        <dgm:presLayoutVars>
          <dgm:dir/>
          <dgm:resizeHandles val="exact"/>
        </dgm:presLayoutVars>
      </dgm:prSet>
      <dgm:spPr/>
    </dgm:pt>
    <dgm:pt modelId="{92487D69-B530-4100-838D-51D51C65D2F9}" type="pres">
      <dgm:prSet presAssocID="{121787E0-1156-451A-9457-29C551FE6A97}" presName="node" presStyleLbl="node1" presStyleIdx="0" presStyleCnt="4" custScaleX="110000">
        <dgm:presLayoutVars>
          <dgm:bulletEnabled val="1"/>
        </dgm:presLayoutVars>
      </dgm:prSet>
      <dgm:spPr/>
    </dgm:pt>
    <dgm:pt modelId="{0234A62C-838B-45D4-BA8E-A50380A60A31}" type="pres">
      <dgm:prSet presAssocID="{9EA00AD0-6502-4690-A232-5BC5BB733717}" presName="sibTrans" presStyleLbl="sibTrans2D1" presStyleIdx="0" presStyleCnt="3"/>
      <dgm:spPr/>
    </dgm:pt>
    <dgm:pt modelId="{AD434571-AB6D-49FF-9FBE-1017E973C32B}" type="pres">
      <dgm:prSet presAssocID="{9EA00AD0-6502-4690-A232-5BC5BB733717}" presName="connectorText" presStyleLbl="sibTrans2D1" presStyleIdx="0" presStyleCnt="3"/>
      <dgm:spPr/>
    </dgm:pt>
    <dgm:pt modelId="{DD3E628E-D591-4FDF-BA0A-32A748C969F1}" type="pres">
      <dgm:prSet presAssocID="{C26B5FAA-989D-4BAD-85E4-25CF0ABC6435}" presName="node" presStyleLbl="node1" presStyleIdx="1" presStyleCnt="4" custScaleX="110000">
        <dgm:presLayoutVars>
          <dgm:bulletEnabled val="1"/>
        </dgm:presLayoutVars>
      </dgm:prSet>
      <dgm:spPr/>
    </dgm:pt>
    <dgm:pt modelId="{C58FE520-BA4F-49A1-AB7F-B5BA575FA6BB}" type="pres">
      <dgm:prSet presAssocID="{B2E4974C-AF24-4933-8D67-F4828AC48F5D}" presName="sibTrans" presStyleLbl="sibTrans2D1" presStyleIdx="1" presStyleCnt="3"/>
      <dgm:spPr/>
    </dgm:pt>
    <dgm:pt modelId="{AFE640F8-C074-45C8-8F72-076C69EF197D}" type="pres">
      <dgm:prSet presAssocID="{B2E4974C-AF24-4933-8D67-F4828AC48F5D}" presName="connectorText" presStyleLbl="sibTrans2D1" presStyleIdx="1" presStyleCnt="3"/>
      <dgm:spPr/>
    </dgm:pt>
    <dgm:pt modelId="{CBA90A20-3A84-4985-9877-0B1793D6D83C}" type="pres">
      <dgm:prSet presAssocID="{B339E43D-9075-41AD-9FEF-727BD4CEB4B2}" presName="node" presStyleLbl="node1" presStyleIdx="2" presStyleCnt="4" custScaleX="110000" custScaleY="101177">
        <dgm:presLayoutVars>
          <dgm:bulletEnabled val="1"/>
        </dgm:presLayoutVars>
      </dgm:prSet>
      <dgm:spPr/>
    </dgm:pt>
    <dgm:pt modelId="{B4EDF6EB-278B-4D4A-91CB-59BB4B3C0D69}" type="pres">
      <dgm:prSet presAssocID="{B2970AD6-2316-4E16-AFCE-E5480E5AC557}" presName="sibTrans" presStyleLbl="sibTrans2D1" presStyleIdx="2" presStyleCnt="3"/>
      <dgm:spPr/>
    </dgm:pt>
    <dgm:pt modelId="{5827CFD3-A70A-4A8E-9AEB-C4A21D6FA31C}" type="pres">
      <dgm:prSet presAssocID="{B2970AD6-2316-4E16-AFCE-E5480E5AC557}" presName="connectorText" presStyleLbl="sibTrans2D1" presStyleIdx="2" presStyleCnt="3"/>
      <dgm:spPr/>
    </dgm:pt>
    <dgm:pt modelId="{C48079DF-8446-4A89-B5B5-C3548142A339}" type="pres">
      <dgm:prSet presAssocID="{55E3A021-ECD4-4C25-B3B1-AEF1B5091D86}" presName="node" presStyleLbl="node1" presStyleIdx="3" presStyleCnt="4" custScaleX="110000" custScaleY="103081">
        <dgm:presLayoutVars>
          <dgm:bulletEnabled val="1"/>
        </dgm:presLayoutVars>
      </dgm:prSet>
      <dgm:spPr/>
    </dgm:pt>
  </dgm:ptLst>
  <dgm:cxnLst>
    <dgm:cxn modelId="{F81E2903-A50D-4F71-90DF-FB13479FDA82}" type="presOf" srcId="{C26B5FAA-989D-4BAD-85E4-25CF0ABC6435}" destId="{DD3E628E-D591-4FDF-BA0A-32A748C969F1}" srcOrd="0" destOrd="0" presId="urn:microsoft.com/office/officeart/2005/8/layout/process1"/>
    <dgm:cxn modelId="{6BAFFC13-97A0-4433-962F-3B17231EBBD7}" type="presOf" srcId="{9EA00AD0-6502-4690-A232-5BC5BB733717}" destId="{0234A62C-838B-45D4-BA8E-A50380A60A31}" srcOrd="0" destOrd="0" presId="urn:microsoft.com/office/officeart/2005/8/layout/process1"/>
    <dgm:cxn modelId="{9E1BF22C-A028-4037-A44D-6252040ED171}" type="presOf" srcId="{B2E4974C-AF24-4933-8D67-F4828AC48F5D}" destId="{C58FE520-BA4F-49A1-AB7F-B5BA575FA6BB}" srcOrd="0" destOrd="0" presId="urn:microsoft.com/office/officeart/2005/8/layout/process1"/>
    <dgm:cxn modelId="{95386B3D-D386-4983-8DA0-B7C414766972}" type="presOf" srcId="{B2970AD6-2316-4E16-AFCE-E5480E5AC557}" destId="{B4EDF6EB-278B-4D4A-91CB-59BB4B3C0D69}" srcOrd="0" destOrd="0" presId="urn:microsoft.com/office/officeart/2005/8/layout/process1"/>
    <dgm:cxn modelId="{1ED9363E-3E72-4CF3-AC5D-584BB78EEECA}" type="presOf" srcId="{2E180703-599E-41D5-A3DE-8476B6FA435D}" destId="{BBBB9BDF-FE54-4989-9CF2-68B9B6F7B665}" srcOrd="0" destOrd="0" presId="urn:microsoft.com/office/officeart/2005/8/layout/process1"/>
    <dgm:cxn modelId="{FD10745B-3723-4151-A435-D81464610DD0}" type="presOf" srcId="{9EA00AD0-6502-4690-A232-5BC5BB733717}" destId="{AD434571-AB6D-49FF-9FBE-1017E973C32B}" srcOrd="1" destOrd="0" presId="urn:microsoft.com/office/officeart/2005/8/layout/process1"/>
    <dgm:cxn modelId="{06A18B65-CCCC-4FDF-A554-83451F030C37}" type="presOf" srcId="{121787E0-1156-451A-9457-29C551FE6A97}" destId="{92487D69-B530-4100-838D-51D51C65D2F9}" srcOrd="0" destOrd="0" presId="urn:microsoft.com/office/officeart/2005/8/layout/process1"/>
    <dgm:cxn modelId="{44C05B6D-DD1E-457F-BFD9-2FA65D57F7D3}" type="presOf" srcId="{B2E4974C-AF24-4933-8D67-F4828AC48F5D}" destId="{AFE640F8-C074-45C8-8F72-076C69EF197D}" srcOrd="1" destOrd="0" presId="urn:microsoft.com/office/officeart/2005/8/layout/process1"/>
    <dgm:cxn modelId="{CC09D97B-0858-4498-80E4-381A2025810C}" type="presOf" srcId="{55E3A021-ECD4-4C25-B3B1-AEF1B5091D86}" destId="{C48079DF-8446-4A89-B5B5-C3548142A339}" srcOrd="0" destOrd="0" presId="urn:microsoft.com/office/officeart/2005/8/layout/process1"/>
    <dgm:cxn modelId="{34B9F27C-4E14-4AF5-876B-25268219975F}" srcId="{2E180703-599E-41D5-A3DE-8476B6FA435D}" destId="{B339E43D-9075-41AD-9FEF-727BD4CEB4B2}" srcOrd="2" destOrd="0" parTransId="{6260F9C9-0D09-4AF4-BB9F-AA7D5197C7B5}" sibTransId="{B2970AD6-2316-4E16-AFCE-E5480E5AC557}"/>
    <dgm:cxn modelId="{5D186C86-87B0-42A4-8D34-5E8A338B9914}" srcId="{2E180703-599E-41D5-A3DE-8476B6FA435D}" destId="{55E3A021-ECD4-4C25-B3B1-AEF1B5091D86}" srcOrd="3" destOrd="0" parTransId="{D14F0724-DC76-4996-9C3E-8BB86B390079}" sibTransId="{60B25AA1-BC36-4EDB-9CD9-73ACF2873053}"/>
    <dgm:cxn modelId="{C6C5AA86-2481-4300-A546-DF5AA20F4F20}" srcId="{2E180703-599E-41D5-A3DE-8476B6FA435D}" destId="{121787E0-1156-451A-9457-29C551FE6A97}" srcOrd="0" destOrd="0" parTransId="{6E2BA398-954A-4E59-86F9-9A8C3B4FC525}" sibTransId="{9EA00AD0-6502-4690-A232-5BC5BB733717}"/>
    <dgm:cxn modelId="{ADD2B4AD-2669-4FD0-9578-7431F9BFBB0C}" type="presOf" srcId="{B339E43D-9075-41AD-9FEF-727BD4CEB4B2}" destId="{CBA90A20-3A84-4985-9877-0B1793D6D83C}" srcOrd="0" destOrd="0" presId="urn:microsoft.com/office/officeart/2005/8/layout/process1"/>
    <dgm:cxn modelId="{CC579BED-1154-4DCC-B1EB-E2FB9AAF0D41}" type="presOf" srcId="{B2970AD6-2316-4E16-AFCE-E5480E5AC557}" destId="{5827CFD3-A70A-4A8E-9AEB-C4A21D6FA31C}" srcOrd="1" destOrd="0" presId="urn:microsoft.com/office/officeart/2005/8/layout/process1"/>
    <dgm:cxn modelId="{0F4A60FE-5947-43A6-BD2D-D84228498D9B}" srcId="{2E180703-599E-41D5-A3DE-8476B6FA435D}" destId="{C26B5FAA-989D-4BAD-85E4-25CF0ABC6435}" srcOrd="1" destOrd="0" parTransId="{2C773B37-3584-4979-9317-EEB5BE4D1CB3}" sibTransId="{B2E4974C-AF24-4933-8D67-F4828AC48F5D}"/>
    <dgm:cxn modelId="{C399A651-24B2-469A-9AFE-8BB3C1ACB3E6}" type="presParOf" srcId="{BBBB9BDF-FE54-4989-9CF2-68B9B6F7B665}" destId="{92487D69-B530-4100-838D-51D51C65D2F9}" srcOrd="0" destOrd="0" presId="urn:microsoft.com/office/officeart/2005/8/layout/process1"/>
    <dgm:cxn modelId="{5A19B903-59AE-4BC5-AD2F-DCF984778947}" type="presParOf" srcId="{BBBB9BDF-FE54-4989-9CF2-68B9B6F7B665}" destId="{0234A62C-838B-45D4-BA8E-A50380A60A31}" srcOrd="1" destOrd="0" presId="urn:microsoft.com/office/officeart/2005/8/layout/process1"/>
    <dgm:cxn modelId="{2A27E3D7-E11E-40AE-9F15-F2D14D240308}" type="presParOf" srcId="{0234A62C-838B-45D4-BA8E-A50380A60A31}" destId="{AD434571-AB6D-49FF-9FBE-1017E973C32B}" srcOrd="0" destOrd="0" presId="urn:microsoft.com/office/officeart/2005/8/layout/process1"/>
    <dgm:cxn modelId="{46B94EC8-AF5E-4F7D-9D9B-DA57E8038C80}" type="presParOf" srcId="{BBBB9BDF-FE54-4989-9CF2-68B9B6F7B665}" destId="{DD3E628E-D591-4FDF-BA0A-32A748C969F1}" srcOrd="2" destOrd="0" presId="urn:microsoft.com/office/officeart/2005/8/layout/process1"/>
    <dgm:cxn modelId="{95172C21-7185-4B9A-A63B-4541230BD091}" type="presParOf" srcId="{BBBB9BDF-FE54-4989-9CF2-68B9B6F7B665}" destId="{C58FE520-BA4F-49A1-AB7F-B5BA575FA6BB}" srcOrd="3" destOrd="0" presId="urn:microsoft.com/office/officeart/2005/8/layout/process1"/>
    <dgm:cxn modelId="{3A5DF3C2-5223-47AF-BCE9-7653536B7480}" type="presParOf" srcId="{C58FE520-BA4F-49A1-AB7F-B5BA575FA6BB}" destId="{AFE640F8-C074-45C8-8F72-076C69EF197D}" srcOrd="0" destOrd="0" presId="urn:microsoft.com/office/officeart/2005/8/layout/process1"/>
    <dgm:cxn modelId="{BEDF1621-7112-40B8-929C-89EE05798D57}" type="presParOf" srcId="{BBBB9BDF-FE54-4989-9CF2-68B9B6F7B665}" destId="{CBA90A20-3A84-4985-9877-0B1793D6D83C}" srcOrd="4" destOrd="0" presId="urn:microsoft.com/office/officeart/2005/8/layout/process1"/>
    <dgm:cxn modelId="{36FD8222-EAE2-4763-BF4A-0832DA97DD3B}" type="presParOf" srcId="{BBBB9BDF-FE54-4989-9CF2-68B9B6F7B665}" destId="{B4EDF6EB-278B-4D4A-91CB-59BB4B3C0D69}" srcOrd="5" destOrd="0" presId="urn:microsoft.com/office/officeart/2005/8/layout/process1"/>
    <dgm:cxn modelId="{DC14B41E-085D-4956-B9B7-A89F357550C1}" type="presParOf" srcId="{B4EDF6EB-278B-4D4A-91CB-59BB4B3C0D69}" destId="{5827CFD3-A70A-4A8E-9AEB-C4A21D6FA31C}" srcOrd="0" destOrd="0" presId="urn:microsoft.com/office/officeart/2005/8/layout/process1"/>
    <dgm:cxn modelId="{00660943-A0BE-437A-99A7-CDD43F4B36A7}" type="presParOf" srcId="{BBBB9BDF-FE54-4989-9CF2-68B9B6F7B665}" destId="{C48079DF-8446-4A89-B5B5-C3548142A339}"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487D69-B530-4100-838D-51D51C65D2F9}">
      <dsp:nvSpPr>
        <dsp:cNvPr id="0" name=""/>
        <dsp:cNvSpPr/>
      </dsp:nvSpPr>
      <dsp:spPr>
        <a:xfrm>
          <a:off x="2407" y="21624"/>
          <a:ext cx="1613481" cy="8800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Con. Signs (1d)</a:t>
          </a:r>
          <a:endParaRPr lang="sq-AL" sz="2300" kern="1200" dirty="0"/>
        </a:p>
      </dsp:txBody>
      <dsp:txXfrm>
        <a:off x="28184" y="47401"/>
        <a:ext cx="1561927" cy="828526"/>
      </dsp:txXfrm>
    </dsp:sp>
    <dsp:sp modelId="{0234A62C-838B-45D4-BA8E-A50380A60A31}">
      <dsp:nvSpPr>
        <dsp:cNvPr id="0" name=""/>
        <dsp:cNvSpPr/>
      </dsp:nvSpPr>
      <dsp:spPr>
        <a:xfrm>
          <a:off x="1762569" y="279781"/>
          <a:ext cx="310961" cy="36376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q-AL" sz="1500" kern="1200"/>
        </a:p>
      </dsp:txBody>
      <dsp:txXfrm>
        <a:off x="1762569" y="352534"/>
        <a:ext cx="217673" cy="218260"/>
      </dsp:txXfrm>
    </dsp:sp>
    <dsp:sp modelId="{DD3E628E-D591-4FDF-BA0A-32A748C969F1}">
      <dsp:nvSpPr>
        <dsp:cNvPr id="0" name=""/>
        <dsp:cNvSpPr/>
      </dsp:nvSpPr>
      <dsp:spPr>
        <a:xfrm>
          <a:off x="2202610" y="21624"/>
          <a:ext cx="1613481" cy="8800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kern="1200" dirty="0"/>
            <a:t>Grind (3d)</a:t>
          </a:r>
        </a:p>
      </dsp:txBody>
      <dsp:txXfrm>
        <a:off x="2228387" y="47401"/>
        <a:ext cx="1561927" cy="828526"/>
      </dsp:txXfrm>
    </dsp:sp>
    <dsp:sp modelId="{C58FE520-BA4F-49A1-AB7F-B5BA575FA6BB}">
      <dsp:nvSpPr>
        <dsp:cNvPr id="0" name=""/>
        <dsp:cNvSpPr/>
      </dsp:nvSpPr>
      <dsp:spPr>
        <a:xfrm>
          <a:off x="3962772" y="279781"/>
          <a:ext cx="310961" cy="36376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q-AL" sz="1500" kern="1200"/>
        </a:p>
      </dsp:txBody>
      <dsp:txXfrm>
        <a:off x="3962772" y="352534"/>
        <a:ext cx="217673" cy="218260"/>
      </dsp:txXfrm>
    </dsp:sp>
    <dsp:sp modelId="{CBA90A20-3A84-4985-9877-0B1793D6D83C}">
      <dsp:nvSpPr>
        <dsp:cNvPr id="0" name=""/>
        <dsp:cNvSpPr/>
      </dsp:nvSpPr>
      <dsp:spPr>
        <a:xfrm>
          <a:off x="4402812" y="16445"/>
          <a:ext cx="1613481" cy="8904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kern="1200" dirty="0"/>
            <a:t>Pave (2d)</a:t>
          </a:r>
        </a:p>
      </dsp:txBody>
      <dsp:txXfrm>
        <a:off x="4428892" y="42525"/>
        <a:ext cx="1561321" cy="838279"/>
      </dsp:txXfrm>
    </dsp:sp>
    <dsp:sp modelId="{B4EDF6EB-278B-4D4A-91CB-59BB4B3C0D69}">
      <dsp:nvSpPr>
        <dsp:cNvPr id="0" name=""/>
        <dsp:cNvSpPr/>
      </dsp:nvSpPr>
      <dsp:spPr>
        <a:xfrm>
          <a:off x="6162974" y="279781"/>
          <a:ext cx="310961" cy="36376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q-AL" sz="1500" kern="1200"/>
        </a:p>
      </dsp:txBody>
      <dsp:txXfrm>
        <a:off x="6162974" y="352534"/>
        <a:ext cx="217673" cy="218260"/>
      </dsp:txXfrm>
    </dsp:sp>
    <dsp:sp modelId="{C48079DF-8446-4A89-B5B5-C3548142A339}">
      <dsp:nvSpPr>
        <dsp:cNvPr id="0" name=""/>
        <dsp:cNvSpPr/>
      </dsp:nvSpPr>
      <dsp:spPr>
        <a:xfrm>
          <a:off x="6603015" y="8066"/>
          <a:ext cx="1613481" cy="9071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kern="1200" dirty="0"/>
            <a:t>Stripe (1)</a:t>
          </a:r>
        </a:p>
      </dsp:txBody>
      <dsp:txXfrm>
        <a:off x="6629586" y="34637"/>
        <a:ext cx="1560339" cy="854054"/>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78" tIns="46639" rIns="93278" bIns="46639" rtlCol="0"/>
          <a:lstStyle>
            <a:lvl1pPr algn="l">
              <a:defRPr sz="1300"/>
            </a:lvl1pPr>
          </a:lstStyle>
          <a:p>
            <a:endParaRPr lang="en-US" dirty="0"/>
          </a:p>
        </p:txBody>
      </p:sp>
      <p:sp>
        <p:nvSpPr>
          <p:cNvPr id="3" name="Date Placeholder 2"/>
          <p:cNvSpPr>
            <a:spLocks noGrp="1"/>
          </p:cNvSpPr>
          <p:nvPr>
            <p:ph type="dt" sz="quarter" idx="1"/>
          </p:nvPr>
        </p:nvSpPr>
        <p:spPr>
          <a:xfrm>
            <a:off x="3976333" y="0"/>
            <a:ext cx="3041968" cy="465296"/>
          </a:xfrm>
          <a:prstGeom prst="rect">
            <a:avLst/>
          </a:prstGeom>
        </p:spPr>
        <p:txBody>
          <a:bodyPr vert="horz" lIns="93278" tIns="46639" rIns="93278" bIns="46639" rtlCol="0"/>
          <a:lstStyle>
            <a:lvl1pPr algn="r">
              <a:defRPr sz="1300"/>
            </a:lvl1pPr>
          </a:lstStyle>
          <a:p>
            <a:endParaRPr lang="en-US" dirty="0"/>
          </a:p>
        </p:txBody>
      </p:sp>
      <p:sp>
        <p:nvSpPr>
          <p:cNvPr id="4" name="Footer Placeholder 3"/>
          <p:cNvSpPr>
            <a:spLocks noGrp="1"/>
          </p:cNvSpPr>
          <p:nvPr>
            <p:ph type="ftr" sz="quarter" idx="2"/>
          </p:nvPr>
        </p:nvSpPr>
        <p:spPr>
          <a:xfrm>
            <a:off x="0" y="8839014"/>
            <a:ext cx="3041968" cy="465296"/>
          </a:xfrm>
          <a:prstGeom prst="rect">
            <a:avLst/>
          </a:prstGeom>
        </p:spPr>
        <p:txBody>
          <a:bodyPr vert="horz" lIns="93278" tIns="46639" rIns="93278" bIns="46639" rtlCol="0" anchor="b"/>
          <a:lstStyle>
            <a:lvl1pPr algn="l">
              <a:defRPr sz="1300"/>
            </a:lvl1pPr>
          </a:lstStyle>
          <a:p>
            <a:endParaRPr lang="en-US" sz="1200" dirty="0"/>
          </a:p>
        </p:txBody>
      </p:sp>
      <p:sp>
        <p:nvSpPr>
          <p:cNvPr id="5" name="Slide Number Placeholder 4"/>
          <p:cNvSpPr>
            <a:spLocks noGrp="1"/>
          </p:cNvSpPr>
          <p:nvPr>
            <p:ph type="sldNum" sz="quarter" idx="3"/>
          </p:nvPr>
        </p:nvSpPr>
        <p:spPr>
          <a:xfrm>
            <a:off x="3976333" y="8839014"/>
            <a:ext cx="3041968" cy="465296"/>
          </a:xfrm>
          <a:prstGeom prst="rect">
            <a:avLst/>
          </a:prstGeom>
        </p:spPr>
        <p:txBody>
          <a:bodyPr vert="horz" lIns="93278" tIns="46639" rIns="93278" bIns="46639" rtlCol="0" anchor="b"/>
          <a:lstStyle>
            <a:lvl1pPr algn="r">
              <a:defRPr sz="1300"/>
            </a:lvl1pPr>
          </a:lstStyle>
          <a:p>
            <a:fld id="{1E0163A3-0986-4D1D-A810-47E990182539}" type="slidenum">
              <a:rPr lang="en-US" sz="1200"/>
              <a:pPr/>
              <a:t>‹#›</a:t>
            </a:fld>
            <a:endParaRPr lang="en-US" sz="1200" dirty="0"/>
          </a:p>
        </p:txBody>
      </p:sp>
    </p:spTree>
    <p:extLst>
      <p:ext uri="{BB962C8B-B14F-4D97-AF65-F5344CB8AC3E}">
        <p14:creationId xmlns:p14="http://schemas.microsoft.com/office/powerpoint/2010/main" val="362030767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78" tIns="46639" rIns="93278" bIns="46639" rtlCol="0"/>
          <a:lstStyle>
            <a:lvl1pPr algn="l">
              <a:defRPr sz="1300"/>
            </a:lvl1pPr>
          </a:lstStyle>
          <a:p>
            <a:endParaRPr lang="en-US" dirty="0"/>
          </a:p>
        </p:txBody>
      </p:sp>
      <p:sp>
        <p:nvSpPr>
          <p:cNvPr id="3" name="Date Placeholder 2"/>
          <p:cNvSpPr>
            <a:spLocks noGrp="1"/>
          </p:cNvSpPr>
          <p:nvPr>
            <p:ph type="dt" idx="1"/>
          </p:nvPr>
        </p:nvSpPr>
        <p:spPr>
          <a:xfrm>
            <a:off x="3976333" y="0"/>
            <a:ext cx="3041968" cy="465296"/>
          </a:xfrm>
          <a:prstGeom prst="rect">
            <a:avLst/>
          </a:prstGeom>
        </p:spPr>
        <p:txBody>
          <a:bodyPr vert="horz" lIns="93278" tIns="46639" rIns="93278" bIns="46639" rtlCol="0"/>
          <a:lstStyle>
            <a:lvl1pPr algn="r">
              <a:defRPr sz="1300"/>
            </a:lvl1pPr>
          </a:lstStyle>
          <a:p>
            <a:endParaRPr lang="en-US" dirty="0"/>
          </a:p>
        </p:txBody>
      </p:sp>
      <p:sp>
        <p:nvSpPr>
          <p:cNvPr id="4" name="Slide Image Placeholder 3"/>
          <p:cNvSpPr>
            <a:spLocks noGrp="1" noRot="1" noChangeAspect="1"/>
          </p:cNvSpPr>
          <p:nvPr>
            <p:ph type="sldImg" idx="2"/>
          </p:nvPr>
        </p:nvSpPr>
        <p:spPr>
          <a:xfrm>
            <a:off x="1184275" y="698500"/>
            <a:ext cx="4651375" cy="3489325"/>
          </a:xfrm>
          <a:prstGeom prst="rect">
            <a:avLst/>
          </a:prstGeom>
          <a:noFill/>
          <a:ln w="12700">
            <a:solidFill>
              <a:prstClr val="black"/>
            </a:solidFill>
          </a:ln>
        </p:spPr>
        <p:txBody>
          <a:bodyPr vert="horz" lIns="93278" tIns="46639" rIns="93278" bIns="46639" rtlCol="0" anchor="ctr"/>
          <a:lstStyle/>
          <a:p>
            <a:endParaRPr lang="en-US" dirty="0"/>
          </a:p>
        </p:txBody>
      </p:sp>
      <p:sp>
        <p:nvSpPr>
          <p:cNvPr id="5" name="Notes Placeholder 4"/>
          <p:cNvSpPr>
            <a:spLocks noGrp="1"/>
          </p:cNvSpPr>
          <p:nvPr>
            <p:ph type="body" sz="quarter" idx="3"/>
          </p:nvPr>
        </p:nvSpPr>
        <p:spPr>
          <a:xfrm>
            <a:off x="401482" y="4420315"/>
            <a:ext cx="6161666" cy="4187666"/>
          </a:xfrm>
          <a:prstGeom prst="rect">
            <a:avLst/>
          </a:prstGeom>
        </p:spPr>
        <p:txBody>
          <a:bodyPr vert="horz" lIns="93278" tIns="46639" rIns="93278" bIns="4663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9014"/>
            <a:ext cx="3041968" cy="465296"/>
          </a:xfrm>
          <a:prstGeom prst="rect">
            <a:avLst/>
          </a:prstGeom>
        </p:spPr>
        <p:txBody>
          <a:bodyPr vert="horz" lIns="93278" tIns="46639" rIns="93278" bIns="46639"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76333" y="8839014"/>
            <a:ext cx="3041968" cy="465296"/>
          </a:xfrm>
          <a:prstGeom prst="rect">
            <a:avLst/>
          </a:prstGeom>
        </p:spPr>
        <p:txBody>
          <a:bodyPr vert="horz" lIns="93278" tIns="46639" rIns="93278" bIns="46639" rtlCol="0" anchor="b"/>
          <a:lstStyle>
            <a:lvl1pPr algn="r">
              <a:defRPr sz="1300"/>
            </a:lvl1pPr>
          </a:lstStyle>
          <a:p>
            <a:fld id="{BBF6DD7D-9E0B-45D5-9BD6-09BE3D7C445D}" type="slidenum">
              <a:rPr lang="en-US" smtClean="0"/>
              <a:pPr/>
              <a:t>‹#›</a:t>
            </a:fld>
            <a:endParaRPr lang="en-US" dirty="0"/>
          </a:p>
        </p:txBody>
      </p:sp>
    </p:spTree>
    <p:extLst>
      <p:ext uri="{BB962C8B-B14F-4D97-AF65-F5344CB8AC3E}">
        <p14:creationId xmlns:p14="http://schemas.microsoft.com/office/powerpoint/2010/main" val="3067743252"/>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2396">
              <a:defRPr/>
            </a:pPr>
            <a:r>
              <a:rPr lang="en-US" b="1" u="sng" dirty="0"/>
              <a:t>Trainer Notes:</a:t>
            </a:r>
          </a:p>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a:t>
            </a:fld>
            <a:endParaRPr lang="en-US" dirty="0"/>
          </a:p>
        </p:txBody>
      </p:sp>
    </p:spTree>
    <p:extLst>
      <p:ext uri="{BB962C8B-B14F-4D97-AF65-F5344CB8AC3E}">
        <p14:creationId xmlns:p14="http://schemas.microsoft.com/office/powerpoint/2010/main" val="4265876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2396">
              <a:defRPr/>
            </a:pPr>
            <a:r>
              <a:rPr lang="en-US" b="1" u="sng" dirty="0"/>
              <a:t>Trainer Notes:</a:t>
            </a:r>
          </a:p>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a:t>
            </a:fld>
            <a:endParaRPr lang="en-US" dirty="0"/>
          </a:p>
        </p:txBody>
      </p:sp>
    </p:spTree>
    <p:extLst>
      <p:ext uri="{BB962C8B-B14F-4D97-AF65-F5344CB8AC3E}">
        <p14:creationId xmlns:p14="http://schemas.microsoft.com/office/powerpoint/2010/main" val="213781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2396">
              <a:defRPr/>
            </a:pPr>
            <a:r>
              <a:rPr lang="en-US" b="1" u="sng" dirty="0"/>
              <a:t>Trainer Notes:</a:t>
            </a:r>
          </a:p>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3</a:t>
            </a:fld>
            <a:endParaRPr lang="en-US" dirty="0"/>
          </a:p>
        </p:txBody>
      </p:sp>
    </p:spTree>
    <p:extLst>
      <p:ext uri="{BB962C8B-B14F-4D97-AF65-F5344CB8AC3E}">
        <p14:creationId xmlns:p14="http://schemas.microsoft.com/office/powerpoint/2010/main" val="3020075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82396">
              <a:defRPr/>
            </a:pPr>
            <a:r>
              <a:rPr lang="en-US" b="1" u="sng" dirty="0"/>
              <a:t>Trainer Notes:</a:t>
            </a:r>
          </a:p>
          <a:p>
            <a:pPr marL="171450" indent="-171450" defTabSz="882396">
              <a:buFont typeface="Arial" pitchFamily="34" charset="0"/>
              <a:buChar char="•"/>
              <a:defRPr/>
            </a:pPr>
            <a:r>
              <a:rPr lang="en-US" dirty="0"/>
              <a:t>Time impacts from:</a:t>
            </a:r>
          </a:p>
          <a:p>
            <a:pPr marL="548640" lvl="1" indent="-171450" defTabSz="882396">
              <a:buFont typeface="Courier New" pitchFamily="49" charset="0"/>
              <a:buChar char="o"/>
              <a:defRPr/>
            </a:pPr>
            <a:r>
              <a:rPr lang="en-US" dirty="0"/>
              <a:t>Changes</a:t>
            </a:r>
          </a:p>
          <a:p>
            <a:pPr marL="548640" lvl="1" indent="-171450" defTabSz="882396">
              <a:buFont typeface="Courier New" pitchFamily="49" charset="0"/>
              <a:buChar char="o"/>
              <a:defRPr/>
            </a:pPr>
            <a:r>
              <a:rPr lang="en-US" dirty="0"/>
              <a:t>Delays</a:t>
            </a:r>
          </a:p>
          <a:p>
            <a:pPr marL="548640" lvl="1" indent="-171450" defTabSz="882396">
              <a:buFont typeface="Courier New" pitchFamily="49" charset="0"/>
              <a:buChar char="o"/>
              <a:defRPr/>
            </a:pPr>
            <a:r>
              <a:rPr lang="en-US" dirty="0"/>
              <a:t>DSC</a:t>
            </a:r>
            <a:endParaRPr lang="en-US" b="0" u="none" dirty="0"/>
          </a:p>
          <a:p>
            <a:pPr marL="165449" indent="-165449" defTabSz="882396">
              <a:buFont typeface="Arial" pitchFamily="34" charset="0"/>
              <a:buChar char="•"/>
              <a:defRPr/>
            </a:pPr>
            <a:r>
              <a:rPr lang="en-US" dirty="0"/>
              <a:t>Examples of milestones:</a:t>
            </a:r>
          </a:p>
          <a:p>
            <a:pPr marL="529438" lvl="1" indent="-165449">
              <a:buFont typeface="Courier New" panose="02070309020205020404" pitchFamily="49" charset="0"/>
              <a:buChar char="o"/>
            </a:pPr>
            <a:r>
              <a:rPr lang="en-US" dirty="0"/>
              <a:t>placing traffic on detours or new pavement </a:t>
            </a:r>
          </a:p>
          <a:p>
            <a:pPr marL="529438" lvl="1" indent="-165449">
              <a:buFont typeface="Courier New" panose="02070309020205020404" pitchFamily="49" charset="0"/>
              <a:buChar char="o"/>
            </a:pPr>
            <a:r>
              <a:rPr lang="en-US" dirty="0"/>
              <a:t>beginning new phases of the work in staged construction</a:t>
            </a:r>
          </a:p>
          <a:p>
            <a:pPr marL="529438" lvl="1" indent="-165449">
              <a:buFont typeface="Courier New" panose="02070309020205020404" pitchFamily="49" charset="0"/>
              <a:buChar char="o"/>
            </a:pPr>
            <a:r>
              <a:rPr lang="en-US" dirty="0"/>
              <a:t>opening new structures or ramps</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4</a:t>
            </a:fld>
            <a:endParaRPr lang="en-US" dirty="0"/>
          </a:p>
        </p:txBody>
      </p:sp>
    </p:spTree>
    <p:extLst>
      <p:ext uri="{BB962C8B-B14F-4D97-AF65-F5344CB8AC3E}">
        <p14:creationId xmlns:p14="http://schemas.microsoft.com/office/powerpoint/2010/main" val="1557950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u="sng" dirty="0"/>
              <a:t>Trainer Notes:</a:t>
            </a:r>
          </a:p>
          <a:p>
            <a:pPr marL="165449" indent="-165449">
              <a:buFont typeface="Arial" pitchFamily="34" charset="0"/>
              <a:buChar char="•"/>
            </a:pPr>
            <a:r>
              <a:rPr lang="en-US" dirty="0"/>
              <a:t>Make every effort to obtain a reasonable baseline schedule at the beginning of the contract. </a:t>
            </a:r>
          </a:p>
          <a:p>
            <a:pPr marL="165449" indent="-165449">
              <a:buFont typeface="Arial" pitchFamily="34" charset="0"/>
              <a:buChar char="•"/>
            </a:pPr>
            <a:r>
              <a:rPr lang="en-US" dirty="0"/>
              <a:t>Notify the contractor in advance if a progress payment will be withheld for failure to submit a satisfactory schedule. </a:t>
            </a:r>
          </a:p>
          <a:p>
            <a:pPr marL="165449" indent="-165449">
              <a:buFont typeface="Arial" pitchFamily="34" charset="0"/>
              <a:buChar char="•"/>
            </a:pPr>
            <a:r>
              <a:rPr lang="en-US" dirty="0"/>
              <a:t>Require the contractor to submit an updated or revised schedule monthly (CTSS only) or when significant changes occur in the project. </a:t>
            </a:r>
          </a:p>
          <a:p>
            <a:pPr marL="165449" indent="-165449">
              <a:buFont typeface="Arial" pitchFamily="34" charset="0"/>
              <a:buChar char="•"/>
            </a:pPr>
            <a:r>
              <a:rPr lang="en-US" dirty="0"/>
              <a:t>CTSS: Level 1 and level 2 specifications require that you request a revised schedule to evaluate alterations to the critical path or an extension to the completion date. For these levels, the revised schedule may be used in lieu of a time impact analysis.</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5</a:t>
            </a:fld>
            <a:endParaRPr lang="en-US" dirty="0"/>
          </a:p>
        </p:txBody>
      </p:sp>
    </p:spTree>
    <p:extLst>
      <p:ext uri="{BB962C8B-B14F-4D97-AF65-F5344CB8AC3E}">
        <p14:creationId xmlns:p14="http://schemas.microsoft.com/office/powerpoint/2010/main" val="2270245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u="sng" dirty="0"/>
              <a:t>Trainer Notes:</a:t>
            </a:r>
          </a:p>
          <a:p>
            <a:pPr>
              <a:buFont typeface="Arial" pitchFamily="34" charset="0"/>
              <a:buChar char="•"/>
            </a:pPr>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6</a:t>
            </a:fld>
            <a:endParaRPr lang="en-US" dirty="0"/>
          </a:p>
        </p:txBody>
      </p:sp>
    </p:spTree>
    <p:extLst>
      <p:ext uri="{BB962C8B-B14F-4D97-AF65-F5344CB8AC3E}">
        <p14:creationId xmlns:p14="http://schemas.microsoft.com/office/powerpoint/2010/main" val="1835882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u="sng" dirty="0"/>
              <a:t>Trainer Notes:</a:t>
            </a:r>
          </a:p>
          <a:p>
            <a:pPr>
              <a:buFont typeface="Arial" pitchFamily="34" charset="0"/>
              <a:buChar char="•"/>
            </a:pPr>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7</a:t>
            </a:fld>
            <a:endParaRPr lang="en-US" dirty="0"/>
          </a:p>
        </p:txBody>
      </p:sp>
    </p:spTree>
    <p:extLst>
      <p:ext uri="{BB962C8B-B14F-4D97-AF65-F5344CB8AC3E}">
        <p14:creationId xmlns:p14="http://schemas.microsoft.com/office/powerpoint/2010/main" val="3574661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82396">
              <a:defRPr/>
            </a:pPr>
            <a:r>
              <a:rPr lang="en-US" b="1" u="sng" dirty="0"/>
              <a:t>Trainer Notes:</a:t>
            </a:r>
          </a:p>
          <a:p>
            <a:pPr marL="165449" indent="-165449">
              <a:buFont typeface="Arial" panose="020B0604020202020204" pitchFamily="34" charset="0"/>
              <a:buChar char="•"/>
            </a:pPr>
            <a:r>
              <a:rPr lang="en-US" dirty="0"/>
              <a:t>Submitted Schedules must be</a:t>
            </a:r>
            <a:r>
              <a:rPr lang="en-US" baseline="0" dirty="0"/>
              <a:t> consistent with time requirements in the contract - example, the baseline should not show the contractor taking more days than there are WDs in the contract. </a:t>
            </a:r>
          </a:p>
          <a:p>
            <a:pPr marL="165449" indent="-165449">
              <a:buFont typeface="Arial" panose="020B0604020202020204" pitchFamily="34" charset="0"/>
              <a:buChar char="•"/>
            </a:pPr>
            <a:r>
              <a:rPr lang="en-US" baseline="0" dirty="0"/>
              <a:t>It is OK if he shows finishing early. But be sure to review the baseline carefully for reasonable durations and logical “logic ties”  before you accept it.  Also, be sure you have an updated schedule before you analyze a time impact.  An updated schedule with as-build dates filled in will take into consideration if the contractor had an unrealistic baseline.</a:t>
            </a:r>
          </a:p>
          <a:p>
            <a:pPr marL="165449" indent="-165449">
              <a:buFont typeface="Arial" panose="020B0604020202020204" pitchFamily="34" charset="0"/>
              <a:buChar char="•"/>
            </a:pPr>
            <a:r>
              <a:rPr lang="en-US" baseline="0" dirty="0"/>
              <a:t>Withhold money on the progress payment for failure to </a:t>
            </a:r>
          </a:p>
          <a:p>
            <a:pPr marL="612648" lvl="1" indent="-171450">
              <a:buFont typeface="Courier New" pitchFamily="49" charset="0"/>
              <a:buChar char="o"/>
            </a:pPr>
            <a:r>
              <a:rPr lang="en-US" baseline="0" dirty="0"/>
              <a:t>9-1.16E(3) Performance Failure Withholds</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8</a:t>
            </a:fld>
            <a:endParaRPr lang="en-US" dirty="0"/>
          </a:p>
        </p:txBody>
      </p:sp>
    </p:spTree>
    <p:extLst>
      <p:ext uri="{BB962C8B-B14F-4D97-AF65-F5344CB8AC3E}">
        <p14:creationId xmlns:p14="http://schemas.microsoft.com/office/powerpoint/2010/main" val="895300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82396">
              <a:defRPr/>
            </a:pPr>
            <a:r>
              <a:rPr lang="en-US" b="1" u="sng" dirty="0"/>
              <a:t>Trainer Notes:</a:t>
            </a:r>
          </a:p>
          <a:p>
            <a:pPr marL="165449" indent="-165449">
              <a:buFont typeface="Arial" panose="020B0604020202020204" pitchFamily="34" charset="0"/>
              <a:buChar char="•"/>
            </a:pPr>
            <a:r>
              <a:rPr lang="en-US" dirty="0"/>
              <a:t>Might be modified by your Special Provisions</a:t>
            </a:r>
          </a:p>
          <a:p>
            <a:pPr marL="165449" indent="-165449">
              <a:buFont typeface="Arial" panose="020B0604020202020204" pitchFamily="34" charset="0"/>
              <a:buChar char="•"/>
            </a:pPr>
            <a:r>
              <a:rPr lang="en-US" dirty="0"/>
              <a:t>If the project has work at more than one location, require submittal of a separate notice for each location. </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9</a:t>
            </a:fld>
            <a:endParaRPr lang="en-US" dirty="0"/>
          </a:p>
        </p:txBody>
      </p:sp>
    </p:spTree>
    <p:extLst>
      <p:ext uri="{BB962C8B-B14F-4D97-AF65-F5344CB8AC3E}">
        <p14:creationId xmlns:p14="http://schemas.microsoft.com/office/powerpoint/2010/main" val="4273726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82396">
              <a:defRPr/>
            </a:pPr>
            <a:r>
              <a:rPr lang="en-US" b="1" u="sng" dirty="0"/>
              <a:t>Trainer Notes:</a:t>
            </a:r>
          </a:p>
          <a:p>
            <a:pPr marL="165449" indent="-165449">
              <a:buFont typeface="Arial" panose="020B0604020202020204" pitchFamily="34" charset="0"/>
              <a:buChar char="•"/>
            </a:pPr>
            <a:r>
              <a:rPr lang="en-US" dirty="0"/>
              <a:t>Might be modified by your Special Provisions</a:t>
            </a:r>
          </a:p>
          <a:p>
            <a:pPr marL="165449" indent="-165449">
              <a:buFont typeface="Arial" panose="020B0604020202020204" pitchFamily="34" charset="0"/>
              <a:buChar char="•"/>
            </a:pPr>
            <a:r>
              <a:rPr lang="en-US" dirty="0"/>
              <a:t>If the project has work at more than one location, require submittal of a separate notice for each location. </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10</a:t>
            </a:fld>
            <a:endParaRPr lang="en-US" dirty="0"/>
          </a:p>
        </p:txBody>
      </p:sp>
    </p:spTree>
    <p:extLst>
      <p:ext uri="{BB962C8B-B14F-4D97-AF65-F5344CB8AC3E}">
        <p14:creationId xmlns:p14="http://schemas.microsoft.com/office/powerpoint/2010/main" val="2595433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82396">
              <a:defRPr/>
            </a:pPr>
            <a:r>
              <a:rPr lang="en-US" b="1" u="sng" dirty="0"/>
              <a:t>Trainer Notes:</a:t>
            </a:r>
          </a:p>
          <a:p>
            <a:pPr marL="165449" indent="-165449">
              <a:buFont typeface="Arial" panose="020B0604020202020204" pitchFamily="34" charset="0"/>
              <a:buChar char="•"/>
            </a:pPr>
            <a:r>
              <a:rPr lang="en-US" dirty="0"/>
              <a:t>Might be modified by your Special Provisions</a:t>
            </a:r>
          </a:p>
          <a:p>
            <a:pPr marL="165449" indent="-165449">
              <a:buFont typeface="Arial" panose="020B0604020202020204" pitchFamily="34" charset="0"/>
              <a:buChar char="•"/>
            </a:pPr>
            <a:r>
              <a:rPr lang="en-US" dirty="0"/>
              <a:t>If the project has work at more than one location, require submittal of a separate notice for each location. </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11</a:t>
            </a:fld>
            <a:endParaRPr lang="en-US" dirty="0"/>
          </a:p>
        </p:txBody>
      </p:sp>
    </p:spTree>
    <p:extLst>
      <p:ext uri="{BB962C8B-B14F-4D97-AF65-F5344CB8AC3E}">
        <p14:creationId xmlns:p14="http://schemas.microsoft.com/office/powerpoint/2010/main" val="7195167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82396">
              <a:defRPr/>
            </a:pPr>
            <a:r>
              <a:rPr lang="en-US" b="1" u="sng" dirty="0"/>
              <a:t>Trainer Notes:</a:t>
            </a:r>
          </a:p>
          <a:p>
            <a:pPr marL="165449" indent="-165449">
              <a:buFont typeface="Arial" panose="020B0604020202020204" pitchFamily="34" charset="0"/>
              <a:buChar char="•"/>
            </a:pPr>
            <a:r>
              <a:rPr lang="en-US" dirty="0"/>
              <a:t>Might be modified by your Special Provisions</a:t>
            </a:r>
          </a:p>
          <a:p>
            <a:pPr marL="165449" indent="-165449">
              <a:buFont typeface="Arial" panose="020B0604020202020204" pitchFamily="34" charset="0"/>
              <a:buChar char="•"/>
            </a:pPr>
            <a:r>
              <a:rPr lang="en-US" dirty="0"/>
              <a:t>If the project has work at more than one location, require submittal of a separate notice for each location. </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12</a:t>
            </a:fld>
            <a:endParaRPr lang="en-US" dirty="0"/>
          </a:p>
        </p:txBody>
      </p:sp>
    </p:spTree>
    <p:extLst>
      <p:ext uri="{BB962C8B-B14F-4D97-AF65-F5344CB8AC3E}">
        <p14:creationId xmlns:p14="http://schemas.microsoft.com/office/powerpoint/2010/main" val="505122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82396">
              <a:defRPr/>
            </a:pPr>
            <a:r>
              <a:rPr lang="en-US" b="1" u="sng" dirty="0"/>
              <a:t>Trainer Notes:</a:t>
            </a:r>
          </a:p>
          <a:p>
            <a:pPr marL="165449" indent="-165449">
              <a:buFont typeface="Arial" panose="020B0604020202020204" pitchFamily="34" charset="0"/>
              <a:buChar char="•"/>
            </a:pPr>
            <a:r>
              <a:rPr lang="en-US" sz="1100" dirty="0"/>
              <a:t>23 CFR 635.121  Federal regulations require that you track contract time.</a:t>
            </a:r>
          </a:p>
          <a:p>
            <a:pPr marL="612648" lvl="1" indent="-171450" defTabSz="882396">
              <a:buFont typeface="Courier New" pitchFamily="49" charset="0"/>
              <a:buChar char="o"/>
              <a:defRPr/>
            </a:pPr>
            <a:r>
              <a:rPr lang="en-US" sz="1100" dirty="0"/>
              <a:t>shall maintain a </a:t>
            </a:r>
            <a:r>
              <a:rPr lang="en-US" sz="1100" b="1" dirty="0"/>
              <a:t>written</a:t>
            </a:r>
            <a:r>
              <a:rPr lang="en-US" sz="1100" dirty="0"/>
              <a:t> record of project progress</a:t>
            </a:r>
          </a:p>
          <a:p>
            <a:pPr marL="165449" indent="-165449">
              <a:buFont typeface="Arial" panose="020B0604020202020204" pitchFamily="34" charset="0"/>
              <a:buChar char="•"/>
            </a:pPr>
            <a:r>
              <a:rPr lang="en-US" sz="1100" dirty="0"/>
              <a:t>LAPM 16.5 requires you to track contract time.</a:t>
            </a:r>
          </a:p>
          <a:p>
            <a:r>
              <a:rPr lang="en-US" sz="1200" kern="1200" dirty="0">
                <a:solidFill>
                  <a:schemeClr val="tx1"/>
                </a:solidFill>
                <a:effectLst/>
                <a:latin typeface="+mn-lt"/>
                <a:ea typeface="+mn-ea"/>
                <a:cs typeface="+mn-cs"/>
              </a:rPr>
              <a:t>8-1.05 The Engineer issues a Weekly Statement of Working Days form by the end of the following week.</a:t>
            </a:r>
          </a:p>
          <a:p>
            <a:r>
              <a:rPr lang="en-US" sz="1200" kern="1200" dirty="0">
                <a:solidFill>
                  <a:schemeClr val="tx1"/>
                </a:solidFill>
                <a:effectLst/>
                <a:latin typeface="+mn-lt"/>
                <a:ea typeface="+mn-ea"/>
                <a:cs typeface="+mn-cs"/>
              </a:rPr>
              <a:t>The Weekly Statement of Working Days form shows:</a:t>
            </a:r>
          </a:p>
          <a:p>
            <a:r>
              <a:rPr lang="en-US" sz="1200" kern="1200" dirty="0">
                <a:solidFill>
                  <a:schemeClr val="tx1"/>
                </a:solidFill>
                <a:effectLst/>
                <a:latin typeface="+mn-lt"/>
                <a:ea typeface="+mn-ea"/>
                <a:cs typeface="+mn-cs"/>
              </a:rPr>
              <a:t>1.	Working days and non–working days during the reporting week</a:t>
            </a:r>
          </a:p>
          <a:p>
            <a:r>
              <a:rPr lang="en-US" sz="1200" kern="1200" dirty="0">
                <a:solidFill>
                  <a:schemeClr val="tx1"/>
                </a:solidFill>
                <a:effectLst/>
                <a:latin typeface="+mn-lt"/>
                <a:ea typeface="+mn-ea"/>
                <a:cs typeface="+mn-cs"/>
              </a:rPr>
              <a:t>2.	Time adjustments</a:t>
            </a:r>
          </a:p>
          <a:p>
            <a:r>
              <a:rPr lang="en-US" sz="1200" kern="1200" dirty="0">
                <a:solidFill>
                  <a:schemeClr val="tx1"/>
                </a:solidFill>
                <a:effectLst/>
                <a:latin typeface="+mn-lt"/>
                <a:ea typeface="+mn-ea"/>
                <a:cs typeface="+mn-cs"/>
              </a:rPr>
              <a:t>3.	Calculations of work completion dates, including working days remaining</a:t>
            </a:r>
          </a:p>
          <a:p>
            <a:r>
              <a:rPr lang="en-US" sz="1200" kern="1200" dirty="0">
                <a:solidFill>
                  <a:schemeClr val="tx1"/>
                </a:solidFill>
                <a:effectLst/>
                <a:latin typeface="+mn-lt"/>
                <a:ea typeface="+mn-ea"/>
                <a:cs typeface="+mn-cs"/>
              </a:rPr>
              <a:t>4.	Controlling activities</a:t>
            </a:r>
            <a:endParaRPr lang="en-US" sz="1100" dirty="0"/>
          </a:p>
          <a:p>
            <a:pPr marL="165449" indent="-165449">
              <a:buFont typeface="Arial" panose="020B0604020202020204" pitchFamily="34" charset="0"/>
              <a:buChar char="•"/>
            </a:pPr>
            <a:r>
              <a:rPr lang="en-US" sz="1100" dirty="0"/>
              <a:t>Contractor has 15 days to file a written protest .</a:t>
            </a:r>
          </a:p>
          <a:p>
            <a:pPr marL="165449" indent="-165449">
              <a:buFont typeface="Arial" panose="020B0604020202020204" pitchFamily="34" charset="0"/>
              <a:buChar char="•"/>
            </a:pPr>
            <a:r>
              <a:rPr lang="en-US" sz="1100" dirty="0"/>
              <a:t>ASK CLASS:  what are the two most common things a contractor protests:</a:t>
            </a:r>
          </a:p>
          <a:p>
            <a:pPr marL="661797" lvl="1" indent="-220599">
              <a:buFont typeface="+mj-lt"/>
              <a:buAutoNum type="arabicPeriod"/>
            </a:pPr>
            <a:r>
              <a:rPr lang="en-US" sz="1100" dirty="0"/>
              <a:t>The controlling activity</a:t>
            </a:r>
          </a:p>
          <a:p>
            <a:pPr marL="661797" lvl="1" indent="-220599">
              <a:buFont typeface="+mj-lt"/>
              <a:buAutoNum type="arabicPeriod"/>
            </a:pPr>
            <a:r>
              <a:rPr lang="en-US" sz="1100" dirty="0"/>
              <a:t>If a day was a working day (versus a non-working day).</a:t>
            </a:r>
          </a:p>
          <a:p>
            <a:pPr marL="165449" indent="-165449">
              <a:buFont typeface="Arial" panose="020B0604020202020204" pitchFamily="34" charset="0"/>
              <a:buChar char="•"/>
            </a:pPr>
            <a:r>
              <a:rPr lang="en-US" sz="1100" dirty="0"/>
              <a:t>Use the remarks portion of the WSWD to document any of these issues that affect contract time.</a:t>
            </a:r>
          </a:p>
          <a:p>
            <a:pPr marL="974122" indent="-171450">
              <a:spcAft>
                <a:spcPts val="579"/>
              </a:spcAft>
              <a:buFont typeface="Wingdings" pitchFamily="2" charset="2"/>
              <a:buChar char="Ø"/>
            </a:pPr>
            <a:r>
              <a:rPr lang="en-US" sz="1100" dirty="0"/>
              <a:t>Weather, Delays, Strikes or labor disputes, </a:t>
            </a:r>
            <a:r>
              <a:rPr lang="en-US" dirty="0"/>
              <a:t>Material shortages</a:t>
            </a:r>
          </a:p>
          <a:p>
            <a:pPr marL="165449" indent="-165449">
              <a:buFont typeface="Arial" panose="020B0604020202020204" pitchFamily="34" charset="0"/>
              <a:buChar char="•"/>
            </a:pPr>
            <a:r>
              <a:rPr lang="en-US" dirty="0"/>
              <a:t>Expand</a:t>
            </a:r>
            <a:r>
              <a:rPr lang="en-US" baseline="0" dirty="0"/>
              <a:t> on issue in your Daily Report if necessary</a:t>
            </a:r>
          </a:p>
          <a:p>
            <a:pPr marL="165449" indent="-165449">
              <a:buFont typeface="Arial" panose="020B0604020202020204" pitchFamily="34" charset="0"/>
              <a:buChar char="•"/>
            </a:pPr>
            <a:r>
              <a:rPr lang="en-US" baseline="0" dirty="0"/>
              <a:t>More involved issues require more documentation - material shortage</a:t>
            </a:r>
            <a:endParaRPr lang="en-US" dirty="0"/>
          </a:p>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13</a:t>
            </a:fld>
            <a:endParaRPr lang="en-US" dirty="0"/>
          </a:p>
        </p:txBody>
      </p:sp>
    </p:spTree>
    <p:extLst>
      <p:ext uri="{BB962C8B-B14F-4D97-AF65-F5344CB8AC3E}">
        <p14:creationId xmlns:p14="http://schemas.microsoft.com/office/powerpoint/2010/main" val="39857928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82396">
              <a:defRPr/>
            </a:pPr>
            <a:r>
              <a:rPr lang="en-US" b="1" u="sng" dirty="0"/>
              <a:t>Trainer Notes:</a:t>
            </a:r>
          </a:p>
          <a:p>
            <a:pPr marL="165449" indent="-165449">
              <a:buFont typeface="Arial" panose="020B0604020202020204" pitchFamily="34" charset="0"/>
              <a:buChar char="•"/>
            </a:pPr>
            <a:r>
              <a:rPr lang="en-US" sz="1100" dirty="0"/>
              <a:t>23 CFR 635.121  Federal regulations require that you track contract time.</a:t>
            </a:r>
          </a:p>
          <a:p>
            <a:pPr marL="612648" lvl="1" indent="-171450" defTabSz="882396">
              <a:buFont typeface="Courier New" pitchFamily="49" charset="0"/>
              <a:buChar char="o"/>
              <a:defRPr/>
            </a:pPr>
            <a:r>
              <a:rPr lang="en-US" sz="1100" dirty="0"/>
              <a:t>shall maintain a </a:t>
            </a:r>
            <a:r>
              <a:rPr lang="en-US" sz="1100" b="1" dirty="0"/>
              <a:t>written</a:t>
            </a:r>
            <a:r>
              <a:rPr lang="en-US" sz="1100" dirty="0"/>
              <a:t> record of project progress</a:t>
            </a:r>
          </a:p>
          <a:p>
            <a:pPr marL="165449" indent="-165449">
              <a:buFont typeface="Arial" panose="020B0604020202020204" pitchFamily="34" charset="0"/>
              <a:buChar char="•"/>
            </a:pPr>
            <a:r>
              <a:rPr lang="en-US" sz="1100" dirty="0"/>
              <a:t>LAPM 16.5 requires you to track contract time.</a:t>
            </a:r>
          </a:p>
          <a:p>
            <a:pPr marL="165449" indent="-165449">
              <a:buFont typeface="Arial" panose="020B0604020202020204" pitchFamily="34" charset="0"/>
              <a:buChar char="•"/>
            </a:pPr>
            <a:r>
              <a:rPr lang="en-US" sz="1100" dirty="0"/>
              <a:t>Contractor has 15 days to file a written protest .</a:t>
            </a:r>
          </a:p>
          <a:p>
            <a:pPr marL="165449" indent="-165449">
              <a:buFont typeface="Arial" panose="020B0604020202020204" pitchFamily="34" charset="0"/>
              <a:buChar char="•"/>
            </a:pPr>
            <a:r>
              <a:rPr lang="en-US" sz="1100" dirty="0"/>
              <a:t>ASK CLASS:  what are the two most common things a contractor protests:</a:t>
            </a:r>
          </a:p>
          <a:p>
            <a:pPr marL="661797" lvl="1" indent="-220599">
              <a:buFont typeface="+mj-lt"/>
              <a:buAutoNum type="arabicPeriod"/>
            </a:pPr>
            <a:r>
              <a:rPr lang="en-US" sz="1100" dirty="0"/>
              <a:t>The controlling activity</a:t>
            </a:r>
          </a:p>
          <a:p>
            <a:pPr marL="661797" lvl="1" indent="-220599">
              <a:buFont typeface="+mj-lt"/>
              <a:buAutoNum type="arabicPeriod"/>
            </a:pPr>
            <a:r>
              <a:rPr lang="en-US" sz="1100" dirty="0"/>
              <a:t>If a day was a working day (versus a non-working day).</a:t>
            </a:r>
          </a:p>
          <a:p>
            <a:pPr marL="165449" indent="-165449">
              <a:buFont typeface="Arial" panose="020B0604020202020204" pitchFamily="34" charset="0"/>
              <a:buChar char="•"/>
            </a:pPr>
            <a:r>
              <a:rPr lang="en-US" sz="1100" dirty="0"/>
              <a:t>Use the remarks portion of the WSWD to document any of these issues that affect contract time.</a:t>
            </a:r>
          </a:p>
          <a:p>
            <a:pPr marL="974122" indent="-171450">
              <a:spcAft>
                <a:spcPts val="579"/>
              </a:spcAft>
              <a:buFont typeface="Wingdings" pitchFamily="2" charset="2"/>
              <a:buChar char="Ø"/>
            </a:pPr>
            <a:r>
              <a:rPr lang="en-US" sz="1100" dirty="0"/>
              <a:t>Weather, Delays, Strikes or labor disputes, </a:t>
            </a:r>
            <a:r>
              <a:rPr lang="en-US" dirty="0"/>
              <a:t>Material shortages</a:t>
            </a:r>
          </a:p>
          <a:p>
            <a:pPr marL="165449" indent="-165449">
              <a:buFont typeface="Arial" panose="020B0604020202020204" pitchFamily="34" charset="0"/>
              <a:buChar char="•"/>
            </a:pPr>
            <a:r>
              <a:rPr lang="en-US" dirty="0"/>
              <a:t>Expand</a:t>
            </a:r>
            <a:r>
              <a:rPr lang="en-US" baseline="0" dirty="0"/>
              <a:t> on issue in your Daily Report if necessary</a:t>
            </a:r>
          </a:p>
          <a:p>
            <a:pPr marL="165449" indent="-165449">
              <a:buFont typeface="Arial" panose="020B0604020202020204" pitchFamily="34" charset="0"/>
              <a:buChar char="•"/>
            </a:pPr>
            <a:r>
              <a:rPr lang="en-US" baseline="0" dirty="0"/>
              <a:t>More involved issues require more documentation - material shortage (contractor forgot to order, or is way down the list of priority is not a material shortage)</a:t>
            </a:r>
          </a:p>
          <a:p>
            <a:pPr marL="165449" indent="-165449">
              <a:buFont typeface="Arial" panose="020B0604020202020204" pitchFamily="34" charset="0"/>
              <a:buChar char="•"/>
            </a:pPr>
            <a:r>
              <a:rPr lang="en-US" baseline="0" dirty="0"/>
              <a:t>GB users, I recommend you record the controlling operation – Section 6-4.2 Extensions for Time, says they “ will not be granted for non-controlling delays to minor portions of the work</a:t>
            </a:r>
          </a:p>
          <a:p>
            <a:pPr marL="165449" indent="-165449">
              <a:buFont typeface="Arial" panose="020B0604020202020204" pitchFamily="34" charset="0"/>
              <a:buChar char="•"/>
            </a:pPr>
            <a:r>
              <a:rPr lang="en-US" dirty="0"/>
              <a:t>6-4.2 Extensions of time when granted, will be based upon the effect of delays to the Work.  They will not be granted for non-controlling delays to minor portions of the Work unless it can be shown that such delays did or will delay the progress of the Work.</a:t>
            </a:r>
          </a:p>
          <a:p>
            <a:pPr marL="165449" indent="-165449">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14</a:t>
            </a:fld>
            <a:endParaRPr lang="en-US" dirty="0"/>
          </a:p>
        </p:txBody>
      </p:sp>
    </p:spTree>
    <p:extLst>
      <p:ext uri="{BB962C8B-B14F-4D97-AF65-F5344CB8AC3E}">
        <p14:creationId xmlns:p14="http://schemas.microsoft.com/office/powerpoint/2010/main" val="22182562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b="1" u="sng" dirty="0"/>
              <a:t>Trainer Notes:</a:t>
            </a:r>
          </a:p>
          <a:p>
            <a:pPr marL="165449" indent="-165449">
              <a:buFont typeface="Arial" panose="020B0604020202020204" pitchFamily="34" charset="0"/>
              <a:buChar char="•"/>
            </a:pPr>
            <a:r>
              <a:rPr lang="en-US" dirty="0"/>
              <a:t>What is a working day? … see slide</a:t>
            </a:r>
          </a:p>
          <a:p>
            <a:pPr marL="165449" indent="-165449">
              <a:buFont typeface="Arial" panose="020B0604020202020204" pitchFamily="34" charset="0"/>
              <a:buChar char="•"/>
            </a:pPr>
            <a:r>
              <a:rPr lang="en-US" dirty="0"/>
              <a:t>What about Sunday?  Per State law, Sunday is defined as a holiday in CTSS Section 1.107.</a:t>
            </a:r>
          </a:p>
          <a:p>
            <a:pPr marL="165449" indent="-165449">
              <a:buFont typeface="Arial" panose="020B0604020202020204" pitchFamily="34" charset="0"/>
              <a:buChar char="•"/>
            </a:pPr>
            <a:r>
              <a:rPr lang="en-US" dirty="0"/>
              <a:t>How do you know how many working days in your contract?  Stated in the Notice to Bidder or Special Provisions</a:t>
            </a:r>
          </a:p>
          <a:p>
            <a:pPr marL="165449" indent="-165449">
              <a:buFont typeface="Arial" panose="020B0604020202020204" pitchFamily="34" charset="0"/>
              <a:buChar char="•"/>
            </a:pPr>
            <a:r>
              <a:rPr lang="en-US" dirty="0"/>
              <a:t>Maintaining Traffic Under Contract:</a:t>
            </a:r>
          </a:p>
          <a:p>
            <a:pPr marL="529438" lvl="1" indent="-165449">
              <a:buFont typeface="Courier New" panose="02070309020205020404" pitchFamily="49" charset="0"/>
              <a:buChar char="o"/>
            </a:pPr>
            <a:r>
              <a:rPr lang="en-US" dirty="0"/>
              <a:t>Example, the contract says no lane closures are allowed on Fridays</a:t>
            </a:r>
          </a:p>
          <a:p>
            <a:endParaRPr lang="en-US" dirty="0"/>
          </a:p>
          <a:p>
            <a:r>
              <a:rPr lang="en-US" b="1" dirty="0"/>
              <a:t>Unanticipated event </a:t>
            </a:r>
            <a:r>
              <a:rPr lang="en-US" dirty="0"/>
              <a:t>not caused by either party such as:</a:t>
            </a:r>
          </a:p>
          <a:p>
            <a:pPr marL="548640" lvl="1" indent="-171450">
              <a:buFont typeface="Courier New" pitchFamily="49" charset="0"/>
              <a:buChar char="o"/>
            </a:pPr>
            <a:r>
              <a:rPr lang="en-US" dirty="0"/>
              <a:t>Act of God, Act of a public enemy.</a:t>
            </a:r>
          </a:p>
          <a:p>
            <a:pPr marL="548640" lvl="1" indent="-171450">
              <a:buFont typeface="Courier New" pitchFamily="49" charset="0"/>
              <a:buChar char="o"/>
            </a:pPr>
            <a:r>
              <a:rPr lang="en-US" dirty="0"/>
              <a:t>Fire, Flood, Landslide</a:t>
            </a:r>
          </a:p>
          <a:p>
            <a:pPr marL="548640" lvl="1" indent="-171450">
              <a:buFont typeface="Courier New" pitchFamily="49" charset="0"/>
              <a:buChar char="o"/>
            </a:pPr>
            <a:r>
              <a:rPr lang="en-US" dirty="0"/>
              <a:t>Governor-declared state of emergency.</a:t>
            </a:r>
          </a:p>
          <a:p>
            <a:pPr marL="548640" lvl="1" indent="-171450">
              <a:buFont typeface="Courier New" pitchFamily="49" charset="0"/>
              <a:buChar char="o"/>
            </a:pPr>
            <a:r>
              <a:rPr lang="en-US" dirty="0"/>
              <a:t>Epidemic, Quarantine restriction.</a:t>
            </a:r>
          </a:p>
          <a:p>
            <a:endParaRPr lang="en-US" dirty="0"/>
          </a:p>
          <a:p>
            <a:r>
              <a:rPr lang="en-US" sz="1200" kern="1200" dirty="0">
                <a:solidFill>
                  <a:schemeClr val="tx1"/>
                </a:solidFill>
                <a:effectLst/>
                <a:latin typeface="+mn-lt"/>
                <a:ea typeface="+mn-ea"/>
                <a:cs typeface="+mn-cs"/>
              </a:rPr>
              <a:t>2.2.5.	Issue involving a third party, including:</a:t>
            </a:r>
          </a:p>
          <a:p>
            <a:pPr lvl="1"/>
            <a:r>
              <a:rPr lang="en-US" sz="1200" kern="1200" dirty="0">
                <a:solidFill>
                  <a:schemeClr val="tx1"/>
                </a:solidFill>
                <a:effectLst/>
                <a:latin typeface="+mn-lt"/>
                <a:ea typeface="+mn-ea"/>
                <a:cs typeface="+mn-cs"/>
              </a:rPr>
              <a:t>2.2.5.1.	Industry or area-wide labor strike.</a:t>
            </a:r>
          </a:p>
          <a:p>
            <a:pPr lvl="1"/>
            <a:r>
              <a:rPr lang="en-US" sz="1200" kern="1200" dirty="0">
                <a:solidFill>
                  <a:schemeClr val="tx1"/>
                </a:solidFill>
                <a:effectLst/>
                <a:latin typeface="+mn-lt"/>
                <a:ea typeface="+mn-ea"/>
                <a:cs typeface="+mn-cs"/>
              </a:rPr>
              <a:t>2.2.5.2.	Material shortage.</a:t>
            </a:r>
          </a:p>
          <a:p>
            <a:pPr lvl="1"/>
            <a:r>
              <a:rPr lang="en-US" sz="1200" kern="1200" dirty="0">
                <a:solidFill>
                  <a:schemeClr val="tx1"/>
                </a:solidFill>
                <a:effectLst/>
                <a:latin typeface="+mn-lt"/>
                <a:ea typeface="+mn-ea"/>
                <a:cs typeface="+mn-cs"/>
              </a:rPr>
              <a:t>2.2.5.3.	Freight embargo.</a:t>
            </a:r>
          </a:p>
          <a:p>
            <a:pPr lvl="1"/>
            <a:r>
              <a:rPr lang="en-US" sz="1200" kern="1200" dirty="0">
                <a:solidFill>
                  <a:schemeClr val="tx1"/>
                </a:solidFill>
                <a:effectLst/>
                <a:latin typeface="+mn-lt"/>
                <a:ea typeface="+mn-ea"/>
                <a:cs typeface="+mn-cs"/>
              </a:rPr>
              <a:t>2.2.5.4.	Jurisdictional requirement of a law enforcement agency.</a:t>
            </a:r>
          </a:p>
          <a:p>
            <a:pPr lvl="1"/>
            <a:r>
              <a:rPr lang="en-US" sz="1200" kern="1200" dirty="0">
                <a:solidFill>
                  <a:schemeClr val="tx1"/>
                </a:solidFill>
                <a:effectLst/>
                <a:latin typeface="+mn-lt"/>
                <a:ea typeface="+mn-ea"/>
                <a:cs typeface="+mn-cs"/>
              </a:rPr>
              <a:t>2.2.5.5.	Workforce labor dispute of a utility or nonhighway facility owner resulting in a nonhighway facility rearrangement not described and not solely for the Contractor's convenience. Rearrangement of a nonhighway facility includes installation, relocation, alteration, or removal of the facility.</a:t>
            </a:r>
          </a:p>
          <a:p>
            <a:pPr marL="1005840" lvl="2" indent="-171450">
              <a:buFont typeface="Courier New" pitchFamily="49" charset="0"/>
              <a:buChar char="o"/>
            </a:pPr>
            <a:r>
              <a:rPr lang="en-US" dirty="0"/>
              <a:t>.</a:t>
            </a:r>
          </a:p>
          <a:p>
            <a:endParaRPr lang="en-US" dirty="0"/>
          </a:p>
          <a:p>
            <a:pPr marL="165449" indent="-165449">
              <a:buFont typeface="Arial" panose="020B0604020202020204" pitchFamily="34" charset="0"/>
              <a:buChar char="•"/>
            </a:pPr>
            <a:r>
              <a:rPr lang="en-US" dirty="0"/>
              <a:t>Of course, read your contract to see if it the special provisions have changed anything.  </a:t>
            </a:r>
          </a:p>
          <a:p>
            <a:pPr marL="165449" indent="-165449">
              <a:buFont typeface="Arial" panose="020B0604020202020204" pitchFamily="34" charset="0"/>
              <a:buChar char="•"/>
            </a:pPr>
            <a:r>
              <a:rPr lang="en-US" b="1" dirty="0"/>
              <a:t>ASK: What is a calendar day?</a:t>
            </a:r>
          </a:p>
          <a:p>
            <a:pPr marL="165449" indent="-165449">
              <a:buFont typeface="Arial" panose="020B0604020202020204" pitchFamily="34" charset="0"/>
              <a:buChar char="•"/>
            </a:pPr>
            <a:r>
              <a:rPr lang="en-US" dirty="0"/>
              <a:t>ANSWER:  In 2010 CTSS A Day = A Calendar Day = 24 consecutive hours running midnight to midnight.</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15</a:t>
            </a:fld>
            <a:endParaRPr lang="en-US" dirty="0"/>
          </a:p>
        </p:txBody>
      </p:sp>
    </p:spTree>
    <p:extLst>
      <p:ext uri="{BB962C8B-B14F-4D97-AF65-F5344CB8AC3E}">
        <p14:creationId xmlns:p14="http://schemas.microsoft.com/office/powerpoint/2010/main" val="15241187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u="sng" dirty="0"/>
              <a:t>Trainer Notes:</a:t>
            </a:r>
          </a:p>
          <a:p>
            <a:pPr marL="165449" indent="-165449">
              <a:buFont typeface="Arial" panose="020B0604020202020204" pitchFamily="34" charset="0"/>
              <a:buChar char="•"/>
            </a:pPr>
            <a:r>
              <a:rPr lang="en-US" dirty="0"/>
              <a:t>What is a working day? … see slide</a:t>
            </a:r>
          </a:p>
          <a:p>
            <a:pPr marL="165449" indent="-165449">
              <a:buFont typeface="Arial" panose="020B0604020202020204" pitchFamily="34" charset="0"/>
              <a:buChar char="•"/>
            </a:pPr>
            <a:r>
              <a:rPr lang="en-US" dirty="0"/>
              <a:t>What about Sunday?  Per State law, Sunday is defined as a holiday in CTSS Section 1.107.</a:t>
            </a:r>
          </a:p>
          <a:p>
            <a:pPr marL="165449" indent="-165449">
              <a:buFont typeface="Arial" panose="020B0604020202020204" pitchFamily="34" charset="0"/>
              <a:buChar char="•"/>
            </a:pPr>
            <a:r>
              <a:rPr lang="en-US" dirty="0"/>
              <a:t>How do you know how many working days in your contract?  Stated in the Notice to Bidder or Special Provisions</a:t>
            </a:r>
          </a:p>
          <a:p>
            <a:pPr marL="165449" indent="-165449">
              <a:buFont typeface="Arial" panose="020B0604020202020204" pitchFamily="34" charset="0"/>
              <a:buChar char="•"/>
            </a:pPr>
            <a:r>
              <a:rPr lang="en-US" dirty="0"/>
              <a:t>Maintaining Traffic Under Contract:</a:t>
            </a:r>
          </a:p>
          <a:p>
            <a:pPr marL="529438" lvl="1" indent="-165449">
              <a:buFont typeface="Courier New" panose="02070309020205020404" pitchFamily="49" charset="0"/>
              <a:buChar char="o"/>
            </a:pPr>
            <a:r>
              <a:rPr lang="en-US" dirty="0"/>
              <a:t>Example, the contract says no lane closures are allowed on Fridays</a:t>
            </a:r>
          </a:p>
          <a:p>
            <a:endParaRPr lang="en-US" dirty="0"/>
          </a:p>
          <a:p>
            <a:r>
              <a:rPr lang="en-US" b="1" dirty="0"/>
              <a:t>Unanticipated event </a:t>
            </a:r>
            <a:r>
              <a:rPr lang="en-US" dirty="0"/>
              <a:t>not caused by either party such as:</a:t>
            </a:r>
          </a:p>
          <a:p>
            <a:pPr marL="548640" lvl="1" indent="-171450">
              <a:buFont typeface="Courier New" pitchFamily="49" charset="0"/>
              <a:buChar char="o"/>
            </a:pPr>
            <a:r>
              <a:rPr lang="en-US" dirty="0"/>
              <a:t>Act of God, Act of a public enemy.</a:t>
            </a:r>
          </a:p>
          <a:p>
            <a:pPr marL="548640" lvl="1" indent="-171450">
              <a:buFont typeface="Courier New" pitchFamily="49" charset="0"/>
              <a:buChar char="o"/>
            </a:pPr>
            <a:r>
              <a:rPr lang="en-US" dirty="0"/>
              <a:t>Fire, Flood, Landslide</a:t>
            </a:r>
          </a:p>
          <a:p>
            <a:pPr marL="548640" lvl="1" indent="-171450">
              <a:buFont typeface="Courier New" pitchFamily="49" charset="0"/>
              <a:buChar char="o"/>
            </a:pPr>
            <a:r>
              <a:rPr lang="en-US" dirty="0"/>
              <a:t>Governor-declared state of emergency.</a:t>
            </a:r>
          </a:p>
          <a:p>
            <a:pPr marL="548640" lvl="1" indent="-171450">
              <a:buFont typeface="Courier New" pitchFamily="49" charset="0"/>
              <a:buChar char="o"/>
            </a:pPr>
            <a:r>
              <a:rPr lang="en-US" dirty="0"/>
              <a:t>Epidemic, Quarantine restriction.</a:t>
            </a:r>
          </a:p>
          <a:p>
            <a:endParaRPr lang="en-US" dirty="0"/>
          </a:p>
          <a:p>
            <a:r>
              <a:rPr lang="en-US" dirty="0"/>
              <a:t>Examples of issues involving a </a:t>
            </a:r>
            <a:r>
              <a:rPr lang="en-US" b="1" dirty="0"/>
              <a:t>third party</a:t>
            </a:r>
            <a:r>
              <a:rPr lang="en-US" dirty="0"/>
              <a:t>:</a:t>
            </a:r>
          </a:p>
          <a:p>
            <a:pPr marL="548640" lvl="1" indent="-171450">
              <a:buFont typeface="Courier New" pitchFamily="49" charset="0"/>
              <a:buChar char="o"/>
            </a:pPr>
            <a:r>
              <a:rPr lang="en-US" dirty="0"/>
              <a:t>Industry or area-wide labor strike.</a:t>
            </a:r>
          </a:p>
          <a:p>
            <a:pPr marL="548640" lvl="1" indent="-171450">
              <a:buFont typeface="Courier New" pitchFamily="49" charset="0"/>
              <a:buChar char="o"/>
            </a:pPr>
            <a:r>
              <a:rPr lang="en-US" dirty="0"/>
              <a:t>Material shortage.</a:t>
            </a:r>
          </a:p>
          <a:p>
            <a:endParaRPr lang="en-US" dirty="0"/>
          </a:p>
          <a:p>
            <a:pPr marL="165449" indent="-165449">
              <a:buFont typeface="Arial" panose="020B0604020202020204" pitchFamily="34" charset="0"/>
              <a:buChar char="•"/>
            </a:pPr>
            <a:r>
              <a:rPr lang="en-US" dirty="0"/>
              <a:t>Of course, read your contract to see if it the special provisions have changed anything.  </a:t>
            </a:r>
          </a:p>
          <a:p>
            <a:pPr marL="165449" indent="-165449">
              <a:buFont typeface="Arial" panose="020B0604020202020204" pitchFamily="34" charset="0"/>
              <a:buChar char="•"/>
            </a:pPr>
            <a:r>
              <a:rPr lang="en-US" b="1" dirty="0"/>
              <a:t>ASK: What is a calendar day?</a:t>
            </a:r>
          </a:p>
          <a:p>
            <a:pPr marL="165449" indent="-165449">
              <a:buFont typeface="Arial" panose="020B0604020202020204" pitchFamily="34" charset="0"/>
              <a:buChar char="•"/>
            </a:pPr>
            <a:r>
              <a:rPr lang="en-US" dirty="0"/>
              <a:t>ANSWER:  In 2010 CTSS A Day = A Calendar Day = 24 consecutive hours running midnight to midnight.</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16</a:t>
            </a:fld>
            <a:endParaRPr lang="en-US" dirty="0"/>
          </a:p>
        </p:txBody>
      </p:sp>
    </p:spTree>
    <p:extLst>
      <p:ext uri="{BB962C8B-B14F-4D97-AF65-F5344CB8AC3E}">
        <p14:creationId xmlns:p14="http://schemas.microsoft.com/office/powerpoint/2010/main" val="37947275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u="sng" dirty="0"/>
              <a:t>Trainer Notes:</a:t>
            </a:r>
          </a:p>
          <a:p>
            <a:pPr marL="171450" indent="-171450">
              <a:buFont typeface="Arial" pitchFamily="34" charset="0"/>
              <a:buChar char="•"/>
            </a:pPr>
            <a:r>
              <a:rPr lang="en-US" dirty="0"/>
              <a:t>Those using Calendar days, be sure you are tracking time as defined by your contract – the CTSS definition means Sat and Sunday, rain days, etc.</a:t>
            </a:r>
            <a:r>
              <a:rPr lang="en-US" baseline="0" dirty="0"/>
              <a:t> </a:t>
            </a:r>
            <a:r>
              <a:rPr lang="en-US" dirty="0"/>
              <a:t>each and every day.  You can’t arbitrarily change the definition.</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17</a:t>
            </a:fld>
            <a:endParaRPr lang="en-US" dirty="0"/>
          </a:p>
        </p:txBody>
      </p:sp>
    </p:spTree>
    <p:extLst>
      <p:ext uri="{BB962C8B-B14F-4D97-AF65-F5344CB8AC3E}">
        <p14:creationId xmlns:p14="http://schemas.microsoft.com/office/powerpoint/2010/main" val="14559742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2396">
              <a:defRPr/>
            </a:pPr>
            <a:r>
              <a:rPr lang="en-US" b="1" u="sng" dirty="0"/>
              <a:t>Trainer Notes:</a:t>
            </a:r>
          </a:p>
          <a:p>
            <a:endParaRPr lang="en-US" dirty="0"/>
          </a:p>
        </p:txBody>
      </p:sp>
      <p:sp>
        <p:nvSpPr>
          <p:cNvPr id="4" name="Date Placeholder 3"/>
          <p:cNvSpPr>
            <a:spLocks noGrp="1"/>
          </p:cNvSpPr>
          <p:nvPr>
            <p:ph type="dt" idx="10"/>
          </p:nvPr>
        </p:nvSpPr>
        <p:spPr/>
        <p:txBody>
          <a:bodyPr/>
          <a:lstStyle/>
          <a:p>
            <a:endParaRPr lang="en-US" dirty="0">
              <a:solidFill>
                <a:prstClr val="black"/>
              </a:solidFill>
            </a:endParaRPr>
          </a:p>
        </p:txBody>
      </p:sp>
      <p:sp>
        <p:nvSpPr>
          <p:cNvPr id="5" name="Slide Number Placeholder 4"/>
          <p:cNvSpPr>
            <a:spLocks noGrp="1"/>
          </p:cNvSpPr>
          <p:nvPr>
            <p:ph type="sldNum" sz="quarter" idx="11"/>
          </p:nvPr>
        </p:nvSpPr>
        <p:spPr/>
        <p:txBody>
          <a:bodyPr/>
          <a:lstStyle/>
          <a:p>
            <a:fld id="{BBF6DD7D-9E0B-45D5-9BD6-09BE3D7C445D}"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41295694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2396">
              <a:defRPr/>
            </a:pPr>
            <a:r>
              <a:rPr lang="en-US" b="1" u="sng" dirty="0"/>
              <a:t>Trainer Notes:</a:t>
            </a:r>
          </a:p>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19</a:t>
            </a:fld>
            <a:endParaRPr lang="en-US" dirty="0"/>
          </a:p>
        </p:txBody>
      </p:sp>
    </p:spTree>
    <p:extLst>
      <p:ext uri="{BB962C8B-B14F-4D97-AF65-F5344CB8AC3E}">
        <p14:creationId xmlns:p14="http://schemas.microsoft.com/office/powerpoint/2010/main" val="14672022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11">
              <a:defRPr/>
            </a:pPr>
            <a:r>
              <a:rPr lang="en-US" b="1" u="sng" dirty="0"/>
              <a:t>Trainer Notes:</a:t>
            </a:r>
          </a:p>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20</a:t>
            </a:fld>
            <a:endParaRPr lang="en-US" dirty="0"/>
          </a:p>
        </p:txBody>
      </p:sp>
    </p:spTree>
    <p:extLst>
      <p:ext uri="{BB962C8B-B14F-4D97-AF65-F5344CB8AC3E}">
        <p14:creationId xmlns:p14="http://schemas.microsoft.com/office/powerpoint/2010/main" val="36466561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11">
              <a:defRPr/>
            </a:pPr>
            <a:r>
              <a:rPr lang="en-US" b="1" u="sng" dirty="0"/>
              <a:t>Trainer Notes:</a:t>
            </a:r>
          </a:p>
          <a:p>
            <a:endParaRPr lang="en-US" dirty="0"/>
          </a:p>
        </p:txBody>
      </p:sp>
      <p:sp>
        <p:nvSpPr>
          <p:cNvPr id="4" name="Date Placeholder 3"/>
          <p:cNvSpPr>
            <a:spLocks noGrp="1"/>
          </p:cNvSpPr>
          <p:nvPr>
            <p:ph type="dt"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F6DD7D-9E0B-45D5-9BD6-09BE3D7C445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37455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2396">
              <a:defRPr/>
            </a:pPr>
            <a:r>
              <a:rPr lang="en-US" b="1" u="sng" dirty="0"/>
              <a:t>Trainer Notes:</a:t>
            </a:r>
          </a:p>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22</a:t>
            </a:fld>
            <a:endParaRPr lang="en-US" dirty="0"/>
          </a:p>
        </p:txBody>
      </p:sp>
    </p:spTree>
    <p:extLst>
      <p:ext uri="{BB962C8B-B14F-4D97-AF65-F5344CB8AC3E}">
        <p14:creationId xmlns:p14="http://schemas.microsoft.com/office/powerpoint/2010/main" val="15207758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2396">
              <a:defRPr/>
            </a:pPr>
            <a:r>
              <a:rPr lang="en-US" b="1" u="sng" dirty="0"/>
              <a:t>Trainer Notes:</a:t>
            </a:r>
          </a:p>
          <a:p>
            <a:pPr marL="171450" indent="-171450" defTabSz="882396">
              <a:buFont typeface="Arial" pitchFamily="34" charset="0"/>
              <a:buChar char="•"/>
              <a:defRPr/>
            </a:pPr>
            <a:r>
              <a:rPr lang="en-US" dirty="0"/>
              <a:t>Work Day Calendar = 5 day per week, versus a 7 day per week calendar.</a:t>
            </a:r>
          </a:p>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23</a:t>
            </a:fld>
            <a:endParaRPr lang="en-US" dirty="0"/>
          </a:p>
        </p:txBody>
      </p:sp>
    </p:spTree>
    <p:extLst>
      <p:ext uri="{BB962C8B-B14F-4D97-AF65-F5344CB8AC3E}">
        <p14:creationId xmlns:p14="http://schemas.microsoft.com/office/powerpoint/2010/main" val="35540274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2396">
              <a:defRPr/>
            </a:pPr>
            <a:r>
              <a:rPr lang="en-US" b="1" u="sng" dirty="0"/>
              <a:t>Trainer Notes:</a:t>
            </a:r>
          </a:p>
          <a:p>
            <a:pPr marL="171450" indent="-171450" defTabSz="882396">
              <a:buFont typeface="Arial" pitchFamily="34" charset="0"/>
              <a:buChar char="•"/>
              <a:defRPr/>
            </a:pPr>
            <a:r>
              <a:rPr lang="en-US" dirty="0"/>
              <a:t>Work Day Calendar = 5 day per week, versus a 7 day per week calendar.</a:t>
            </a:r>
          </a:p>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24</a:t>
            </a:fld>
            <a:endParaRPr lang="en-US" dirty="0"/>
          </a:p>
        </p:txBody>
      </p:sp>
    </p:spTree>
    <p:extLst>
      <p:ext uri="{BB962C8B-B14F-4D97-AF65-F5344CB8AC3E}">
        <p14:creationId xmlns:p14="http://schemas.microsoft.com/office/powerpoint/2010/main" val="37560041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2396">
              <a:defRPr/>
            </a:pPr>
            <a:r>
              <a:rPr lang="en-US" b="1" u="sng" dirty="0"/>
              <a:t>Trainer Notes:</a:t>
            </a:r>
          </a:p>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25</a:t>
            </a:fld>
            <a:endParaRPr lang="en-US" dirty="0"/>
          </a:p>
        </p:txBody>
      </p:sp>
    </p:spTree>
    <p:extLst>
      <p:ext uri="{BB962C8B-B14F-4D97-AF65-F5344CB8AC3E}">
        <p14:creationId xmlns:p14="http://schemas.microsoft.com/office/powerpoint/2010/main" val="15085617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9a986ecce4_0_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9a986ecce4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259966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2251">
              <a:defRPr/>
            </a:pPr>
            <a:r>
              <a:rPr lang="en-US" b="1" u="sng" dirty="0"/>
              <a:t>Trainer Notes:</a:t>
            </a:r>
          </a:p>
          <a:p>
            <a:endParaRPr lang="en-US" dirty="0"/>
          </a:p>
        </p:txBody>
      </p:sp>
      <p:sp>
        <p:nvSpPr>
          <p:cNvPr id="4" name="Date Placeholder 3"/>
          <p:cNvSpPr>
            <a:spLocks noGrp="1"/>
          </p:cNvSpPr>
          <p:nvPr>
            <p:ph type="dt" idx="10"/>
          </p:nvPr>
        </p:nvSpPr>
        <p:spPr>
          <a:xfrm>
            <a:off x="3976688" y="1"/>
            <a:ext cx="3041650" cy="465138"/>
          </a:xfrm>
          <a:prstGeom prst="rect">
            <a:avLst/>
          </a:prstGeom>
        </p:spPr>
        <p:txBody>
          <a:bodyPr lIns="91425" tIns="45712" rIns="91425" bIns="45712"/>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27</a:t>
            </a:fld>
            <a:endParaRPr lang="en-US" dirty="0"/>
          </a:p>
        </p:txBody>
      </p:sp>
    </p:spTree>
    <p:extLst>
      <p:ext uri="{BB962C8B-B14F-4D97-AF65-F5344CB8AC3E}">
        <p14:creationId xmlns:p14="http://schemas.microsoft.com/office/powerpoint/2010/main" val="34487482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82396">
              <a:defRPr/>
            </a:pPr>
            <a:r>
              <a:rPr lang="en-US" b="1" u="sng" dirty="0"/>
              <a:t>Trainer Notes:</a:t>
            </a:r>
          </a:p>
          <a:p>
            <a:pPr marL="165449" indent="-165449">
              <a:buFont typeface="Arial" panose="020B0604020202020204" pitchFamily="34" charset="0"/>
              <a:buChar char="•"/>
            </a:pPr>
            <a:r>
              <a:rPr lang="en-US" dirty="0"/>
              <a:t>Example of conditions</a:t>
            </a:r>
            <a:r>
              <a:rPr lang="en-US" baseline="0" dirty="0"/>
              <a:t> unsuitable for work progress:  extended wet weather, such as moving into the rainy season.</a:t>
            </a:r>
            <a:endParaRPr lang="en-US" dirty="0"/>
          </a:p>
          <a:p>
            <a:pPr marL="165449" indent="-165449">
              <a:buFont typeface="Arial" panose="020B0604020202020204" pitchFamily="34" charset="0"/>
              <a:buChar char="•"/>
            </a:pPr>
            <a:r>
              <a:rPr lang="en-US" b="1" dirty="0"/>
              <a:t>ASK:  Who pays</a:t>
            </a:r>
            <a:r>
              <a:rPr lang="en-US" b="1" baseline="0" dirty="0"/>
              <a:t> to provide a safe smooth passage? </a:t>
            </a:r>
          </a:p>
          <a:p>
            <a:endParaRPr lang="en-US" b="1" dirty="0"/>
          </a:p>
          <a:p>
            <a:r>
              <a:rPr lang="en-US" dirty="0"/>
              <a:t>8-1.06B  Suspensions </a:t>
            </a:r>
            <a:r>
              <a:rPr lang="en-US" b="1" dirty="0"/>
              <a:t>Unrelated</a:t>
            </a:r>
            <a:r>
              <a:rPr lang="en-US" dirty="0"/>
              <a:t> to Contractor Performance</a:t>
            </a:r>
          </a:p>
          <a:p>
            <a:pPr marL="165449" indent="-165449">
              <a:buFont typeface="Arial" panose="020B0604020202020204" pitchFamily="34" charset="0"/>
              <a:buChar char="•"/>
            </a:pPr>
            <a:r>
              <a:rPr lang="en-US" dirty="0"/>
              <a:t>Costs to providing for a smooth and unobstructed passageway through the work is </a:t>
            </a:r>
            <a:r>
              <a:rPr lang="en-US" b="1" dirty="0"/>
              <a:t>force account</a:t>
            </a:r>
            <a:r>
              <a:rPr lang="en-US" dirty="0"/>
              <a:t> work.</a:t>
            </a:r>
          </a:p>
          <a:p>
            <a:pPr marL="165449" indent="-165449">
              <a:buFont typeface="Arial" panose="020B0604020202020204" pitchFamily="34" charset="0"/>
              <a:buChar char="•"/>
            </a:pPr>
            <a:r>
              <a:rPr lang="en-US" dirty="0"/>
              <a:t>The days are </a:t>
            </a:r>
            <a:r>
              <a:rPr lang="en-US" b="1" dirty="0"/>
              <a:t>non–working days</a:t>
            </a:r>
            <a:r>
              <a:rPr lang="en-US" dirty="0"/>
              <a:t>.</a:t>
            </a:r>
          </a:p>
          <a:p>
            <a:endParaRPr lang="en-US" b="1" dirty="0"/>
          </a:p>
          <a:p>
            <a:r>
              <a:rPr lang="en-US" dirty="0"/>
              <a:t>8-1.06C  Suspensions </a:t>
            </a:r>
            <a:r>
              <a:rPr lang="en-US" b="1" dirty="0"/>
              <a:t>Related</a:t>
            </a:r>
            <a:r>
              <a:rPr lang="en-US" dirty="0"/>
              <a:t> to Contractor Performance</a:t>
            </a:r>
          </a:p>
          <a:p>
            <a:pPr marL="165449" indent="-165449">
              <a:buFont typeface="Arial" panose="020B0604020202020204" pitchFamily="34" charset="0"/>
              <a:buChar char="•"/>
            </a:pPr>
            <a:r>
              <a:rPr lang="en-US" dirty="0"/>
              <a:t>The Agency may provide for a smooth and unobstructed passageway through the work during the suspension and </a:t>
            </a:r>
            <a:r>
              <a:rPr lang="en-US" b="1" dirty="0"/>
              <a:t>deduct</a:t>
            </a:r>
            <a:r>
              <a:rPr lang="en-US" dirty="0"/>
              <a:t> the cost from payments.</a:t>
            </a:r>
          </a:p>
          <a:p>
            <a:pPr marL="165449" indent="-165449">
              <a:buFont typeface="Arial" panose="020B0604020202020204" pitchFamily="34" charset="0"/>
              <a:buChar char="•"/>
            </a:pPr>
            <a:r>
              <a:rPr lang="en-US" dirty="0"/>
              <a:t>The days  are </a:t>
            </a:r>
            <a:r>
              <a:rPr lang="en-US" b="1" dirty="0"/>
              <a:t>working days</a:t>
            </a:r>
            <a:r>
              <a:rPr lang="en-US" dirty="0"/>
              <a:t>.</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28</a:t>
            </a:fld>
            <a:endParaRPr lang="en-US" dirty="0"/>
          </a:p>
        </p:txBody>
      </p:sp>
    </p:spTree>
    <p:extLst>
      <p:ext uri="{BB962C8B-B14F-4D97-AF65-F5344CB8AC3E}">
        <p14:creationId xmlns:p14="http://schemas.microsoft.com/office/powerpoint/2010/main" val="23083613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82396">
              <a:lnSpc>
                <a:spcPct val="100000"/>
              </a:lnSpc>
              <a:spcBef>
                <a:spcPts val="0"/>
              </a:spcBef>
              <a:defRPr/>
            </a:pPr>
            <a:r>
              <a:rPr lang="en-US" b="1" u="sng" dirty="0"/>
              <a:t>Trainer Notes:</a:t>
            </a:r>
          </a:p>
          <a:p>
            <a:pPr marL="165449" indent="-165449">
              <a:lnSpc>
                <a:spcPct val="100000"/>
              </a:lnSpc>
              <a:spcBef>
                <a:spcPts val="0"/>
              </a:spcBef>
              <a:buFont typeface="Arial" pitchFamily="34" charset="0"/>
              <a:buChar char="•"/>
            </a:pPr>
            <a:r>
              <a:rPr lang="en-US" dirty="0"/>
              <a:t>Required</a:t>
            </a:r>
            <a:r>
              <a:rPr lang="en-US" baseline="0" dirty="0"/>
              <a:t> on Federal-aid projects</a:t>
            </a:r>
          </a:p>
          <a:p>
            <a:pPr marL="165449" indent="-165449" defTabSz="882396">
              <a:lnSpc>
                <a:spcPct val="100000"/>
              </a:lnSpc>
              <a:spcBef>
                <a:spcPts val="0"/>
              </a:spcBef>
              <a:buFont typeface="Arial" pitchFamily="34" charset="0"/>
              <a:buChar char="•"/>
              <a:defRPr/>
            </a:pPr>
            <a:r>
              <a:rPr lang="en-US" dirty="0"/>
              <a:t>LD = Estimate of Field Construction Engineering (CE) Costs, including overhead </a:t>
            </a:r>
          </a:p>
          <a:p>
            <a:pPr defTabSz="882396">
              <a:lnSpc>
                <a:spcPct val="100000"/>
              </a:lnSpc>
              <a:spcBef>
                <a:spcPts val="0"/>
              </a:spcBef>
              <a:defRPr/>
            </a:pPr>
            <a:r>
              <a:rPr lang="en-US" dirty="0"/>
              <a:t>            Calculated by Design staff following procedures in the LAPM</a:t>
            </a:r>
          </a:p>
          <a:p>
            <a:pPr marL="165449" indent="-165449">
              <a:lnSpc>
                <a:spcPct val="100000"/>
              </a:lnSpc>
              <a:spcBef>
                <a:spcPts val="0"/>
              </a:spcBef>
              <a:buFont typeface="Arial" pitchFamily="34" charset="0"/>
              <a:buChar char="•"/>
            </a:pPr>
            <a:r>
              <a:rPr lang="en-US" dirty="0"/>
              <a:t>FIN:  </a:t>
            </a:r>
            <a:r>
              <a:rPr lang="en-US" b="1" dirty="0"/>
              <a:t>F</a:t>
            </a:r>
            <a:r>
              <a:rPr lang="en-US" dirty="0"/>
              <a:t>ederal-aid </a:t>
            </a:r>
            <a:r>
              <a:rPr lang="en-US" b="1" dirty="0"/>
              <a:t>I</a:t>
            </a:r>
            <a:r>
              <a:rPr lang="en-US" dirty="0"/>
              <a:t>neligibility </a:t>
            </a:r>
            <a:r>
              <a:rPr lang="en-US" b="1" dirty="0"/>
              <a:t>N</a:t>
            </a:r>
            <a:r>
              <a:rPr lang="en-US" dirty="0"/>
              <a:t>otice: Notice to Agency that the Feds want some or all of their money back</a:t>
            </a:r>
          </a:p>
          <a:p>
            <a:pPr marL="165449" indent="-165449">
              <a:lnSpc>
                <a:spcPct val="100000"/>
              </a:lnSpc>
              <a:spcBef>
                <a:spcPts val="0"/>
              </a:spcBef>
              <a:buFont typeface="Arial" pitchFamily="34" charset="0"/>
              <a:buChar char="•"/>
            </a:pPr>
            <a:r>
              <a:rPr lang="en-US" dirty="0"/>
              <a:t>LDs are different from </a:t>
            </a:r>
            <a:r>
              <a:rPr lang="en-US" b="1" dirty="0"/>
              <a:t>Incentive/Disincentives (IDs) </a:t>
            </a:r>
            <a:r>
              <a:rPr lang="en-US" dirty="0"/>
              <a:t>money.  </a:t>
            </a:r>
          </a:p>
          <a:p>
            <a:pPr>
              <a:lnSpc>
                <a:spcPct val="100000"/>
              </a:lnSpc>
              <a:spcBef>
                <a:spcPts val="0"/>
              </a:spcBef>
            </a:pPr>
            <a:r>
              <a:rPr lang="en-US" dirty="0"/>
              <a:t>            LDs ensures the contractor completes the work efficiently and does not drag it out.</a:t>
            </a:r>
          </a:p>
          <a:p>
            <a:pPr>
              <a:lnSpc>
                <a:spcPct val="100000"/>
              </a:lnSpc>
              <a:spcBef>
                <a:spcPts val="0"/>
              </a:spcBef>
            </a:pPr>
            <a:r>
              <a:rPr lang="en-US" dirty="0"/>
              <a:t>            IDs – motivate contractor to complete segment of work</a:t>
            </a:r>
          </a:p>
          <a:p>
            <a:pPr marL="664861">
              <a:lnSpc>
                <a:spcPct val="100000"/>
              </a:lnSpc>
              <a:spcBef>
                <a:spcPts val="0"/>
              </a:spcBef>
            </a:pPr>
            <a:r>
              <a:rPr lang="en-US" dirty="0"/>
              <a:t>	Open bridge before school starts</a:t>
            </a:r>
          </a:p>
          <a:p>
            <a:pPr marL="664861">
              <a:lnSpc>
                <a:spcPct val="100000"/>
              </a:lnSpc>
              <a:spcBef>
                <a:spcPts val="0"/>
              </a:spcBef>
            </a:pPr>
            <a:r>
              <a:rPr lang="en-US" dirty="0"/>
              <a:t>	Open a ramp before a given date</a:t>
            </a:r>
          </a:p>
          <a:p>
            <a:pPr marL="165449" indent="-165449">
              <a:lnSpc>
                <a:spcPct val="100000"/>
              </a:lnSpc>
              <a:spcBef>
                <a:spcPts val="0"/>
              </a:spcBef>
              <a:buFont typeface="Arial" pitchFamily="34" charset="0"/>
              <a:buChar char="•"/>
            </a:pPr>
            <a:r>
              <a:rPr lang="en-US" dirty="0"/>
              <a:t>Need good reason well supported to give time.</a:t>
            </a:r>
            <a:endParaRPr lang="en-US" baseline="0"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29</a:t>
            </a:fld>
            <a:endParaRPr lang="en-US" dirty="0"/>
          </a:p>
        </p:txBody>
      </p:sp>
    </p:spTree>
    <p:extLst>
      <p:ext uri="{BB962C8B-B14F-4D97-AF65-F5344CB8AC3E}">
        <p14:creationId xmlns:p14="http://schemas.microsoft.com/office/powerpoint/2010/main" val="31244642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1482" y="4420314"/>
            <a:ext cx="6161666" cy="4418700"/>
          </a:xfrm>
        </p:spPr>
        <p:txBody>
          <a:bodyPr>
            <a:normAutofit lnSpcReduction="10000"/>
          </a:bodyPr>
          <a:lstStyle/>
          <a:p>
            <a:r>
              <a:rPr lang="en-US" b="1" u="sng" dirty="0"/>
              <a:t>Trainer Notes:</a:t>
            </a:r>
          </a:p>
          <a:p>
            <a:pPr marL="171450" indent="-171450">
              <a:buFont typeface="Arial" pitchFamily="34" charset="0"/>
              <a:buChar char="•"/>
            </a:pPr>
            <a:r>
              <a:rPr lang="en-US" dirty="0"/>
              <a:t>Two types of termination:  contractor and contract.  When you terminate the contractor, their bonding agent must step in and get the job finished or pay you value of the bond.  (next slide covers contract termination)</a:t>
            </a:r>
          </a:p>
          <a:p>
            <a:pPr marL="165449" indent="-165449">
              <a:buFont typeface="Arial" pitchFamily="34" charset="0"/>
              <a:buChar char="•"/>
            </a:pPr>
            <a:r>
              <a:rPr lang="en-US" dirty="0"/>
              <a:t>Guidelines for determining if the contractor may be failing to supply an adequate workforce: </a:t>
            </a:r>
          </a:p>
          <a:p>
            <a:pPr marL="529438" lvl="1" indent="-165449">
              <a:buFont typeface="Courier New" panose="02070309020205020404" pitchFamily="49" charset="0"/>
              <a:buChar char="o"/>
            </a:pPr>
            <a:r>
              <a:rPr lang="en-US" dirty="0"/>
              <a:t>If the “percent completed” of the contract is more than 25 percent behind the “percent time elapsed.” </a:t>
            </a:r>
          </a:p>
          <a:p>
            <a:pPr marL="529438" lvl="1" indent="-165449">
              <a:buFont typeface="Courier New" panose="02070309020205020404" pitchFamily="49" charset="0"/>
              <a:buChar char="o"/>
            </a:pPr>
            <a:r>
              <a:rPr lang="en-US" dirty="0"/>
              <a:t>Complete cessation of the work. </a:t>
            </a:r>
          </a:p>
          <a:p>
            <a:pPr marL="529438" lvl="1" indent="-165449">
              <a:buFont typeface="Courier New" panose="02070309020205020404" pitchFamily="49" charset="0"/>
              <a:buChar char="o"/>
            </a:pPr>
            <a:r>
              <a:rPr lang="en-US" dirty="0"/>
              <a:t>The work has not started within a period equal to 10 percent of the original working days or 50 working days, whichever is less. </a:t>
            </a:r>
          </a:p>
          <a:p>
            <a:pPr marL="165449" indent="-165449">
              <a:buFont typeface="Arial" panose="020B0604020202020204" pitchFamily="34" charset="0"/>
              <a:buChar char="•"/>
            </a:pPr>
            <a:r>
              <a:rPr lang="en-US" dirty="0"/>
              <a:t>If the RE suspects termination may be necessary, the RE sends a letter to the contractor that describes:</a:t>
            </a:r>
          </a:p>
          <a:p>
            <a:pPr marL="529438" lvl="1" indent="-165449">
              <a:buFont typeface="Courier New" panose="02070309020205020404" pitchFamily="49" charset="0"/>
              <a:buChar char="o"/>
            </a:pPr>
            <a:r>
              <a:rPr lang="en-US" dirty="0"/>
              <a:t>the defaults to be remedied</a:t>
            </a:r>
          </a:p>
          <a:p>
            <a:pPr marL="529438" lvl="1" indent="-165449">
              <a:buFont typeface="Courier New" panose="02070309020205020404" pitchFamily="49" charset="0"/>
              <a:buChar char="o"/>
            </a:pPr>
            <a:r>
              <a:rPr lang="en-US" dirty="0"/>
              <a:t>amount of time allowed to remedy the defaults </a:t>
            </a:r>
          </a:p>
          <a:p>
            <a:pPr marL="529438" lvl="1" indent="-165449">
              <a:buFont typeface="Courier New" panose="02070309020205020404" pitchFamily="49" charset="0"/>
              <a:buChar char="o"/>
            </a:pPr>
            <a:r>
              <a:rPr lang="en-US" dirty="0"/>
              <a:t>and states that, in accordance with Section 8-1.13 [8-1.08], “Contractor’s Control Termination,” of the Standard Specifications, Agency will start the termination process if the defaults are not remedied. </a:t>
            </a:r>
          </a:p>
          <a:p>
            <a:pPr marL="529438" lvl="1" indent="-165449">
              <a:buFont typeface="Courier New" panose="02070309020205020404" pitchFamily="49" charset="0"/>
              <a:buChar char="o"/>
            </a:pPr>
            <a:r>
              <a:rPr lang="en-US" dirty="0"/>
              <a:t>A copy of this letter is sent to the contractor’s surety. </a:t>
            </a:r>
          </a:p>
          <a:p>
            <a:pPr marL="165449" indent="-165449">
              <a:buFont typeface="Arial" pitchFamily="34" charset="0"/>
              <a:buChar char="•"/>
            </a:pPr>
            <a:r>
              <a:rPr lang="en-US" dirty="0"/>
              <a:t>Typically,  allow 5 business days to remedy either failure to supply an adequate work force or failure to supply proper quality material. Generally, 15 days are allowed to remedy failure to pay subcontractors. </a:t>
            </a:r>
          </a:p>
          <a:p>
            <a:pPr marL="165449" indent="-165449">
              <a:buFont typeface="Arial" pitchFamily="34" charset="0"/>
              <a:buChar char="•"/>
            </a:pPr>
            <a:r>
              <a:rPr lang="en-US" dirty="0"/>
              <a:t>Normally, when Caltrans terminates the contractor’s control, the surety (bonding company) assumes responsibility for completing the contract. </a:t>
            </a:r>
          </a:p>
          <a:p>
            <a:pPr marL="165449" indent="-165449">
              <a:buFont typeface="Arial" pitchFamily="34" charset="0"/>
              <a:buChar char="•"/>
            </a:pPr>
            <a:r>
              <a:rPr lang="en-US" dirty="0"/>
              <a:t>Consult your Senior and Manager.  See CM for more guidance.</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30</a:t>
            </a:fld>
            <a:endParaRPr lang="en-US" dirty="0"/>
          </a:p>
        </p:txBody>
      </p:sp>
    </p:spTree>
    <p:extLst>
      <p:ext uri="{BB962C8B-B14F-4D97-AF65-F5344CB8AC3E}">
        <p14:creationId xmlns:p14="http://schemas.microsoft.com/office/powerpoint/2010/main" val="879773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82396">
              <a:defRPr/>
            </a:pPr>
            <a:r>
              <a:rPr lang="en-US" b="1" u="sng" dirty="0"/>
              <a:t>Trainer Notes:</a:t>
            </a:r>
          </a:p>
          <a:p>
            <a:pPr marL="165449" indent="-165449">
              <a:buFont typeface="Arial" panose="020B0604020202020204" pitchFamily="34" charset="0"/>
              <a:buChar char="•"/>
            </a:pPr>
            <a:r>
              <a:rPr lang="en-US" dirty="0"/>
              <a:t>Just mention</a:t>
            </a:r>
            <a:r>
              <a:rPr lang="en-US" baseline="0" dirty="0"/>
              <a:t> – </a:t>
            </a:r>
            <a:r>
              <a:rPr lang="en-US" dirty="0"/>
              <a:t>don’t spend much</a:t>
            </a:r>
            <a:r>
              <a:rPr lang="en-US" baseline="0" dirty="0"/>
              <a:t> time on this.</a:t>
            </a:r>
          </a:p>
          <a:p>
            <a:pPr marL="165449" indent="-165449">
              <a:buFont typeface="Arial" panose="020B0604020202020204" pitchFamily="34" charset="0"/>
              <a:buChar char="•"/>
            </a:pPr>
            <a:r>
              <a:rPr lang="en-US" dirty="0"/>
              <a:t>The contractor will be paid all reasonable costs as computed according to Section 8-1.14 [</a:t>
            </a:r>
            <a:r>
              <a:rPr lang="en-US" i="1" dirty="0"/>
              <a:t>8-1.11], “Contract Termination,” </a:t>
            </a:r>
            <a:r>
              <a:rPr lang="en-US" dirty="0"/>
              <a:t>of the Standard Specifications. An audit of the contractor’s cost records is normally required to resolve compensation issues. </a:t>
            </a:r>
            <a:endParaRPr lang="en-US" i="0"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31</a:t>
            </a:fld>
            <a:endParaRPr lang="en-US" dirty="0"/>
          </a:p>
        </p:txBody>
      </p:sp>
    </p:spTree>
    <p:extLst>
      <p:ext uri="{BB962C8B-B14F-4D97-AF65-F5344CB8AC3E}">
        <p14:creationId xmlns:p14="http://schemas.microsoft.com/office/powerpoint/2010/main" val="16887455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82396">
              <a:defRPr/>
            </a:pPr>
            <a:r>
              <a:rPr lang="en-US" b="1" u="sng" dirty="0"/>
              <a:t>Trainer Notes:</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32</a:t>
            </a:fld>
            <a:endParaRPr lang="en-US" dirty="0"/>
          </a:p>
        </p:txBody>
      </p:sp>
    </p:spTree>
    <p:extLst>
      <p:ext uri="{BB962C8B-B14F-4D97-AF65-F5344CB8AC3E}">
        <p14:creationId xmlns:p14="http://schemas.microsoft.com/office/powerpoint/2010/main" val="11969824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82396">
              <a:defRPr/>
            </a:pPr>
            <a:r>
              <a:rPr lang="en-US" b="1" u="sng" dirty="0"/>
              <a:t>Trainer Notes:</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33</a:t>
            </a:fld>
            <a:endParaRPr lang="en-US" dirty="0"/>
          </a:p>
        </p:txBody>
      </p:sp>
    </p:spTree>
    <p:extLst>
      <p:ext uri="{BB962C8B-B14F-4D97-AF65-F5344CB8AC3E}">
        <p14:creationId xmlns:p14="http://schemas.microsoft.com/office/powerpoint/2010/main" val="13314372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82396">
              <a:defRPr/>
            </a:pPr>
            <a:r>
              <a:rPr lang="en-US" b="1" u="sng" dirty="0"/>
              <a:t>Trainer Notes:</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34</a:t>
            </a:fld>
            <a:endParaRPr lang="en-US" dirty="0"/>
          </a:p>
        </p:txBody>
      </p:sp>
    </p:spTree>
    <p:extLst>
      <p:ext uri="{BB962C8B-B14F-4D97-AF65-F5344CB8AC3E}">
        <p14:creationId xmlns:p14="http://schemas.microsoft.com/office/powerpoint/2010/main" val="10895575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82396">
              <a:defRPr/>
            </a:pPr>
            <a:r>
              <a:rPr lang="en-US" b="1" u="sng" dirty="0"/>
              <a:t>Trainer Notes:</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35</a:t>
            </a:fld>
            <a:endParaRPr lang="en-US" dirty="0"/>
          </a:p>
        </p:txBody>
      </p:sp>
    </p:spTree>
    <p:extLst>
      <p:ext uri="{BB962C8B-B14F-4D97-AF65-F5344CB8AC3E}">
        <p14:creationId xmlns:p14="http://schemas.microsoft.com/office/powerpoint/2010/main" val="28224854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82396">
              <a:defRPr/>
            </a:pPr>
            <a:r>
              <a:rPr lang="en-US" b="1" u="sng" dirty="0"/>
              <a:t>Trainer Notes:</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36</a:t>
            </a:fld>
            <a:endParaRPr lang="en-US" dirty="0"/>
          </a:p>
        </p:txBody>
      </p:sp>
    </p:spTree>
    <p:extLst>
      <p:ext uri="{BB962C8B-B14F-4D97-AF65-F5344CB8AC3E}">
        <p14:creationId xmlns:p14="http://schemas.microsoft.com/office/powerpoint/2010/main" val="51470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82396">
              <a:defRPr/>
            </a:pPr>
            <a:r>
              <a:rPr lang="en-US" b="1" u="sng" dirty="0"/>
              <a:t>Trainer Notes:</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37</a:t>
            </a:fld>
            <a:endParaRPr lang="en-US" dirty="0"/>
          </a:p>
        </p:txBody>
      </p:sp>
    </p:spTree>
    <p:extLst>
      <p:ext uri="{BB962C8B-B14F-4D97-AF65-F5344CB8AC3E}">
        <p14:creationId xmlns:p14="http://schemas.microsoft.com/office/powerpoint/2010/main" val="42403371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82396">
              <a:defRPr/>
            </a:pPr>
            <a:r>
              <a:rPr lang="en-US" b="1" u="sng" dirty="0"/>
              <a:t>Trainer Notes:</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38</a:t>
            </a:fld>
            <a:endParaRPr lang="en-US" dirty="0"/>
          </a:p>
        </p:txBody>
      </p:sp>
    </p:spTree>
    <p:extLst>
      <p:ext uri="{BB962C8B-B14F-4D97-AF65-F5344CB8AC3E}">
        <p14:creationId xmlns:p14="http://schemas.microsoft.com/office/powerpoint/2010/main" val="12306330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82396">
              <a:defRPr/>
            </a:pPr>
            <a:r>
              <a:rPr lang="en-US" b="1" u="sng" dirty="0"/>
              <a:t>Trainer Notes:</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39</a:t>
            </a:fld>
            <a:endParaRPr lang="en-US" dirty="0"/>
          </a:p>
        </p:txBody>
      </p:sp>
    </p:spTree>
    <p:extLst>
      <p:ext uri="{BB962C8B-B14F-4D97-AF65-F5344CB8AC3E}">
        <p14:creationId xmlns:p14="http://schemas.microsoft.com/office/powerpoint/2010/main" val="15699374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82396">
              <a:defRPr/>
            </a:pPr>
            <a:r>
              <a:rPr lang="en-US" b="1" u="sng" dirty="0"/>
              <a:t>Trainer Notes:</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40</a:t>
            </a:fld>
            <a:endParaRPr lang="en-US" dirty="0"/>
          </a:p>
        </p:txBody>
      </p:sp>
    </p:spTree>
    <p:extLst>
      <p:ext uri="{BB962C8B-B14F-4D97-AF65-F5344CB8AC3E}">
        <p14:creationId xmlns:p14="http://schemas.microsoft.com/office/powerpoint/2010/main" val="2338742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3E6585C-B887-49B3-9C70-E8A17B97451C}" type="datetime1">
              <a:rPr lang="en-US" smtClean="0"/>
              <a:t>1/18/2022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25" y="484188"/>
            <a:ext cx="8229600" cy="779462"/>
          </a:xfrm>
        </p:spPr>
        <p:txBody>
          <a:bodyPr>
            <a:normAutofit/>
          </a:bodyPr>
          <a:lstStyle>
            <a:lvl1pPr>
              <a:defRPr sz="3800">
                <a:solidFill>
                  <a:srgbClr val="00660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311225" y="1460500"/>
            <a:ext cx="8229600" cy="4525963"/>
          </a:xfrm>
        </p:spPr>
        <p:txBody>
          <a:bodyPr/>
          <a:lstStyle>
            <a:lvl1pPr>
              <a:spcBef>
                <a:spcPts val="0"/>
              </a:spcBef>
              <a:spcAft>
                <a:spcPts val="1200"/>
              </a:spcAft>
              <a:defRPr sz="2800">
                <a:latin typeface="Arial" panose="020B0604020202020204" pitchFamily="34" charset="0"/>
                <a:cs typeface="Arial" panose="020B0604020202020204" pitchFamily="34" charset="0"/>
              </a:defRPr>
            </a:lvl1pPr>
            <a:lvl2pPr>
              <a:spcBef>
                <a:spcPts val="0"/>
              </a:spcBef>
              <a:spcAft>
                <a:spcPts val="1200"/>
              </a:spcAft>
              <a:defRPr>
                <a:latin typeface="Arial" panose="020B0604020202020204" pitchFamily="34" charset="0"/>
                <a:cs typeface="Arial" panose="020B0604020202020204" pitchFamily="34" charset="0"/>
              </a:defRPr>
            </a:lvl2pPr>
            <a:lvl3pPr>
              <a:spcBef>
                <a:spcPts val="0"/>
              </a:spcBef>
              <a:spcAft>
                <a:spcPts val="1200"/>
              </a:spcAft>
              <a:defRPr sz="2000">
                <a:latin typeface="Arial" panose="020B0604020202020204" pitchFamily="34" charset="0"/>
                <a:cs typeface="Arial" panose="020B0604020202020204" pitchFamily="34" charset="0"/>
              </a:defRPr>
            </a:lvl3pPr>
            <a:lvl4pPr>
              <a:spcBef>
                <a:spcPts val="0"/>
              </a:spcBef>
              <a:spcAft>
                <a:spcPts val="1200"/>
              </a:spcAft>
              <a:defRPr>
                <a:latin typeface="Arial" panose="020B0604020202020204" pitchFamily="34" charset="0"/>
                <a:cs typeface="Arial" panose="020B0604020202020204" pitchFamily="34" charset="0"/>
              </a:defRPr>
            </a:lvl4pPr>
            <a:lvl5pPr>
              <a:spcBef>
                <a:spcPts val="0"/>
              </a:spcBef>
              <a:spcAft>
                <a:spcPts val="1200"/>
              </a:spcAft>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225EA23-DFA9-4A78-AB0A-DA7E2BC39D62}" type="datetime1">
              <a:rPr lang="en-US" smtClean="0"/>
              <a:t>1/18/2022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1A0527-32D7-4FE2-8C5B-FBC541753985}" type="slidenum">
              <a:rPr lang="en-US" smtClean="0"/>
              <a:pPr/>
              <a:t>‹#›</a:t>
            </a:fld>
            <a:endParaRPr lang="en-US" dirty="0"/>
          </a:p>
        </p:txBody>
      </p:sp>
      <p:cxnSp>
        <p:nvCxnSpPr>
          <p:cNvPr id="7" name="Straight Connector 6"/>
          <p:cNvCxnSpPr/>
          <p:nvPr userDrawn="1"/>
        </p:nvCxnSpPr>
        <p:spPr>
          <a:xfrm>
            <a:off x="415637" y="1201831"/>
            <a:ext cx="8312727"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noChangeArrowheads="1"/>
          </p:cNvPicPr>
          <p:nvPr userDrawn="1"/>
        </p:nvPicPr>
        <p:blipFill>
          <a:blip r:embed="rId2">
            <a:extLst>
              <a:ext uri="{28A0092B-C50C-407E-A947-70E740481C1C}">
                <a14:useLocalDpi xmlns:a14="http://schemas.microsoft.com/office/drawing/2010/main" val="0"/>
              </a:ext>
            </a:extLst>
          </a:blip>
          <a:srcRect l="39920" t="26653" r="50621" b="66533"/>
          <a:stretch>
            <a:fillRect/>
          </a:stretch>
        </p:blipFill>
        <p:spPr bwMode="auto">
          <a:xfrm>
            <a:off x="7823489" y="498662"/>
            <a:ext cx="1043420" cy="635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6A7460-F346-4ED1-A428-AC3BBE4E4D19}" type="datetime1">
              <a:rPr lang="en-US" smtClean="0"/>
              <a:t>1/18/2022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4ABEC48-BDA7-43BC-B1B4-0CC4C73ADB49}" type="datetime1">
              <a:rPr lang="en-US" smtClean="0"/>
              <a:t>1/18/2022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EDB241F-327E-4A3F-BE26-775D233C9A01}" type="datetime1">
              <a:rPr lang="en-US" smtClean="0"/>
              <a:t>1/18/2022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536562E-0711-4F13-B72B-D0D18AD1011D}" type="datetime1">
              <a:rPr lang="en-US" smtClean="0"/>
              <a:t>1/18/2022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B23362-0EB5-45AF-BCC1-CF0B441C99A2}" type="datetime1">
              <a:rPr lang="en-US" smtClean="0"/>
              <a:t>1/18/2022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41A0527-32D7-4FE2-8C5B-FBC541753985}" type="slidenum">
              <a:rPr lang="en-US" smtClean="0"/>
              <a:pPr/>
              <a:t>‹#›</a:t>
            </a:fld>
            <a:endParaRPr lang="en-US" dirty="0"/>
          </a:p>
        </p:txBody>
      </p:sp>
      <p:sp>
        <p:nvSpPr>
          <p:cNvPr id="6" name="Title 1"/>
          <p:cNvSpPr>
            <a:spLocks noGrp="1"/>
          </p:cNvSpPr>
          <p:nvPr>
            <p:ph type="title"/>
          </p:nvPr>
        </p:nvSpPr>
        <p:spPr>
          <a:xfrm>
            <a:off x="596900" y="541338"/>
            <a:ext cx="8229600" cy="779462"/>
          </a:xfrm>
        </p:spPr>
        <p:txBody>
          <a:bodyPr/>
          <a:lstStyle/>
          <a:p>
            <a:r>
              <a:rPr lang="en-US"/>
              <a:t>Click to edit Master title style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10E7A86-79EB-479E-BB67-1611C99DB34E}" type="datetime1">
              <a:rPr lang="en-US" smtClean="0"/>
              <a:t>1/18/2022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2361680-79B9-4A11-8271-736FE3F05BBC}" type="datetime1">
              <a:rPr lang="en-US" smtClean="0"/>
              <a:t>1/18/2022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0F6831-679B-4F52-B69E-1BB68B93E168}" type="datetime1">
              <a:rPr lang="en-US" smtClean="0"/>
              <a:t>1/18/2022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2620D8-FBF9-40A6-BC10-73AEADC859F3}" type="datetime1">
              <a:rPr lang="en-US" smtClean="0"/>
              <a:t>1/18/2022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CDB075-AD1F-41A4-9733-041BE1D23B72}" type="datetime1">
              <a:rPr lang="en-US" smtClean="0"/>
              <a:t>1/18/2022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22673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6900" y="541338"/>
            <a:ext cx="8229600" cy="77946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4605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2FEBF-9ADE-4FC1-B4C9-1AB93D13526C}" type="datetime1">
              <a:rPr lang="en-US" smtClean="0"/>
              <a:t>1/18/2022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B41A0527-32D7-4FE2-8C5B-FBC54175398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2" r:id="rId8"/>
    <p:sldLayoutId id="2147483668" r:id="rId9"/>
    <p:sldLayoutId id="2147483669" r:id="rId10"/>
    <p:sldLayoutId id="2147483670" r:id="rId11"/>
    <p:sldLayoutId id="2147483671" r:id="rId12"/>
    <p:sldLayoutId id="2147483673" r:id="rId13"/>
  </p:sldLayoutIdLst>
  <p:hf hdr="0" ftr="0" dt="0"/>
  <p:txStyles>
    <p:titleStyle>
      <a:lvl1pPr algn="l" defTabSz="914400" rtl="0" eaLnBrk="1" latinLnBrk="0" hangingPunct="1">
        <a:spcBef>
          <a:spcPct val="0"/>
        </a:spcBef>
        <a:buNone/>
        <a:defRPr sz="39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600" kern="1200">
          <a:solidFill>
            <a:schemeClr val="tx1"/>
          </a:solidFill>
          <a:latin typeface="+mn-lt"/>
          <a:ea typeface="+mn-ea"/>
          <a:cs typeface="+mn-cs"/>
        </a:defRPr>
      </a:lvl1pPr>
      <a:lvl2pPr marL="679450" indent="-2730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dot.ca.gov/programs/construction/contract-time"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hyperlink" Target="https://dot.ca.gov/programs/construction/contract-time"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dot.ca.gov/-/media/dot-media/programs/local-assistance/documents/lapm/c16/16a.pdf" TargetMode="External"/><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hyperlink" Target="https://dot.ca.gov/-/media/dot-media/programs/construction/documents/contract-administration/contract-time/working-day-calendars/2021-working-days-calendar-5-day.pdf" TargetMode="Externa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9.emf"/><Relationship Id="rId4" Type="http://schemas.openxmlformats.org/officeDocument/2006/relationships/package" Target="../embeddings/Microsoft_PowerPoint_Presentation.pptx"/></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title" idx="4294967295"/>
          </p:nvPr>
        </p:nvSpPr>
        <p:spPr>
          <a:xfrm>
            <a:off x="0" y="1993900"/>
            <a:ext cx="9144000" cy="3660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100000"/>
              </a:lnSpc>
              <a:spcBef>
                <a:spcPts val="624"/>
              </a:spcBef>
              <a:spcAft>
                <a:spcPts val="1200"/>
              </a:spcAft>
              <a:buClrTx/>
              <a:buSzTx/>
              <a:buFont typeface="Arial" pitchFamily="34" charset="0"/>
              <a:buNone/>
              <a:tabLst/>
              <a:defRPr/>
            </a:pPr>
            <a:r>
              <a:rPr kumimoji="0" lang="en-US" sz="4800" b="1" i="0" u="none" strike="noStrike" kern="1200" cap="none" spc="0" normalizeH="0" baseline="0" noProof="0" dirty="0">
                <a:ln>
                  <a:noFill/>
                </a:ln>
                <a:solidFill>
                  <a:srgbClr val="006600"/>
                </a:solidFill>
                <a:effectLst/>
                <a:uLnTx/>
                <a:uFillTx/>
                <a:latin typeface="Arial" panose="020B0604020202020204" pitchFamily="34" charset="0"/>
                <a:ea typeface="+mj-ea"/>
                <a:cs typeface="Arial" panose="020B0604020202020204" pitchFamily="34" charset="0"/>
              </a:rPr>
              <a:t>Prosecution</a:t>
            </a:r>
            <a:br>
              <a:rPr kumimoji="0" lang="en-US" sz="4800" b="1" i="0" u="none" strike="noStrike" kern="1200" cap="none" spc="0" normalizeH="0" baseline="0" noProof="0" dirty="0">
                <a:ln>
                  <a:noFill/>
                </a:ln>
                <a:solidFill>
                  <a:srgbClr val="006600"/>
                </a:solidFill>
                <a:effectLst/>
                <a:uLnTx/>
                <a:uFillTx/>
                <a:latin typeface="Arial" panose="020B0604020202020204" pitchFamily="34" charset="0"/>
                <a:ea typeface="+mj-ea"/>
                <a:cs typeface="Arial" panose="020B0604020202020204" pitchFamily="34" charset="0"/>
              </a:rPr>
            </a:br>
            <a:r>
              <a:rPr kumimoji="0" lang="en-US" sz="4800" b="1" i="0" u="none" strike="noStrike" kern="1200" cap="none" spc="0" normalizeH="0" baseline="0" noProof="0" dirty="0">
                <a:ln>
                  <a:noFill/>
                </a:ln>
                <a:solidFill>
                  <a:srgbClr val="006600"/>
                </a:solidFill>
                <a:effectLst/>
                <a:uLnTx/>
                <a:uFillTx/>
                <a:latin typeface="Arial" panose="020B0604020202020204" pitchFamily="34" charset="0"/>
                <a:ea typeface="+mj-ea"/>
                <a:cs typeface="Arial" panose="020B0604020202020204" pitchFamily="34" charset="0"/>
              </a:rPr>
              <a:t>and Progress</a:t>
            </a:r>
          </a:p>
        </p:txBody>
      </p:sp>
      <p:sp>
        <p:nvSpPr>
          <p:cNvPr id="4" name="Slide Number Placeholder 3"/>
          <p:cNvSpPr>
            <a:spLocks noGrp="1"/>
          </p:cNvSpPr>
          <p:nvPr>
            <p:ph type="sldNum" sz="quarter" idx="12"/>
          </p:nvPr>
        </p:nvSpPr>
        <p:spPr/>
        <p:txBody>
          <a:bodyPr/>
          <a:lstStyle/>
          <a:p>
            <a:fld id="{B41A0527-32D7-4FE2-8C5B-FBC541753985}" type="slidenum">
              <a:rPr lang="en-US" smtClean="0"/>
              <a:pPr/>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25" y="68580"/>
            <a:ext cx="8229600" cy="1149350"/>
          </a:xfrm>
        </p:spPr>
        <p:txBody>
          <a:bodyPr>
            <a:noAutofit/>
          </a:bodyPr>
          <a:lstStyle/>
          <a:p>
            <a:r>
              <a:rPr lang="en-US" dirty="0"/>
              <a:t>Prosecution and Progress:</a:t>
            </a:r>
            <a:br>
              <a:rPr lang="en-US" dirty="0"/>
            </a:br>
            <a:r>
              <a:rPr lang="en-US" dirty="0"/>
              <a:t>Objectives</a:t>
            </a:r>
          </a:p>
        </p:txBody>
      </p:sp>
      <p:sp>
        <p:nvSpPr>
          <p:cNvPr id="3" name="Content Placeholder 2"/>
          <p:cNvSpPr>
            <a:spLocks noGrp="1"/>
          </p:cNvSpPr>
          <p:nvPr>
            <p:ph idx="1"/>
          </p:nvPr>
        </p:nvSpPr>
        <p:spPr>
          <a:xfrm>
            <a:off x="301725" y="1393747"/>
            <a:ext cx="8229600" cy="4525963"/>
          </a:xfrm>
        </p:spPr>
        <p:txBody>
          <a:bodyPr>
            <a:normAutofit/>
          </a:bodyPr>
          <a:lstStyle/>
          <a:p>
            <a:r>
              <a:rPr lang="en-US" dirty="0"/>
              <a:t>List key features of a CPM Schedule</a:t>
            </a:r>
          </a:p>
          <a:p>
            <a:r>
              <a:rPr lang="en-US" dirty="0"/>
              <a:t>Determine a working day from a non-working day</a:t>
            </a:r>
          </a:p>
          <a:p>
            <a:r>
              <a:rPr lang="en-US" dirty="0"/>
              <a:t>Complete a Weekly Statement of Working Days</a:t>
            </a:r>
          </a:p>
        </p:txBody>
      </p:sp>
      <p:sp>
        <p:nvSpPr>
          <p:cNvPr id="4" name="Slide Number Placeholder 3"/>
          <p:cNvSpPr>
            <a:spLocks noGrp="1"/>
          </p:cNvSpPr>
          <p:nvPr>
            <p:ph type="sldNum" sz="quarter" idx="12"/>
          </p:nvPr>
        </p:nvSpPr>
        <p:spPr/>
        <p:txBody>
          <a:bodyPr/>
          <a:lstStyle/>
          <a:p>
            <a:fld id="{B41A0527-32D7-4FE2-8C5B-FBC541753985}"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25" y="68580"/>
            <a:ext cx="8229600" cy="1149350"/>
          </a:xfrm>
        </p:spPr>
        <p:txBody>
          <a:bodyPr>
            <a:noAutofit/>
          </a:bodyPr>
          <a:lstStyle/>
          <a:p>
            <a:r>
              <a:rPr lang="en-US" dirty="0"/>
              <a:t>Prosecution and Progress:</a:t>
            </a:r>
            <a:br>
              <a:rPr lang="en-US" dirty="0"/>
            </a:br>
            <a:r>
              <a:rPr lang="en-US" dirty="0"/>
              <a:t>Resources</a:t>
            </a:r>
          </a:p>
        </p:txBody>
      </p:sp>
      <p:sp>
        <p:nvSpPr>
          <p:cNvPr id="3" name="Content Placeholder 2" descr="Prosecution and Progress: Resources"/>
          <p:cNvSpPr>
            <a:spLocks noGrp="1"/>
          </p:cNvSpPr>
          <p:nvPr>
            <p:ph idx="1"/>
          </p:nvPr>
        </p:nvSpPr>
        <p:spPr>
          <a:xfrm>
            <a:off x="334010" y="214630"/>
            <a:ext cx="8547100" cy="1069225"/>
          </a:xfrm>
        </p:spPr>
        <p:txBody>
          <a:bodyPr>
            <a:normAutofit/>
          </a:bodyPr>
          <a:lstStyle/>
          <a:p>
            <a:pPr marL="0" indent="0">
              <a:buNone/>
            </a:pPr>
            <a:endParaRPr lang="en-US" b="1" u="sng" dirty="0">
              <a:solidFill>
                <a:schemeClr val="accent6">
                  <a:lumMod val="50000"/>
                </a:schemeClr>
              </a:solidFill>
            </a:endParaRPr>
          </a:p>
          <a:p>
            <a:pPr marL="0" indent="0">
              <a:buNone/>
            </a:pPr>
            <a:endParaRPr lang="en-US" b="1" u="sng" dirty="0">
              <a:solidFill>
                <a:schemeClr val="accent6">
                  <a:lumMod val="50000"/>
                </a:schemeClr>
              </a:solidFill>
            </a:endParaRPr>
          </a:p>
        </p:txBody>
      </p:sp>
      <p:sp>
        <p:nvSpPr>
          <p:cNvPr id="4" name="Rectangle 3"/>
          <p:cNvSpPr/>
          <p:nvPr/>
        </p:nvSpPr>
        <p:spPr>
          <a:xfrm>
            <a:off x="311350" y="1387980"/>
            <a:ext cx="8597468" cy="1692771"/>
          </a:xfrm>
          <a:prstGeom prst="rect">
            <a:avLst/>
          </a:prstGeom>
        </p:spPr>
        <p:txBody>
          <a:bodyPr wrap="square">
            <a:spAutoFit/>
          </a:bodyPr>
          <a:lstStyle/>
          <a:p>
            <a:pPr>
              <a:spcAft>
                <a:spcPts val="1200"/>
              </a:spcAft>
            </a:pPr>
            <a:r>
              <a:rPr lang="en-US" sz="2800" b="1" u="sng" dirty="0">
                <a:solidFill>
                  <a:schemeClr val="accent6">
                    <a:lumMod val="50000"/>
                  </a:schemeClr>
                </a:solidFill>
                <a:latin typeface="Arial" pitchFamily="34" charset="0"/>
                <a:cs typeface="Arial" pitchFamily="34" charset="0"/>
              </a:rPr>
              <a:t>LAPM 16.6 Contract Time</a:t>
            </a:r>
          </a:p>
          <a:p>
            <a:pPr>
              <a:spcAft>
                <a:spcPts val="1200"/>
              </a:spcAft>
            </a:pPr>
            <a:r>
              <a:rPr lang="en-US" sz="2800" b="1" u="sng" dirty="0">
                <a:solidFill>
                  <a:schemeClr val="accent6">
                    <a:lumMod val="50000"/>
                  </a:schemeClr>
                </a:solidFill>
                <a:latin typeface="Arial" pitchFamily="34" charset="0"/>
                <a:cs typeface="Arial" pitchFamily="34" charset="0"/>
              </a:rPr>
              <a:t>Chapter 8, Caltrans Standard Specifications </a:t>
            </a:r>
          </a:p>
          <a:p>
            <a:pPr>
              <a:spcAft>
                <a:spcPts val="1200"/>
              </a:spcAft>
            </a:pPr>
            <a:r>
              <a:rPr lang="en-US" sz="2800" b="1" u="sng" dirty="0">
                <a:solidFill>
                  <a:schemeClr val="accent6">
                    <a:lumMod val="50000"/>
                  </a:schemeClr>
                </a:solidFill>
                <a:latin typeface="Arial" pitchFamily="34" charset="0"/>
                <a:cs typeface="Arial" pitchFamily="34" charset="0"/>
              </a:rPr>
              <a:t>Chapter 6, Green Book  </a:t>
            </a:r>
          </a:p>
        </p:txBody>
      </p:sp>
      <p:sp>
        <p:nvSpPr>
          <p:cNvPr id="5" name="Slide Number Placeholder 4"/>
          <p:cNvSpPr>
            <a:spLocks noGrp="1"/>
          </p:cNvSpPr>
          <p:nvPr>
            <p:ph type="sldNum" sz="quarter" idx="12"/>
          </p:nvPr>
        </p:nvSpPr>
        <p:spPr/>
        <p:txBody>
          <a:bodyPr/>
          <a:lstStyle/>
          <a:p>
            <a:fld id="{B41A0527-32D7-4FE2-8C5B-FBC541753985}" type="slidenum">
              <a:rPr lang="en-US" smtClean="0"/>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9002" y="1391920"/>
            <a:ext cx="7903464" cy="3531062"/>
          </a:xfrm>
        </p:spPr>
        <p:txBody>
          <a:bodyPr>
            <a:noAutofit/>
          </a:bodyPr>
          <a:lstStyle/>
          <a:p>
            <a:pPr>
              <a:buNone/>
            </a:pPr>
            <a:r>
              <a:rPr lang="en-US" dirty="0"/>
              <a:t>A  schedule should:</a:t>
            </a:r>
          </a:p>
          <a:p>
            <a:r>
              <a:rPr lang="en-US" dirty="0"/>
              <a:t>Monitor and evaluate progress</a:t>
            </a:r>
          </a:p>
          <a:p>
            <a:r>
              <a:rPr lang="en-US" dirty="0"/>
              <a:t>Determine controlling operation</a:t>
            </a:r>
          </a:p>
          <a:p>
            <a:r>
              <a:rPr lang="en-US" dirty="0"/>
              <a:t>Analyze time impacts  </a:t>
            </a:r>
          </a:p>
          <a:p>
            <a:r>
              <a:rPr lang="en-US" dirty="0"/>
              <a:t>Display milestones</a:t>
            </a:r>
          </a:p>
          <a:p>
            <a:pPr lvl="2">
              <a:buNone/>
            </a:pPr>
            <a:endParaRPr lang="en-US" sz="2800" dirty="0"/>
          </a:p>
        </p:txBody>
      </p:sp>
      <p:sp>
        <p:nvSpPr>
          <p:cNvPr id="5" name="Title 1"/>
          <p:cNvSpPr>
            <a:spLocks noGrp="1"/>
          </p:cNvSpPr>
          <p:nvPr>
            <p:ph type="title"/>
          </p:nvPr>
        </p:nvSpPr>
        <p:spPr>
          <a:xfrm>
            <a:off x="301725" y="-45720"/>
            <a:ext cx="8229600" cy="1377950"/>
          </a:xfrm>
        </p:spPr>
        <p:txBody>
          <a:bodyPr>
            <a:normAutofit/>
          </a:bodyPr>
          <a:lstStyle/>
          <a:p>
            <a:r>
              <a:rPr lang="en-US" dirty="0"/>
              <a:t>Prosecution and Progress: </a:t>
            </a:r>
            <a:br>
              <a:rPr lang="en-US" dirty="0"/>
            </a:br>
            <a:r>
              <a:rPr lang="en-US" dirty="0"/>
              <a:t>Schedule</a:t>
            </a:r>
          </a:p>
        </p:txBody>
      </p:sp>
      <p:sp>
        <p:nvSpPr>
          <p:cNvPr id="2" name="Slide Number Placeholder 1"/>
          <p:cNvSpPr>
            <a:spLocks noGrp="1"/>
          </p:cNvSpPr>
          <p:nvPr>
            <p:ph type="sldNum" sz="quarter" idx="12"/>
          </p:nvPr>
        </p:nvSpPr>
        <p:spPr/>
        <p:txBody>
          <a:bodyPr/>
          <a:lstStyle/>
          <a:p>
            <a:fld id="{B41A0527-32D7-4FE2-8C5B-FBC541753985}"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420" y="1380490"/>
            <a:ext cx="8431530" cy="5415788"/>
          </a:xfrm>
        </p:spPr>
        <p:txBody>
          <a:bodyPr>
            <a:noAutofit/>
          </a:bodyPr>
          <a:lstStyle/>
          <a:p>
            <a:pPr algn="ctr">
              <a:buNone/>
            </a:pPr>
            <a:r>
              <a:rPr lang="en-US" b="1" dirty="0"/>
              <a:t>A Schedule is Required!</a:t>
            </a:r>
          </a:p>
          <a:p>
            <a:r>
              <a:rPr lang="en-US" dirty="0"/>
              <a:t>Contractor must submit… </a:t>
            </a:r>
          </a:p>
          <a:p>
            <a:pPr lvl="1"/>
            <a:r>
              <a:rPr lang="en-US" dirty="0"/>
              <a:t>Prior to or at pre-Con (</a:t>
            </a:r>
            <a:r>
              <a:rPr lang="en-US" dirty="0">
                <a:solidFill>
                  <a:srgbClr val="FF0000"/>
                </a:solidFill>
              </a:rPr>
              <a:t>CTSS</a:t>
            </a:r>
            <a:r>
              <a:rPr lang="en-US" dirty="0"/>
              <a:t> Level 1)</a:t>
            </a:r>
          </a:p>
          <a:p>
            <a:pPr lvl="1"/>
            <a:r>
              <a:rPr lang="en-US" dirty="0"/>
              <a:t>W/in 20 days of Approval (</a:t>
            </a:r>
            <a:r>
              <a:rPr lang="en-US">
                <a:solidFill>
                  <a:srgbClr val="FF0000"/>
                </a:solidFill>
              </a:rPr>
              <a:t>CTSS</a:t>
            </a:r>
            <a:r>
              <a:rPr lang="en-US"/>
              <a:t> Level 2 and Level 3</a:t>
            </a:r>
            <a:r>
              <a:rPr lang="en-US" dirty="0"/>
              <a:t>)</a:t>
            </a:r>
          </a:p>
          <a:p>
            <a:pPr lvl="1"/>
            <a:r>
              <a:rPr lang="en-US" dirty="0"/>
              <a:t>Prior to start of work (</a:t>
            </a:r>
            <a:r>
              <a:rPr lang="en-US" dirty="0">
                <a:solidFill>
                  <a:srgbClr val="FF0000"/>
                </a:solidFill>
              </a:rPr>
              <a:t>GB</a:t>
            </a:r>
            <a:r>
              <a:rPr lang="en-US" dirty="0"/>
              <a:t>)</a:t>
            </a:r>
          </a:p>
          <a:p>
            <a:pPr marL="406400" lvl="1" indent="0">
              <a:buNone/>
            </a:pPr>
            <a:endParaRPr lang="en-US" dirty="0"/>
          </a:p>
          <a:p>
            <a:pPr marL="406400" lvl="1" indent="0">
              <a:buNone/>
            </a:pPr>
            <a:endParaRPr lang="en-US" dirty="0"/>
          </a:p>
          <a:p>
            <a:pPr marL="549910" lvl="1" indent="0" algn="r">
              <a:spcBef>
                <a:spcPct val="0"/>
              </a:spcBef>
              <a:buNone/>
            </a:pPr>
            <a:r>
              <a:rPr lang="en-US" sz="2000" b="1" u="sng" dirty="0">
                <a:solidFill>
                  <a:schemeClr val="accent6">
                    <a:lumMod val="50000"/>
                  </a:schemeClr>
                </a:solidFill>
              </a:rPr>
              <a:t>CTSS 8-1.02 Schedule; </a:t>
            </a:r>
          </a:p>
          <a:p>
            <a:pPr marL="549910" lvl="1" indent="0" algn="r">
              <a:spcBef>
                <a:spcPct val="0"/>
              </a:spcBef>
              <a:buNone/>
            </a:pPr>
            <a:r>
              <a:rPr lang="en-US" sz="2000" b="1" u="sng" dirty="0">
                <a:solidFill>
                  <a:schemeClr val="accent6">
                    <a:lumMod val="50000"/>
                  </a:schemeClr>
                </a:solidFill>
              </a:rPr>
              <a:t>Green Book Section 6-1.1 Construction Schedule</a:t>
            </a:r>
          </a:p>
        </p:txBody>
      </p:sp>
      <p:sp>
        <p:nvSpPr>
          <p:cNvPr id="5" name="Title 1"/>
          <p:cNvSpPr>
            <a:spLocks noGrp="1"/>
          </p:cNvSpPr>
          <p:nvPr>
            <p:ph type="title"/>
          </p:nvPr>
        </p:nvSpPr>
        <p:spPr>
          <a:xfrm>
            <a:off x="301725" y="-45720"/>
            <a:ext cx="8229600" cy="1377950"/>
          </a:xfrm>
        </p:spPr>
        <p:txBody>
          <a:bodyPr>
            <a:normAutofit/>
          </a:bodyPr>
          <a:lstStyle/>
          <a:p>
            <a:r>
              <a:rPr lang="en-US" dirty="0"/>
              <a:t>Prosecution and Progress: </a:t>
            </a:r>
            <a:br>
              <a:rPr lang="en-US" dirty="0"/>
            </a:br>
            <a:r>
              <a:rPr lang="en-US" dirty="0"/>
              <a:t>Schedule</a:t>
            </a:r>
          </a:p>
        </p:txBody>
      </p:sp>
      <p:sp>
        <p:nvSpPr>
          <p:cNvPr id="2" name="Slide Number Placeholder 1"/>
          <p:cNvSpPr>
            <a:spLocks noGrp="1"/>
          </p:cNvSpPr>
          <p:nvPr>
            <p:ph type="sldNum" sz="quarter" idx="12"/>
          </p:nvPr>
        </p:nvSpPr>
        <p:spPr/>
        <p:txBody>
          <a:bodyPr/>
          <a:lstStyle/>
          <a:p>
            <a:fld id="{B41A0527-32D7-4FE2-8C5B-FBC541753985}" type="slidenum">
              <a:rPr lang="en-US" smtClean="0"/>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25" y="-45720"/>
            <a:ext cx="8229600" cy="1377950"/>
          </a:xfrm>
        </p:spPr>
        <p:txBody>
          <a:bodyPr>
            <a:normAutofit/>
          </a:bodyPr>
          <a:lstStyle/>
          <a:p>
            <a:r>
              <a:rPr lang="en-US" dirty="0"/>
              <a:t>Prosecution and Progress: </a:t>
            </a:r>
            <a:br>
              <a:rPr lang="en-US" dirty="0"/>
            </a:br>
            <a:r>
              <a:rPr lang="en-US" dirty="0"/>
              <a:t>Schedule</a:t>
            </a:r>
          </a:p>
        </p:txBody>
      </p:sp>
      <p:sp>
        <p:nvSpPr>
          <p:cNvPr id="3" name="Content Placeholder 2"/>
          <p:cNvSpPr>
            <a:spLocks noGrp="1"/>
          </p:cNvSpPr>
          <p:nvPr>
            <p:ph idx="1"/>
          </p:nvPr>
        </p:nvSpPr>
        <p:spPr>
          <a:xfrm>
            <a:off x="312420" y="1380490"/>
            <a:ext cx="7972264" cy="5386070"/>
          </a:xfrm>
        </p:spPr>
        <p:txBody>
          <a:bodyPr>
            <a:noAutofit/>
          </a:bodyPr>
          <a:lstStyle/>
          <a:p>
            <a:pPr marL="336550" lvl="1" indent="-336550">
              <a:spcAft>
                <a:spcPts val="600"/>
              </a:spcAft>
              <a:buFont typeface="Arial" pitchFamily="34" charset="0"/>
              <a:buChar char="•"/>
            </a:pPr>
            <a:r>
              <a:rPr lang="en-US" altLang="en-US" sz="2800" dirty="0"/>
              <a:t>RE approves</a:t>
            </a:r>
          </a:p>
          <a:p>
            <a:pPr marL="336550" lvl="1" indent="-336550">
              <a:spcAft>
                <a:spcPts val="600"/>
              </a:spcAft>
              <a:buFont typeface="Arial" pitchFamily="34" charset="0"/>
              <a:buChar char="•"/>
            </a:pPr>
            <a:r>
              <a:rPr lang="en-US" altLang="en-US" sz="2800" dirty="0"/>
              <a:t>Contractor submits updates:</a:t>
            </a:r>
          </a:p>
          <a:p>
            <a:pPr marL="822960" lvl="1">
              <a:spcBef>
                <a:spcPct val="0"/>
              </a:spcBef>
            </a:pPr>
            <a:r>
              <a:rPr lang="en-US" altLang="en-US" sz="2800" dirty="0"/>
              <a:t>Monthly (</a:t>
            </a:r>
            <a:r>
              <a:rPr lang="en-US" altLang="en-US" sz="2800" dirty="0">
                <a:solidFill>
                  <a:srgbClr val="FF0000"/>
                </a:solidFill>
              </a:rPr>
              <a:t>CTSS</a:t>
            </a:r>
            <a:r>
              <a:rPr lang="en-US" altLang="en-US" sz="2800" dirty="0"/>
              <a:t>)</a:t>
            </a:r>
            <a:endParaRPr lang="en-US" sz="2800" dirty="0"/>
          </a:p>
          <a:p>
            <a:pPr marL="822960" lvl="1">
              <a:spcBef>
                <a:spcPct val="0"/>
              </a:spcBef>
            </a:pPr>
            <a:r>
              <a:rPr lang="en-US" altLang="en-US" sz="2800" dirty="0"/>
              <a:t>If schedule fails to reflect progress (</a:t>
            </a:r>
            <a:r>
              <a:rPr lang="en-US" altLang="en-US" sz="2800" dirty="0">
                <a:solidFill>
                  <a:srgbClr val="FF0000"/>
                </a:solidFill>
              </a:rPr>
              <a:t>GB</a:t>
            </a:r>
            <a:r>
              <a:rPr lang="en-US" altLang="en-US" sz="2800" dirty="0"/>
              <a:t>)</a:t>
            </a:r>
          </a:p>
          <a:p>
            <a:pPr marL="822960" lvl="1">
              <a:spcBef>
                <a:spcPct val="0"/>
              </a:spcBef>
            </a:pPr>
            <a:r>
              <a:rPr lang="en-US" altLang="en-US" sz="2800" dirty="0"/>
              <a:t>If desire to make a major change (</a:t>
            </a:r>
            <a:r>
              <a:rPr lang="en-US" altLang="en-US" sz="2800" dirty="0">
                <a:solidFill>
                  <a:srgbClr val="FF0000"/>
                </a:solidFill>
              </a:rPr>
              <a:t>GB</a:t>
            </a:r>
            <a:r>
              <a:rPr lang="en-US" altLang="en-US" sz="2800" dirty="0"/>
              <a:t>)</a:t>
            </a:r>
          </a:p>
          <a:p>
            <a:pPr marL="822960" lvl="1">
              <a:spcBef>
                <a:spcPct val="0"/>
              </a:spcBef>
            </a:pPr>
            <a:endParaRPr lang="en-US" sz="2800" dirty="0"/>
          </a:p>
          <a:p>
            <a:pPr marL="336550" lvl="1" indent="-336550">
              <a:spcAft>
                <a:spcPts val="600"/>
              </a:spcAft>
              <a:buFont typeface="Arial" pitchFamily="34" charset="0"/>
              <a:buChar char="•"/>
            </a:pPr>
            <a:endParaRPr lang="en-US" altLang="en-US" sz="1800" dirty="0"/>
          </a:p>
          <a:p>
            <a:pPr lvl="2" algn="r">
              <a:spcAft>
                <a:spcPts val="600"/>
              </a:spcAft>
              <a:buNone/>
            </a:pPr>
            <a:r>
              <a:rPr lang="en-US" b="1" u="sng" dirty="0">
                <a:solidFill>
                  <a:schemeClr val="accent6">
                    <a:lumMod val="50000"/>
                  </a:schemeClr>
                </a:solidFill>
              </a:rPr>
              <a:t>CTSS 8-1.02 Schedule</a:t>
            </a:r>
          </a:p>
          <a:p>
            <a:pPr lvl="2" algn="r">
              <a:spcAft>
                <a:spcPts val="600"/>
              </a:spcAft>
              <a:buNone/>
            </a:pPr>
            <a:r>
              <a:rPr lang="en-US" sz="1800" b="1" u="sng" dirty="0">
                <a:solidFill>
                  <a:schemeClr val="accent6">
                    <a:lumMod val="50000"/>
                  </a:schemeClr>
                </a:solidFill>
              </a:rPr>
              <a:t>Green Book Section 6-1.1 Construction Schedule</a:t>
            </a:r>
          </a:p>
          <a:p>
            <a:pPr lvl="2" algn="r">
              <a:spcAft>
                <a:spcPts val="600"/>
              </a:spcAft>
              <a:buNone/>
            </a:pPr>
            <a:endParaRPr lang="en-US" sz="1400" dirty="0"/>
          </a:p>
        </p:txBody>
      </p:sp>
      <p:sp>
        <p:nvSpPr>
          <p:cNvPr id="4" name="Slide Number Placeholder 3"/>
          <p:cNvSpPr>
            <a:spLocks noGrp="1"/>
          </p:cNvSpPr>
          <p:nvPr>
            <p:ph type="sldNum" sz="quarter" idx="12"/>
          </p:nvPr>
        </p:nvSpPr>
        <p:spPr/>
        <p:txBody>
          <a:bodyPr/>
          <a:lstStyle/>
          <a:p>
            <a:fld id="{B41A0527-32D7-4FE2-8C5B-FBC541753985}"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25" y="-45720"/>
            <a:ext cx="8229600" cy="1377950"/>
          </a:xfrm>
        </p:spPr>
        <p:txBody>
          <a:bodyPr>
            <a:normAutofit/>
          </a:bodyPr>
          <a:lstStyle/>
          <a:p>
            <a:r>
              <a:rPr lang="en-US" dirty="0"/>
              <a:t>Prosecution and Progress: </a:t>
            </a:r>
            <a:br>
              <a:rPr lang="en-US" dirty="0"/>
            </a:br>
            <a:r>
              <a:rPr lang="en-US" dirty="0"/>
              <a:t>Schedule</a:t>
            </a:r>
          </a:p>
        </p:txBody>
      </p:sp>
      <p:sp>
        <p:nvSpPr>
          <p:cNvPr id="3" name="Content Placeholder 2"/>
          <p:cNvSpPr>
            <a:spLocks noGrp="1"/>
          </p:cNvSpPr>
          <p:nvPr>
            <p:ph idx="1"/>
          </p:nvPr>
        </p:nvSpPr>
        <p:spPr>
          <a:xfrm>
            <a:off x="571028" y="1426670"/>
            <a:ext cx="7903464" cy="2169534"/>
          </a:xfrm>
        </p:spPr>
        <p:txBody>
          <a:bodyPr>
            <a:noAutofit/>
          </a:bodyPr>
          <a:lstStyle/>
          <a:p>
            <a:pPr marL="514350" indent="-514350" algn="ctr">
              <a:spcAft>
                <a:spcPts val="600"/>
              </a:spcAft>
              <a:buNone/>
            </a:pPr>
            <a:r>
              <a:rPr lang="en-US" b="1" dirty="0"/>
              <a:t>Critical Path Method (CPM) Schedules</a:t>
            </a:r>
          </a:p>
          <a:p>
            <a:pPr marL="3136900" indent="-393700">
              <a:spcAft>
                <a:spcPts val="600"/>
              </a:spcAft>
              <a:buFont typeface="+mj-lt"/>
              <a:buAutoNum type="arabicPeriod"/>
            </a:pPr>
            <a:r>
              <a:rPr lang="en-US" altLang="en-US" dirty="0"/>
              <a:t>Activities</a:t>
            </a:r>
          </a:p>
          <a:p>
            <a:pPr marL="3136900" indent="-393700">
              <a:spcAft>
                <a:spcPts val="600"/>
              </a:spcAft>
              <a:buFont typeface="+mj-lt"/>
              <a:buAutoNum type="arabicPeriod"/>
            </a:pPr>
            <a:r>
              <a:rPr lang="en-US" altLang="en-US" dirty="0"/>
              <a:t>Durations  </a:t>
            </a:r>
          </a:p>
          <a:p>
            <a:pPr marL="3136900" indent="-393700">
              <a:spcAft>
                <a:spcPts val="600"/>
              </a:spcAft>
              <a:buFont typeface="+mj-lt"/>
              <a:buAutoNum type="arabicPeriod"/>
            </a:pPr>
            <a:r>
              <a:rPr lang="en-US" altLang="en-US" dirty="0"/>
              <a:t>Logic ties</a:t>
            </a:r>
          </a:p>
          <a:p>
            <a:pPr marL="1257300" lvl="2" indent="-342900">
              <a:spcAft>
                <a:spcPts val="600"/>
              </a:spcAft>
              <a:buFont typeface="+mj-lt"/>
              <a:buAutoNum type="arabicPeriod"/>
            </a:pPr>
            <a:endParaRPr lang="en-US" sz="1400" dirty="0"/>
          </a:p>
        </p:txBody>
      </p:sp>
      <p:graphicFrame>
        <p:nvGraphicFramePr>
          <p:cNvPr id="5" name="Diagram 4" descr="Critical Path Method (CPM) Schedules&#10;"/>
          <p:cNvGraphicFramePr/>
          <p:nvPr>
            <p:extLst>
              <p:ext uri="{D42A27DB-BD31-4B8C-83A1-F6EECF244321}">
                <p14:modId xmlns:p14="http://schemas.microsoft.com/office/powerpoint/2010/main" val="2264025087"/>
              </p:ext>
            </p:extLst>
          </p:nvPr>
        </p:nvGraphicFramePr>
        <p:xfrm>
          <a:off x="407988" y="4222376"/>
          <a:ext cx="8218905" cy="9233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B41A0527-32D7-4FE2-8C5B-FBC541753985}"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4584" y="1378654"/>
            <a:ext cx="8206741" cy="5109091"/>
          </a:xfrm>
          <a:prstGeom prst="rect">
            <a:avLst/>
          </a:prstGeom>
        </p:spPr>
        <p:txBody>
          <a:bodyPr wrap="square">
            <a:spAutoFit/>
          </a:bodyPr>
          <a:lstStyle/>
          <a:p>
            <a:pPr marL="342900" indent="-342900">
              <a:spcAft>
                <a:spcPts val="1200"/>
              </a:spcAft>
              <a:buFont typeface="Arial" panose="020B0604020202020204" pitchFamily="34" charset="0"/>
              <a:buChar char="•"/>
            </a:pPr>
            <a:r>
              <a:rPr lang="en-US" sz="2800" dirty="0">
                <a:latin typeface="Arial" panose="020B0604020202020204" pitchFamily="34" charset="0"/>
                <a:cs typeface="Arial" panose="020B0604020202020204" pitchFamily="34" charset="0"/>
              </a:rPr>
              <a:t>Should you accept a schedule showing  completion of work…</a:t>
            </a:r>
          </a:p>
          <a:p>
            <a:pPr marL="1027113" lvl="1" indent="-454025">
              <a:spcAft>
                <a:spcPts val="1200"/>
              </a:spcAft>
              <a:buFont typeface="+mj-lt"/>
              <a:buAutoNum type="alphaLcParenR"/>
            </a:pPr>
            <a:r>
              <a:rPr lang="en-US" sz="2800" dirty="0">
                <a:latin typeface="Arial" panose="020B0604020202020204" pitchFamily="34" charset="0"/>
                <a:cs typeface="Arial" panose="020B0604020202020204" pitchFamily="34" charset="0"/>
              </a:rPr>
              <a:t>before expiration of contract time?</a:t>
            </a:r>
          </a:p>
          <a:p>
            <a:pPr marL="1027113" lvl="1" indent="-454025">
              <a:spcAft>
                <a:spcPts val="1200"/>
              </a:spcAft>
              <a:buFont typeface="+mj-lt"/>
              <a:buAutoNum type="alphaLcParenR"/>
            </a:pPr>
            <a:r>
              <a:rPr lang="en-US" sz="2800" dirty="0">
                <a:latin typeface="Arial" panose="020B0604020202020204" pitchFamily="34" charset="0"/>
                <a:cs typeface="Arial" panose="020B0604020202020204" pitchFamily="34" charset="0"/>
              </a:rPr>
              <a:t>after time has expired?</a:t>
            </a:r>
          </a:p>
          <a:p>
            <a:pPr marL="342900" indent="-342900">
              <a:spcAft>
                <a:spcPts val="1200"/>
              </a:spcAft>
              <a:buFont typeface="Arial" panose="020B0604020202020204" pitchFamily="34" charset="0"/>
              <a:buChar char="•"/>
            </a:pPr>
            <a:r>
              <a:rPr lang="en-US" sz="2800" dirty="0">
                <a:latin typeface="Arial" panose="020B0604020202020204" pitchFamily="34" charset="0"/>
                <a:cs typeface="Arial" panose="020B0604020202020204" pitchFamily="34" charset="0"/>
              </a:rPr>
              <a:t>What if the contractor does not turn in schedule updates?</a:t>
            </a:r>
          </a:p>
          <a:p>
            <a:pPr marL="342900" lvl="1" indent="-342900" algn="r">
              <a:spcAft>
                <a:spcPts val="1200"/>
              </a:spcAft>
            </a:pPr>
            <a:r>
              <a:rPr lang="en-US" sz="2000" b="1" u="sng" dirty="0">
                <a:solidFill>
                  <a:schemeClr val="accent6">
                    <a:lumMod val="50000"/>
                  </a:schemeClr>
                </a:solidFill>
                <a:latin typeface="Arial" panose="020B0604020202020204" pitchFamily="34" charset="0"/>
                <a:cs typeface="Arial" panose="020B0604020202020204" pitchFamily="34" charset="0"/>
              </a:rPr>
              <a:t>CTSS 8-1.02</a:t>
            </a:r>
          </a:p>
          <a:p>
            <a:pPr marL="342900" lvl="1" indent="-342900" algn="r">
              <a:spcAft>
                <a:spcPts val="1200"/>
              </a:spcAft>
            </a:pPr>
            <a:r>
              <a:rPr lang="en-US" sz="2000" b="1" u="sng" dirty="0">
                <a:solidFill>
                  <a:schemeClr val="accent6">
                    <a:lumMod val="50000"/>
                  </a:schemeClr>
                </a:solidFill>
                <a:latin typeface="Arial" panose="020B0604020202020204" pitchFamily="34" charset="0"/>
                <a:cs typeface="Arial" panose="020B0604020202020204" pitchFamily="34" charset="0"/>
              </a:rPr>
              <a:t>Green Book 6-1.1</a:t>
            </a:r>
          </a:p>
          <a:p>
            <a:pPr marL="342900" lvl="1" indent="-342900" algn="r">
              <a:spcAft>
                <a:spcPts val="1200"/>
              </a:spcAft>
            </a:pPr>
            <a:r>
              <a:rPr lang="en-US" sz="2000" b="1" u="sng" dirty="0">
                <a:solidFill>
                  <a:schemeClr val="accent6">
                    <a:lumMod val="50000"/>
                  </a:schemeClr>
                </a:solidFill>
                <a:latin typeface="Arial" panose="020B0604020202020204" pitchFamily="34" charset="0"/>
                <a:cs typeface="Arial" panose="020B0604020202020204" pitchFamily="34" charset="0"/>
              </a:rPr>
              <a:t>9-1.16E(3) Performance Failure Withholds</a:t>
            </a:r>
          </a:p>
          <a:p>
            <a:pPr marL="342900" indent="-342900" algn="r">
              <a:spcAft>
                <a:spcPts val="1200"/>
              </a:spcAft>
            </a:pPr>
            <a:endParaRPr lang="en-US" sz="2800" dirty="0">
              <a:latin typeface="Arial" panose="020B0604020202020204" pitchFamily="34" charset="0"/>
              <a:cs typeface="Arial" panose="020B0604020202020204" pitchFamily="34" charset="0"/>
            </a:endParaRPr>
          </a:p>
        </p:txBody>
      </p:sp>
      <p:sp>
        <p:nvSpPr>
          <p:cNvPr id="6" name="Title 1"/>
          <p:cNvSpPr>
            <a:spLocks noGrp="1"/>
          </p:cNvSpPr>
          <p:nvPr>
            <p:ph type="title"/>
          </p:nvPr>
        </p:nvSpPr>
        <p:spPr>
          <a:xfrm>
            <a:off x="301725" y="-45720"/>
            <a:ext cx="8229600" cy="1377950"/>
          </a:xfrm>
        </p:spPr>
        <p:txBody>
          <a:bodyPr>
            <a:normAutofit/>
          </a:bodyPr>
          <a:lstStyle/>
          <a:p>
            <a:r>
              <a:rPr lang="en-US" dirty="0"/>
              <a:t>Prosecution and Progress: </a:t>
            </a:r>
            <a:br>
              <a:rPr lang="en-US" dirty="0"/>
            </a:br>
            <a:r>
              <a:rPr lang="en-US" dirty="0"/>
              <a:t>Schedule</a:t>
            </a:r>
          </a:p>
        </p:txBody>
      </p:sp>
      <p:sp>
        <p:nvSpPr>
          <p:cNvPr id="2" name="Slide Number Placeholder 1"/>
          <p:cNvSpPr>
            <a:spLocks noGrp="1"/>
          </p:cNvSpPr>
          <p:nvPr>
            <p:ph type="sldNum" sz="quarter" idx="12"/>
          </p:nvPr>
        </p:nvSpPr>
        <p:spPr/>
        <p:txBody>
          <a:bodyPr/>
          <a:lstStyle/>
          <a:p>
            <a:fld id="{B41A0527-32D7-4FE2-8C5B-FBC541753985}"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2138" y="11430"/>
            <a:ext cx="8229600" cy="1263650"/>
          </a:xfrm>
        </p:spPr>
        <p:txBody>
          <a:bodyPr>
            <a:normAutofit fontScale="90000"/>
          </a:bodyPr>
          <a:lstStyle/>
          <a:p>
            <a:r>
              <a:rPr lang="en-US" dirty="0"/>
              <a:t>Prosecution and Progress: </a:t>
            </a:r>
            <a:br>
              <a:rPr lang="en-US" dirty="0"/>
            </a:br>
            <a:r>
              <a:rPr lang="en-US" dirty="0"/>
              <a:t>Start of Job Site Activities </a:t>
            </a:r>
            <a:r>
              <a:rPr lang="en-US" sz="3100" dirty="0"/>
              <a:t>(</a:t>
            </a:r>
            <a:r>
              <a:rPr lang="en-US" sz="3100" dirty="0">
                <a:solidFill>
                  <a:srgbClr val="FF0000"/>
                </a:solidFill>
              </a:rPr>
              <a:t>CTSS</a:t>
            </a:r>
            <a:r>
              <a:rPr lang="en-US" sz="3100" dirty="0"/>
              <a:t>)</a:t>
            </a:r>
            <a:br>
              <a:rPr lang="en-US" dirty="0"/>
            </a:br>
            <a:r>
              <a:rPr lang="en-US" dirty="0"/>
              <a:t>  </a:t>
            </a:r>
          </a:p>
        </p:txBody>
      </p:sp>
      <p:sp>
        <p:nvSpPr>
          <p:cNvPr id="3" name="Content Placeholder 2"/>
          <p:cNvSpPr>
            <a:spLocks noGrp="1"/>
          </p:cNvSpPr>
          <p:nvPr>
            <p:ph idx="1"/>
          </p:nvPr>
        </p:nvSpPr>
        <p:spPr>
          <a:xfrm>
            <a:off x="312419" y="1396870"/>
            <a:ext cx="8093451" cy="5092065"/>
          </a:xfrm>
        </p:spPr>
        <p:txBody>
          <a:bodyPr vert="horz" lIns="91440" tIns="45720" rIns="91440" bIns="45720" rtlCol="0" anchor="t">
            <a:noAutofit/>
          </a:bodyPr>
          <a:lstStyle/>
          <a:p>
            <a:r>
              <a:rPr lang="en-US" dirty="0"/>
              <a:t>Contractor start job site activities within …</a:t>
            </a:r>
          </a:p>
          <a:p>
            <a:pPr lvl="1"/>
            <a:r>
              <a:rPr lang="en-US" dirty="0"/>
              <a:t> 15 days after Contract Approval. If SWPPP required, 55 days after approval.</a:t>
            </a:r>
          </a:p>
          <a:p>
            <a:endParaRPr lang="en-US" dirty="0"/>
          </a:p>
          <a:p>
            <a:r>
              <a:rPr lang="en-US" dirty="0"/>
              <a:t>Contractor to notify in writing 72 hours prior </a:t>
            </a:r>
            <a:br>
              <a:rPr lang="en-US" dirty="0"/>
            </a:br>
            <a:r>
              <a:rPr lang="en-US" dirty="0"/>
              <a:t>to start</a:t>
            </a:r>
          </a:p>
          <a:p>
            <a:pPr marL="0" lvl="5" indent="0">
              <a:spcBef>
                <a:spcPts val="0"/>
              </a:spcBef>
              <a:spcAft>
                <a:spcPts val="1200"/>
              </a:spcAft>
              <a:buNone/>
            </a:pPr>
            <a:endParaRPr lang="en-US" b="1" u="sng" dirty="0">
              <a:solidFill>
                <a:schemeClr val="accent6">
                  <a:lumMod val="50000"/>
                </a:schemeClr>
              </a:solidFill>
              <a:latin typeface="Arial" panose="020B0604020202020204" pitchFamily="34" charset="0"/>
              <a:cs typeface="Arial" panose="020B0604020202020204" pitchFamily="34" charset="0"/>
            </a:endParaRPr>
          </a:p>
          <a:p>
            <a:pPr marL="0" lvl="5" indent="0" algn="r">
              <a:spcBef>
                <a:spcPts val="0"/>
              </a:spcBef>
              <a:spcAft>
                <a:spcPts val="1200"/>
              </a:spcAft>
              <a:buNone/>
            </a:pPr>
            <a:r>
              <a:rPr lang="en-US" b="1" u="sng" dirty="0">
                <a:solidFill>
                  <a:schemeClr val="accent6">
                    <a:lumMod val="50000"/>
                  </a:schemeClr>
                </a:solidFill>
                <a:latin typeface="Arial" panose="020B0604020202020204" pitchFamily="34" charset="0"/>
                <a:cs typeface="Arial" panose="020B0604020202020204" pitchFamily="34" charset="0"/>
              </a:rPr>
              <a:t>CTSS 8-1.04 Start of Job Activities</a:t>
            </a:r>
          </a:p>
          <a:p>
            <a:pPr marL="0" lvl="5" indent="0" algn="r">
              <a:spcBef>
                <a:spcPts val="0"/>
              </a:spcBef>
              <a:spcAft>
                <a:spcPts val="1200"/>
              </a:spcAft>
              <a:buNone/>
            </a:pPr>
            <a:endParaRPr lang="en-US" b="1" u="sng" dirty="0">
              <a:solidFill>
                <a:schemeClr val="accent6">
                  <a:lumMod val="50000"/>
                </a:schemeClr>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41A0527-32D7-4FE2-8C5B-FBC541753985}" type="slidenum">
              <a:rPr lang="en-US" smtClean="0"/>
              <a:pPr/>
              <a:t>9</a:t>
            </a:fld>
            <a:endParaRPr lang="en-US" dirty="0"/>
          </a:p>
        </p:txBody>
      </p:sp>
    </p:spTree>
    <p:extLst>
      <p:ext uri="{BB962C8B-B14F-4D97-AF65-F5344CB8AC3E}">
        <p14:creationId xmlns:p14="http://schemas.microsoft.com/office/powerpoint/2010/main" val="3604821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2138" y="11430"/>
            <a:ext cx="8229600" cy="1263650"/>
          </a:xfrm>
        </p:spPr>
        <p:txBody>
          <a:bodyPr>
            <a:normAutofit fontScale="90000"/>
          </a:bodyPr>
          <a:lstStyle/>
          <a:p>
            <a:r>
              <a:rPr lang="en-US" dirty="0"/>
              <a:t>Prosecution and Progress: </a:t>
            </a:r>
            <a:br>
              <a:rPr lang="en-US" dirty="0"/>
            </a:br>
            <a:r>
              <a:rPr lang="en-US" dirty="0"/>
              <a:t>Start of Job Site Activities </a:t>
            </a:r>
            <a:r>
              <a:rPr lang="en-US" sz="3100" dirty="0"/>
              <a:t>(</a:t>
            </a:r>
            <a:r>
              <a:rPr lang="en-US" sz="3100" dirty="0">
                <a:solidFill>
                  <a:srgbClr val="FF0000"/>
                </a:solidFill>
              </a:rPr>
              <a:t>GB</a:t>
            </a:r>
            <a:r>
              <a:rPr lang="en-US" sz="3100" dirty="0"/>
              <a:t>)</a:t>
            </a:r>
            <a:br>
              <a:rPr lang="en-US" dirty="0"/>
            </a:br>
            <a:r>
              <a:rPr lang="en-US" dirty="0"/>
              <a:t>  </a:t>
            </a:r>
          </a:p>
        </p:txBody>
      </p:sp>
      <p:sp>
        <p:nvSpPr>
          <p:cNvPr id="3" name="Content Placeholder 2"/>
          <p:cNvSpPr>
            <a:spLocks noGrp="1"/>
          </p:cNvSpPr>
          <p:nvPr>
            <p:ph idx="1"/>
          </p:nvPr>
        </p:nvSpPr>
        <p:spPr>
          <a:xfrm>
            <a:off x="312419" y="1396870"/>
            <a:ext cx="8093451" cy="5092065"/>
          </a:xfrm>
        </p:spPr>
        <p:txBody>
          <a:bodyPr>
            <a:noAutofit/>
          </a:bodyPr>
          <a:lstStyle/>
          <a:p>
            <a:r>
              <a:rPr lang="en-US" dirty="0"/>
              <a:t>Contractor start job site activities within …</a:t>
            </a:r>
          </a:p>
          <a:p>
            <a:pPr lvl="1"/>
            <a:r>
              <a:rPr lang="en-US" dirty="0"/>
              <a:t>15 days after  Notice to Proceed</a:t>
            </a:r>
          </a:p>
          <a:p>
            <a:r>
              <a:rPr lang="en-US" dirty="0"/>
              <a:t>Contractor to notify in writing 72 hours prior </a:t>
            </a:r>
            <a:br>
              <a:rPr lang="en-US" dirty="0"/>
            </a:br>
            <a:r>
              <a:rPr lang="en-US" dirty="0"/>
              <a:t>to start</a:t>
            </a:r>
          </a:p>
          <a:p>
            <a:pPr marL="0" lvl="5" indent="0">
              <a:spcBef>
                <a:spcPts val="0"/>
              </a:spcBef>
              <a:spcAft>
                <a:spcPts val="1200"/>
              </a:spcAft>
              <a:buNone/>
            </a:pPr>
            <a:endParaRPr lang="en-US" b="1" u="sng" dirty="0">
              <a:solidFill>
                <a:schemeClr val="accent6">
                  <a:lumMod val="50000"/>
                </a:schemeClr>
              </a:solidFill>
              <a:latin typeface="Arial" panose="020B0604020202020204" pitchFamily="34" charset="0"/>
              <a:cs typeface="Arial" panose="020B0604020202020204" pitchFamily="34" charset="0"/>
            </a:endParaRPr>
          </a:p>
          <a:p>
            <a:pPr marL="0" lvl="5" indent="0" algn="r">
              <a:spcBef>
                <a:spcPts val="0"/>
              </a:spcBef>
              <a:spcAft>
                <a:spcPts val="1200"/>
              </a:spcAft>
              <a:buNone/>
            </a:pPr>
            <a:r>
              <a:rPr lang="en-US" b="1" u="sng" dirty="0">
                <a:solidFill>
                  <a:schemeClr val="accent6">
                    <a:lumMod val="50000"/>
                  </a:schemeClr>
                </a:solidFill>
                <a:latin typeface="Arial" panose="020B0604020202020204" pitchFamily="34" charset="0"/>
                <a:cs typeface="Arial" panose="020B0604020202020204" pitchFamily="34" charset="0"/>
              </a:rPr>
              <a:t>Green Book 6-1.2 Commencement of Work</a:t>
            </a:r>
          </a:p>
        </p:txBody>
      </p:sp>
      <p:sp>
        <p:nvSpPr>
          <p:cNvPr id="4" name="Slide Number Placeholder 3"/>
          <p:cNvSpPr>
            <a:spLocks noGrp="1"/>
          </p:cNvSpPr>
          <p:nvPr>
            <p:ph type="sldNum" sz="quarter" idx="12"/>
          </p:nvPr>
        </p:nvSpPr>
        <p:spPr/>
        <p:txBody>
          <a:bodyPr/>
          <a:lstStyle/>
          <a:p>
            <a:fld id="{B41A0527-32D7-4FE2-8C5B-FBC541753985}" type="slidenum">
              <a:rPr lang="en-US" smtClean="0"/>
              <a:pPr/>
              <a:t>10</a:t>
            </a:fld>
            <a:endParaRPr lang="en-US" dirty="0"/>
          </a:p>
        </p:txBody>
      </p:sp>
    </p:spTree>
    <p:extLst>
      <p:ext uri="{BB962C8B-B14F-4D97-AF65-F5344CB8AC3E}">
        <p14:creationId xmlns:p14="http://schemas.microsoft.com/office/powerpoint/2010/main" val="367421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2138" y="11430"/>
            <a:ext cx="8229600" cy="1263650"/>
          </a:xfrm>
        </p:spPr>
        <p:txBody>
          <a:bodyPr>
            <a:normAutofit/>
          </a:bodyPr>
          <a:lstStyle/>
          <a:p>
            <a:r>
              <a:rPr lang="en-US" dirty="0"/>
              <a:t>Prosecution and Progress: </a:t>
            </a:r>
            <a:br>
              <a:rPr lang="en-US" dirty="0"/>
            </a:br>
            <a:r>
              <a:rPr lang="en-US" dirty="0"/>
              <a:t>Start of Contract Time </a:t>
            </a:r>
            <a:r>
              <a:rPr lang="en-US" sz="2800" dirty="0"/>
              <a:t>(</a:t>
            </a:r>
            <a:r>
              <a:rPr lang="en-US" sz="2800" dirty="0">
                <a:solidFill>
                  <a:srgbClr val="FF0000"/>
                </a:solidFill>
              </a:rPr>
              <a:t>CTSS</a:t>
            </a:r>
            <a:r>
              <a:rPr lang="en-US" sz="2800" dirty="0"/>
              <a:t>)</a:t>
            </a:r>
            <a:endParaRPr lang="en-US" dirty="0"/>
          </a:p>
        </p:txBody>
      </p:sp>
      <p:sp>
        <p:nvSpPr>
          <p:cNvPr id="3" name="Content Placeholder 2"/>
          <p:cNvSpPr>
            <a:spLocks noGrp="1"/>
          </p:cNvSpPr>
          <p:nvPr>
            <p:ph idx="1"/>
          </p:nvPr>
        </p:nvSpPr>
        <p:spPr>
          <a:xfrm>
            <a:off x="438287" y="1275080"/>
            <a:ext cx="8093451" cy="5092065"/>
          </a:xfrm>
        </p:spPr>
        <p:txBody>
          <a:bodyPr>
            <a:noAutofit/>
          </a:bodyPr>
          <a:lstStyle/>
          <a:p>
            <a:endParaRPr lang="en-US" dirty="0"/>
          </a:p>
          <a:p>
            <a:r>
              <a:rPr lang="en-US" dirty="0"/>
              <a:t>The contract time starts on the earlier of the following</a:t>
            </a:r>
          </a:p>
          <a:p>
            <a:pPr lvl="1"/>
            <a:r>
              <a:rPr lang="en-US" dirty="0"/>
              <a:t>1. Day you start job site activities after Contract approval</a:t>
            </a:r>
          </a:p>
          <a:p>
            <a:pPr lvl="1"/>
            <a:r>
              <a:rPr lang="en-US" dirty="0"/>
              <a:t>2. Last day specified to start job site activities in section 8-1.04</a:t>
            </a:r>
            <a:endParaRPr lang="en-US" b="1" u="sng" dirty="0">
              <a:solidFill>
                <a:schemeClr val="accent6">
                  <a:lumMod val="50000"/>
                </a:schemeClr>
              </a:solidFill>
              <a:latin typeface="Arial" panose="020B0604020202020204" pitchFamily="34" charset="0"/>
              <a:cs typeface="Arial" panose="020B0604020202020204" pitchFamily="34" charset="0"/>
            </a:endParaRPr>
          </a:p>
          <a:p>
            <a:pPr marL="0" lvl="5" indent="0" algn="r">
              <a:spcBef>
                <a:spcPts val="0"/>
              </a:spcBef>
              <a:spcAft>
                <a:spcPts val="1200"/>
              </a:spcAft>
              <a:buNone/>
            </a:pPr>
            <a:r>
              <a:rPr lang="en-US" b="1" u="sng" dirty="0">
                <a:solidFill>
                  <a:schemeClr val="accent6">
                    <a:lumMod val="50000"/>
                  </a:schemeClr>
                </a:solidFill>
                <a:latin typeface="Arial" panose="020B0604020202020204" pitchFamily="34" charset="0"/>
                <a:cs typeface="Arial" panose="020B0604020202020204" pitchFamily="34" charset="0"/>
              </a:rPr>
              <a:t>CTSS 8-1.04 Start of Job Activities</a:t>
            </a:r>
          </a:p>
        </p:txBody>
      </p:sp>
      <p:sp>
        <p:nvSpPr>
          <p:cNvPr id="4" name="Slide Number Placeholder 3"/>
          <p:cNvSpPr>
            <a:spLocks noGrp="1"/>
          </p:cNvSpPr>
          <p:nvPr>
            <p:ph type="sldNum" sz="quarter" idx="12"/>
          </p:nvPr>
        </p:nvSpPr>
        <p:spPr/>
        <p:txBody>
          <a:bodyPr/>
          <a:lstStyle/>
          <a:p>
            <a:fld id="{B41A0527-32D7-4FE2-8C5B-FBC541753985}" type="slidenum">
              <a:rPr lang="en-US" smtClean="0"/>
              <a:pPr/>
              <a:t>11</a:t>
            </a:fld>
            <a:endParaRPr lang="en-US" dirty="0"/>
          </a:p>
        </p:txBody>
      </p:sp>
    </p:spTree>
    <p:extLst>
      <p:ext uri="{BB962C8B-B14F-4D97-AF65-F5344CB8AC3E}">
        <p14:creationId xmlns:p14="http://schemas.microsoft.com/office/powerpoint/2010/main" val="382604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2138" y="11430"/>
            <a:ext cx="8229600" cy="1263650"/>
          </a:xfrm>
        </p:spPr>
        <p:txBody>
          <a:bodyPr>
            <a:normAutofit/>
          </a:bodyPr>
          <a:lstStyle/>
          <a:p>
            <a:r>
              <a:rPr lang="en-US" dirty="0"/>
              <a:t>Prosecution and Progress: </a:t>
            </a:r>
            <a:br>
              <a:rPr lang="en-US" dirty="0"/>
            </a:br>
            <a:r>
              <a:rPr lang="en-US" dirty="0"/>
              <a:t>Start of Contract Time </a:t>
            </a:r>
            <a:r>
              <a:rPr lang="en-US" sz="3200" dirty="0"/>
              <a:t>(</a:t>
            </a:r>
            <a:r>
              <a:rPr lang="en-US" sz="3200" dirty="0">
                <a:solidFill>
                  <a:srgbClr val="FF0000"/>
                </a:solidFill>
              </a:rPr>
              <a:t>GB</a:t>
            </a:r>
            <a:r>
              <a:rPr lang="en-US" sz="3200" dirty="0"/>
              <a:t>)</a:t>
            </a:r>
            <a:endParaRPr lang="en-US" dirty="0"/>
          </a:p>
        </p:txBody>
      </p:sp>
      <p:sp>
        <p:nvSpPr>
          <p:cNvPr id="3" name="Content Placeholder 2"/>
          <p:cNvSpPr>
            <a:spLocks noGrp="1"/>
          </p:cNvSpPr>
          <p:nvPr>
            <p:ph idx="1"/>
          </p:nvPr>
        </p:nvSpPr>
        <p:spPr>
          <a:xfrm>
            <a:off x="312419" y="1396870"/>
            <a:ext cx="8093451" cy="5092065"/>
          </a:xfrm>
        </p:spPr>
        <p:txBody>
          <a:bodyPr>
            <a:noAutofit/>
          </a:bodyPr>
          <a:lstStyle/>
          <a:p>
            <a:pPr marL="457200"/>
            <a:endParaRPr lang="en-US" dirty="0"/>
          </a:p>
          <a:p>
            <a:pPr marL="457200"/>
            <a:r>
              <a:rPr lang="en-US" dirty="0"/>
              <a:t>Date of Notice to Proceed </a:t>
            </a:r>
            <a:endParaRPr lang="en-US" dirty="0">
              <a:solidFill>
                <a:srgbClr val="FF0000"/>
              </a:solidFill>
            </a:endParaRPr>
          </a:p>
          <a:p>
            <a:endParaRPr lang="en-US" dirty="0"/>
          </a:p>
          <a:p>
            <a:pPr marL="406400" lvl="1" indent="0">
              <a:buNone/>
            </a:pPr>
            <a:endParaRPr lang="en-US" b="1" u="sng" dirty="0">
              <a:solidFill>
                <a:schemeClr val="accent6">
                  <a:lumMod val="50000"/>
                </a:schemeClr>
              </a:solidFill>
              <a:latin typeface="Arial" panose="020B0604020202020204" pitchFamily="34" charset="0"/>
              <a:cs typeface="Arial" panose="020B0604020202020204" pitchFamily="34" charset="0"/>
            </a:endParaRPr>
          </a:p>
          <a:p>
            <a:pPr marL="0" lvl="5" indent="0" algn="r">
              <a:spcBef>
                <a:spcPts val="0"/>
              </a:spcBef>
              <a:spcAft>
                <a:spcPts val="1200"/>
              </a:spcAft>
              <a:buNone/>
            </a:pPr>
            <a:r>
              <a:rPr lang="en-US" b="1" u="sng" dirty="0">
                <a:solidFill>
                  <a:schemeClr val="accent6">
                    <a:lumMod val="50000"/>
                  </a:schemeClr>
                </a:solidFill>
                <a:latin typeface="Arial" panose="020B0604020202020204" pitchFamily="34" charset="0"/>
                <a:cs typeface="Arial" panose="020B0604020202020204" pitchFamily="34" charset="0"/>
              </a:rPr>
              <a:t>Green Book 6-1.2 Commencement of Work</a:t>
            </a:r>
          </a:p>
        </p:txBody>
      </p:sp>
      <p:sp>
        <p:nvSpPr>
          <p:cNvPr id="4" name="Slide Number Placeholder 3"/>
          <p:cNvSpPr>
            <a:spLocks noGrp="1"/>
          </p:cNvSpPr>
          <p:nvPr>
            <p:ph type="sldNum" sz="quarter" idx="12"/>
          </p:nvPr>
        </p:nvSpPr>
        <p:spPr/>
        <p:txBody>
          <a:bodyPr/>
          <a:lstStyle/>
          <a:p>
            <a:fld id="{B41A0527-32D7-4FE2-8C5B-FBC541753985}" type="slidenum">
              <a:rPr lang="en-US" smtClean="0"/>
              <a:pPr/>
              <a:t>12</a:t>
            </a:fld>
            <a:endParaRPr lang="en-US" dirty="0"/>
          </a:p>
        </p:txBody>
      </p:sp>
    </p:spTree>
    <p:extLst>
      <p:ext uri="{BB962C8B-B14F-4D97-AF65-F5344CB8AC3E}">
        <p14:creationId xmlns:p14="http://schemas.microsoft.com/office/powerpoint/2010/main" val="1314604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1150" y="1380490"/>
            <a:ext cx="8432800" cy="5340350"/>
          </a:xfrm>
        </p:spPr>
        <p:txBody>
          <a:bodyPr>
            <a:noAutofit/>
          </a:bodyPr>
          <a:lstStyle/>
          <a:p>
            <a:pPr algn="ctr">
              <a:buNone/>
            </a:pPr>
            <a:r>
              <a:rPr lang="en-US" b="1" dirty="0">
                <a:solidFill>
                  <a:srgbClr val="006600"/>
                </a:solidFill>
              </a:rPr>
              <a:t>Weekly Statement of Working Days (</a:t>
            </a:r>
            <a:r>
              <a:rPr lang="en-US" b="1" dirty="0">
                <a:solidFill>
                  <a:srgbClr val="FF0000"/>
                </a:solidFill>
              </a:rPr>
              <a:t>CTSS</a:t>
            </a:r>
            <a:r>
              <a:rPr lang="en-US" b="1" dirty="0">
                <a:solidFill>
                  <a:srgbClr val="006600"/>
                </a:solidFill>
              </a:rPr>
              <a:t>)</a:t>
            </a:r>
          </a:p>
          <a:p>
            <a:r>
              <a:rPr lang="en-US" dirty="0"/>
              <a:t>RE must issue </a:t>
            </a:r>
            <a:r>
              <a:rPr lang="en-US" i="1" dirty="0"/>
              <a:t>written</a:t>
            </a:r>
            <a:r>
              <a:rPr lang="en-US" dirty="0"/>
              <a:t> record of contract progress</a:t>
            </a:r>
          </a:p>
          <a:p>
            <a:r>
              <a:rPr lang="en-US" dirty="0"/>
              <a:t>Show:</a:t>
            </a:r>
          </a:p>
          <a:p>
            <a:pPr marL="822960" lvl="1">
              <a:spcBef>
                <a:spcPct val="0"/>
              </a:spcBef>
              <a:spcAft>
                <a:spcPts val="600"/>
              </a:spcAft>
            </a:pPr>
            <a:r>
              <a:rPr lang="en-US" dirty="0"/>
              <a:t>WDs and non-WDs during the reporting week</a:t>
            </a:r>
            <a:endParaRPr lang="en-US" altLang="en-US" dirty="0"/>
          </a:p>
          <a:p>
            <a:pPr marL="822960" lvl="1">
              <a:spcBef>
                <a:spcPct val="0"/>
              </a:spcBef>
              <a:spcAft>
                <a:spcPts val="600"/>
              </a:spcAft>
            </a:pPr>
            <a:r>
              <a:rPr lang="en-US" dirty="0"/>
              <a:t>Time adjustments</a:t>
            </a:r>
            <a:endParaRPr lang="en-US" altLang="en-US" dirty="0"/>
          </a:p>
          <a:p>
            <a:pPr marL="822960" lvl="1">
              <a:spcBef>
                <a:spcPct val="0"/>
              </a:spcBef>
              <a:spcAft>
                <a:spcPts val="600"/>
              </a:spcAft>
            </a:pPr>
            <a:r>
              <a:rPr lang="en-US" dirty="0"/>
              <a:t>Calculations of the work completion date computations</a:t>
            </a:r>
            <a:endParaRPr lang="en-US" altLang="en-US" dirty="0"/>
          </a:p>
          <a:p>
            <a:pPr marL="822960" lvl="1">
              <a:spcBef>
                <a:spcPct val="0"/>
              </a:spcBef>
              <a:spcAft>
                <a:spcPts val="600"/>
              </a:spcAft>
            </a:pPr>
            <a:r>
              <a:rPr lang="en-US" dirty="0"/>
              <a:t>Working days remaining</a:t>
            </a:r>
            <a:endParaRPr lang="en-US" altLang="en-US" dirty="0"/>
          </a:p>
          <a:p>
            <a:pPr marL="822960" lvl="1">
              <a:spcBef>
                <a:spcPct val="0"/>
              </a:spcBef>
              <a:spcAft>
                <a:spcPts val="600"/>
              </a:spcAft>
            </a:pPr>
            <a:r>
              <a:rPr lang="en-US" dirty="0"/>
              <a:t>Controlling activities</a:t>
            </a:r>
          </a:p>
          <a:p>
            <a:pPr marL="822960" lvl="1" algn="r">
              <a:spcBef>
                <a:spcPct val="0"/>
              </a:spcBef>
              <a:spcAft>
                <a:spcPts val="600"/>
              </a:spcAft>
              <a:buNone/>
            </a:pPr>
            <a:r>
              <a:rPr lang="en-US" altLang="en-US" sz="2000" b="1" u="sng" dirty="0">
                <a:solidFill>
                  <a:schemeClr val="accent6">
                    <a:lumMod val="50000"/>
                  </a:schemeClr>
                </a:solidFill>
              </a:rPr>
              <a:t>CTSS 8-1.05 Time</a:t>
            </a:r>
            <a:endParaRPr lang="en-US" sz="2000" b="1" u="sng" dirty="0">
              <a:solidFill>
                <a:schemeClr val="accent6">
                  <a:lumMod val="50000"/>
                </a:schemeClr>
              </a:solidFill>
            </a:endParaRPr>
          </a:p>
          <a:p>
            <a:pPr marL="822960" lvl="1" algn="r">
              <a:spcBef>
                <a:spcPct val="0"/>
              </a:spcBef>
              <a:spcAft>
                <a:spcPts val="600"/>
              </a:spcAft>
              <a:buNone/>
            </a:pPr>
            <a:r>
              <a:rPr lang="en-US" altLang="en-US" sz="2000" b="1" u="sng" dirty="0">
                <a:solidFill>
                  <a:schemeClr val="accent6">
                    <a:lumMod val="50000"/>
                  </a:schemeClr>
                </a:solidFill>
              </a:rPr>
              <a:t>LAPM 16.6 Tracking Contract Time</a:t>
            </a:r>
          </a:p>
          <a:p>
            <a:pPr marL="822960" lvl="1" algn="r">
              <a:spcBef>
                <a:spcPct val="0"/>
              </a:spcBef>
              <a:spcAft>
                <a:spcPts val="600"/>
              </a:spcAft>
              <a:buNone/>
            </a:pPr>
            <a:r>
              <a:rPr lang="en-US" altLang="en-US" dirty="0"/>
              <a:t> </a:t>
            </a:r>
          </a:p>
        </p:txBody>
      </p:sp>
      <p:sp>
        <p:nvSpPr>
          <p:cNvPr id="5" name="Title 1"/>
          <p:cNvSpPr>
            <a:spLocks noGrp="1"/>
          </p:cNvSpPr>
          <p:nvPr>
            <p:ph type="title"/>
          </p:nvPr>
        </p:nvSpPr>
        <p:spPr>
          <a:xfrm>
            <a:off x="311150" y="-11430"/>
            <a:ext cx="8229600" cy="1320800"/>
          </a:xfrm>
        </p:spPr>
        <p:txBody>
          <a:bodyPr>
            <a:normAutofit/>
          </a:bodyPr>
          <a:lstStyle/>
          <a:p>
            <a:r>
              <a:rPr lang="en-US" dirty="0"/>
              <a:t>Prosecution and Progress:</a:t>
            </a:r>
            <a:br>
              <a:rPr lang="en-US" dirty="0"/>
            </a:br>
            <a:r>
              <a:rPr lang="en-US" dirty="0"/>
              <a:t>Tracking Time</a:t>
            </a:r>
          </a:p>
        </p:txBody>
      </p:sp>
      <p:sp>
        <p:nvSpPr>
          <p:cNvPr id="2" name="Slide Number Placeholder 1"/>
          <p:cNvSpPr>
            <a:spLocks noGrp="1"/>
          </p:cNvSpPr>
          <p:nvPr>
            <p:ph type="sldNum" sz="quarter" idx="12"/>
          </p:nvPr>
        </p:nvSpPr>
        <p:spPr/>
        <p:txBody>
          <a:bodyPr/>
          <a:lstStyle/>
          <a:p>
            <a:fld id="{B41A0527-32D7-4FE2-8C5B-FBC541753985}" type="slidenum">
              <a:rPr lang="en-US" smtClean="0"/>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1150" y="1380490"/>
            <a:ext cx="8432800" cy="5340350"/>
          </a:xfrm>
        </p:spPr>
        <p:txBody>
          <a:bodyPr>
            <a:noAutofit/>
          </a:bodyPr>
          <a:lstStyle/>
          <a:p>
            <a:pPr algn="ctr">
              <a:buNone/>
            </a:pPr>
            <a:r>
              <a:rPr lang="en-US" b="1" dirty="0">
                <a:solidFill>
                  <a:srgbClr val="006600"/>
                </a:solidFill>
              </a:rPr>
              <a:t>“Periodic” Statement of Working Days (</a:t>
            </a:r>
            <a:r>
              <a:rPr lang="en-US" b="1" dirty="0">
                <a:solidFill>
                  <a:srgbClr val="FF0000"/>
                </a:solidFill>
              </a:rPr>
              <a:t>GB</a:t>
            </a:r>
            <a:r>
              <a:rPr lang="en-US" b="1" dirty="0">
                <a:solidFill>
                  <a:srgbClr val="006600"/>
                </a:solidFill>
              </a:rPr>
              <a:t>)</a:t>
            </a:r>
          </a:p>
          <a:p>
            <a:r>
              <a:rPr lang="en-US" dirty="0"/>
              <a:t>RE must issue </a:t>
            </a:r>
            <a:r>
              <a:rPr lang="en-US" i="1" dirty="0"/>
              <a:t>written</a:t>
            </a:r>
            <a:r>
              <a:rPr lang="en-US" dirty="0"/>
              <a:t> record of contract progress</a:t>
            </a:r>
          </a:p>
          <a:p>
            <a:r>
              <a:rPr lang="en-US" dirty="0"/>
              <a:t>Show:</a:t>
            </a:r>
          </a:p>
          <a:p>
            <a:pPr marL="822960" lvl="1">
              <a:spcBef>
                <a:spcPct val="0"/>
              </a:spcBef>
              <a:spcAft>
                <a:spcPts val="600"/>
              </a:spcAft>
            </a:pPr>
            <a:r>
              <a:rPr lang="en-US" dirty="0"/>
              <a:t>WDs charged during reporting period</a:t>
            </a:r>
            <a:endParaRPr lang="en-US" altLang="en-US" dirty="0"/>
          </a:p>
          <a:p>
            <a:pPr marL="822960" lvl="1">
              <a:spcBef>
                <a:spcPct val="0"/>
              </a:spcBef>
              <a:spcAft>
                <a:spcPts val="600"/>
              </a:spcAft>
            </a:pPr>
            <a:r>
              <a:rPr lang="en-US" dirty="0"/>
              <a:t>Time adjustments</a:t>
            </a:r>
            <a:endParaRPr lang="en-US" altLang="en-US" dirty="0"/>
          </a:p>
          <a:p>
            <a:pPr marL="822960" lvl="1">
              <a:spcBef>
                <a:spcPct val="0"/>
              </a:spcBef>
              <a:spcAft>
                <a:spcPts val="600"/>
              </a:spcAft>
            </a:pPr>
            <a:r>
              <a:rPr lang="en-US" dirty="0"/>
              <a:t>Working days remaining</a:t>
            </a:r>
          </a:p>
          <a:p>
            <a:pPr marL="549910" lvl="1" indent="0">
              <a:spcBef>
                <a:spcPct val="0"/>
              </a:spcBef>
              <a:spcAft>
                <a:spcPts val="600"/>
              </a:spcAft>
              <a:buNone/>
            </a:pPr>
            <a:endParaRPr lang="en-US" altLang="en-US" dirty="0"/>
          </a:p>
          <a:p>
            <a:pPr marL="822960" lvl="1" algn="r">
              <a:spcBef>
                <a:spcPct val="0"/>
              </a:spcBef>
              <a:spcAft>
                <a:spcPts val="600"/>
              </a:spcAft>
              <a:buNone/>
            </a:pPr>
            <a:endParaRPr lang="en-US" sz="2000" b="1" u="sng" dirty="0">
              <a:solidFill>
                <a:schemeClr val="accent6">
                  <a:lumMod val="50000"/>
                </a:schemeClr>
              </a:solidFill>
            </a:endParaRPr>
          </a:p>
          <a:p>
            <a:pPr marL="822960" lvl="1" algn="r">
              <a:spcBef>
                <a:spcPct val="0"/>
              </a:spcBef>
              <a:spcAft>
                <a:spcPts val="600"/>
              </a:spcAft>
              <a:buNone/>
            </a:pPr>
            <a:r>
              <a:rPr lang="en-US" sz="2000" b="1" u="sng" dirty="0">
                <a:solidFill>
                  <a:schemeClr val="accent6">
                    <a:lumMod val="50000"/>
                  </a:schemeClr>
                </a:solidFill>
              </a:rPr>
              <a:t>Green Book 6-3.2 Contract Time Accounting and </a:t>
            </a:r>
          </a:p>
          <a:p>
            <a:pPr marL="822960" lvl="1" algn="r">
              <a:spcBef>
                <a:spcPct val="0"/>
              </a:spcBef>
              <a:spcAft>
                <a:spcPts val="600"/>
              </a:spcAft>
              <a:buNone/>
            </a:pPr>
            <a:r>
              <a:rPr lang="en-US" sz="2000" b="1" u="sng" dirty="0">
                <a:solidFill>
                  <a:schemeClr val="accent6">
                    <a:lumMod val="50000"/>
                  </a:schemeClr>
                </a:solidFill>
              </a:rPr>
              <a:t>6-4.2 Extension of Time  </a:t>
            </a:r>
          </a:p>
          <a:p>
            <a:pPr marL="822960" lvl="1" algn="r">
              <a:spcBef>
                <a:spcPct val="0"/>
              </a:spcBef>
              <a:spcAft>
                <a:spcPts val="600"/>
              </a:spcAft>
              <a:buNone/>
            </a:pPr>
            <a:r>
              <a:rPr lang="en-US" altLang="en-US" dirty="0"/>
              <a:t> </a:t>
            </a:r>
          </a:p>
        </p:txBody>
      </p:sp>
      <p:sp>
        <p:nvSpPr>
          <p:cNvPr id="5" name="Title 1"/>
          <p:cNvSpPr>
            <a:spLocks noGrp="1"/>
          </p:cNvSpPr>
          <p:nvPr>
            <p:ph type="title"/>
          </p:nvPr>
        </p:nvSpPr>
        <p:spPr>
          <a:xfrm>
            <a:off x="311150" y="-11430"/>
            <a:ext cx="8229600" cy="1320800"/>
          </a:xfrm>
        </p:spPr>
        <p:txBody>
          <a:bodyPr>
            <a:normAutofit/>
          </a:bodyPr>
          <a:lstStyle/>
          <a:p>
            <a:r>
              <a:rPr lang="en-US" dirty="0"/>
              <a:t>Prosecution and Progress:</a:t>
            </a:r>
            <a:br>
              <a:rPr lang="en-US" dirty="0"/>
            </a:br>
            <a:r>
              <a:rPr lang="en-US" dirty="0"/>
              <a:t>Tracking Time</a:t>
            </a:r>
          </a:p>
        </p:txBody>
      </p:sp>
      <p:sp>
        <p:nvSpPr>
          <p:cNvPr id="2" name="Slide Number Placeholder 1"/>
          <p:cNvSpPr>
            <a:spLocks noGrp="1"/>
          </p:cNvSpPr>
          <p:nvPr>
            <p:ph type="sldNum" sz="quarter" idx="12"/>
          </p:nvPr>
        </p:nvSpPr>
        <p:spPr/>
        <p:txBody>
          <a:bodyPr/>
          <a:lstStyle/>
          <a:p>
            <a:fld id="{B41A0527-32D7-4FE2-8C5B-FBC541753985}" type="slidenum">
              <a:rPr lang="en-US" smtClean="0"/>
              <a:pPr/>
              <a:t>14</a:t>
            </a:fld>
            <a:endParaRPr lang="en-US" dirty="0"/>
          </a:p>
        </p:txBody>
      </p:sp>
    </p:spTree>
    <p:extLst>
      <p:ext uri="{BB962C8B-B14F-4D97-AF65-F5344CB8AC3E}">
        <p14:creationId xmlns:p14="http://schemas.microsoft.com/office/powerpoint/2010/main" val="3843996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1225" y="1303371"/>
            <a:ext cx="8229600" cy="5477510"/>
          </a:xfrm>
        </p:spPr>
        <p:txBody>
          <a:bodyPr>
            <a:noAutofit/>
          </a:bodyPr>
          <a:lstStyle/>
          <a:p>
            <a:pPr algn="ctr">
              <a:buNone/>
            </a:pPr>
            <a:r>
              <a:rPr lang="en-US" b="1" dirty="0">
                <a:solidFill>
                  <a:srgbClr val="006600"/>
                </a:solidFill>
              </a:rPr>
              <a:t>Working Day (</a:t>
            </a:r>
            <a:r>
              <a:rPr lang="en-US" b="1" dirty="0">
                <a:solidFill>
                  <a:srgbClr val="FF0000"/>
                </a:solidFill>
              </a:rPr>
              <a:t>CTSS</a:t>
            </a:r>
            <a:r>
              <a:rPr lang="en-US" b="1" dirty="0">
                <a:solidFill>
                  <a:srgbClr val="006600"/>
                </a:solidFill>
              </a:rPr>
              <a:t>)</a:t>
            </a:r>
          </a:p>
          <a:p>
            <a:r>
              <a:rPr lang="en-US" dirty="0"/>
              <a:t>Any day </a:t>
            </a:r>
            <a:r>
              <a:rPr lang="en-US" u="sng" dirty="0"/>
              <a:t>except</a:t>
            </a:r>
            <a:endParaRPr lang="en-US" dirty="0"/>
          </a:p>
          <a:p>
            <a:pPr marL="822960" lvl="1">
              <a:spcBef>
                <a:spcPct val="0"/>
              </a:spcBef>
              <a:spcAft>
                <a:spcPts val="600"/>
              </a:spcAft>
            </a:pPr>
            <a:r>
              <a:rPr lang="en-US" dirty="0"/>
              <a:t>Saturday and holiday</a:t>
            </a:r>
            <a:endParaRPr lang="en-US" altLang="en-US" dirty="0"/>
          </a:p>
          <a:p>
            <a:pPr marL="822960" lvl="1">
              <a:spcBef>
                <a:spcPct val="0"/>
              </a:spcBef>
              <a:spcAft>
                <a:spcPts val="600"/>
              </a:spcAft>
            </a:pPr>
            <a:r>
              <a:rPr lang="en-US" dirty="0"/>
              <a:t>Day when you cannot perform work on the </a:t>
            </a:r>
            <a:r>
              <a:rPr lang="en-US" b="1" dirty="0"/>
              <a:t>controlling activity</a:t>
            </a:r>
            <a:r>
              <a:rPr lang="en-US" dirty="0"/>
              <a:t> for at least 50 percent of the day with at least 50 percent of the normal labor and equipment due to any of the following:</a:t>
            </a:r>
            <a:endParaRPr lang="en-US" altLang="en-US" dirty="0"/>
          </a:p>
          <a:p>
            <a:pPr marL="1543050" indent="-400050">
              <a:spcAft>
                <a:spcPts val="600"/>
              </a:spcAft>
              <a:buFont typeface="Wingdings" pitchFamily="2" charset="2"/>
              <a:buChar char="Ø"/>
            </a:pPr>
            <a:r>
              <a:rPr lang="en-US" sz="2000" dirty="0"/>
              <a:t>Weather</a:t>
            </a:r>
          </a:p>
          <a:p>
            <a:pPr marL="1543050" indent="-400050">
              <a:spcAft>
                <a:spcPts val="600"/>
              </a:spcAft>
              <a:buFont typeface="Wingdings" pitchFamily="2" charset="2"/>
              <a:buChar char="Ø"/>
            </a:pPr>
            <a:r>
              <a:rPr lang="en-US" sz="2000" dirty="0"/>
              <a:t>Maintaining traffic under contract</a:t>
            </a:r>
          </a:p>
          <a:p>
            <a:pPr marL="1543050" indent="-400050">
              <a:spcAft>
                <a:spcPts val="600"/>
              </a:spcAft>
              <a:buFont typeface="Wingdings" pitchFamily="2" charset="2"/>
              <a:buChar char="Ø"/>
            </a:pPr>
            <a:r>
              <a:rPr lang="en-US" sz="2000" dirty="0"/>
              <a:t>Unanticipated event</a:t>
            </a:r>
          </a:p>
          <a:p>
            <a:pPr marL="1543050" indent="-400050">
              <a:spcAft>
                <a:spcPts val="600"/>
              </a:spcAft>
              <a:buFont typeface="Wingdings" pitchFamily="2" charset="2"/>
              <a:buChar char="Ø"/>
            </a:pPr>
            <a:r>
              <a:rPr lang="en-US" sz="2000" dirty="0"/>
              <a:t>Issue involving third party</a:t>
            </a:r>
          </a:p>
          <a:p>
            <a:pPr marL="1543050" indent="-400050" algn="r">
              <a:spcAft>
                <a:spcPts val="600"/>
              </a:spcAft>
              <a:buNone/>
            </a:pPr>
            <a:r>
              <a:rPr lang="en-US" sz="2000" b="1" u="sng" dirty="0">
                <a:solidFill>
                  <a:schemeClr val="accent6">
                    <a:lumMod val="50000"/>
                  </a:schemeClr>
                </a:solidFill>
              </a:rPr>
              <a:t>CTSS 1.107 Definitions</a:t>
            </a:r>
          </a:p>
          <a:p>
            <a:pPr marL="1543050" indent="-400050" algn="r">
              <a:spcAft>
                <a:spcPts val="600"/>
              </a:spcAft>
            </a:pPr>
            <a:endParaRPr lang="en-US" sz="2000" dirty="0"/>
          </a:p>
        </p:txBody>
      </p:sp>
      <p:sp>
        <p:nvSpPr>
          <p:cNvPr id="4" name="Title 1"/>
          <p:cNvSpPr>
            <a:spLocks noGrp="1"/>
          </p:cNvSpPr>
          <p:nvPr>
            <p:ph type="title"/>
          </p:nvPr>
        </p:nvSpPr>
        <p:spPr>
          <a:xfrm>
            <a:off x="311150" y="-11430"/>
            <a:ext cx="8229600" cy="1320800"/>
          </a:xfrm>
        </p:spPr>
        <p:txBody>
          <a:bodyPr>
            <a:normAutofit/>
          </a:bodyPr>
          <a:lstStyle/>
          <a:p>
            <a:r>
              <a:rPr lang="en-US" dirty="0"/>
              <a:t>Prosecution and Progress:</a:t>
            </a:r>
            <a:br>
              <a:rPr lang="en-US" dirty="0"/>
            </a:br>
            <a:r>
              <a:rPr lang="en-US" dirty="0"/>
              <a:t>Time</a:t>
            </a:r>
          </a:p>
        </p:txBody>
      </p:sp>
      <p:sp>
        <p:nvSpPr>
          <p:cNvPr id="2" name="Slide Number Placeholder 1"/>
          <p:cNvSpPr>
            <a:spLocks noGrp="1"/>
          </p:cNvSpPr>
          <p:nvPr>
            <p:ph type="sldNum" sz="quarter" idx="12"/>
          </p:nvPr>
        </p:nvSpPr>
        <p:spPr/>
        <p:txBody>
          <a:bodyPr/>
          <a:lstStyle/>
          <a:p>
            <a:fld id="{B41A0527-32D7-4FE2-8C5B-FBC541753985}" type="slidenum">
              <a:rPr lang="en-US" smtClean="0"/>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1150" y="1096639"/>
            <a:ext cx="8458202" cy="5477510"/>
          </a:xfrm>
        </p:spPr>
        <p:txBody>
          <a:bodyPr>
            <a:noAutofit/>
          </a:bodyPr>
          <a:lstStyle/>
          <a:p>
            <a:pPr algn="ctr">
              <a:buNone/>
            </a:pPr>
            <a:r>
              <a:rPr lang="en-US" b="1" dirty="0">
                <a:solidFill>
                  <a:srgbClr val="006600"/>
                </a:solidFill>
              </a:rPr>
              <a:t>Working Day (</a:t>
            </a:r>
            <a:r>
              <a:rPr lang="en-US" b="1" dirty="0">
                <a:solidFill>
                  <a:srgbClr val="FF0000"/>
                </a:solidFill>
              </a:rPr>
              <a:t>GB</a:t>
            </a:r>
            <a:r>
              <a:rPr lang="en-US" b="1" dirty="0">
                <a:solidFill>
                  <a:srgbClr val="006600"/>
                </a:solidFill>
              </a:rPr>
              <a:t>)</a:t>
            </a:r>
          </a:p>
          <a:p>
            <a:r>
              <a:rPr lang="en-US" dirty="0"/>
              <a:t>Any day </a:t>
            </a:r>
            <a:r>
              <a:rPr lang="en-US" u="sng" dirty="0"/>
              <a:t>except</a:t>
            </a:r>
            <a:endParaRPr lang="en-US" dirty="0"/>
          </a:p>
          <a:p>
            <a:pPr marL="822960" lvl="1">
              <a:spcBef>
                <a:spcPct val="0"/>
              </a:spcBef>
              <a:spcAft>
                <a:spcPts val="600"/>
              </a:spcAft>
            </a:pPr>
            <a:r>
              <a:rPr lang="en-US" dirty="0"/>
              <a:t>Saturday, Sunday </a:t>
            </a:r>
          </a:p>
          <a:p>
            <a:pPr marL="822960" lvl="1">
              <a:spcBef>
                <a:spcPct val="0"/>
              </a:spcBef>
              <a:spcAft>
                <a:spcPts val="600"/>
              </a:spcAft>
            </a:pPr>
            <a:r>
              <a:rPr lang="en-US" dirty="0"/>
              <a:t>Agency designated holiday </a:t>
            </a:r>
          </a:p>
          <a:p>
            <a:pPr marL="822960" lvl="1">
              <a:spcBef>
                <a:spcPct val="0"/>
              </a:spcBef>
              <a:spcAft>
                <a:spcPts val="600"/>
              </a:spcAft>
            </a:pPr>
            <a:r>
              <a:rPr lang="en-US" dirty="0"/>
              <a:t>Contractor prevented from working… </a:t>
            </a:r>
          </a:p>
          <a:p>
            <a:pPr marL="1286510" lvl="2">
              <a:spcBef>
                <a:spcPct val="0"/>
              </a:spcBef>
              <a:spcAft>
                <a:spcPts val="600"/>
              </a:spcAft>
            </a:pPr>
            <a:r>
              <a:rPr lang="en-US" dirty="0"/>
              <a:t>at beginning of the workday </a:t>
            </a:r>
          </a:p>
          <a:p>
            <a:pPr marL="1286510" lvl="2">
              <a:spcBef>
                <a:spcPct val="0"/>
              </a:spcBef>
              <a:spcAft>
                <a:spcPts val="600"/>
              </a:spcAft>
            </a:pPr>
            <a:r>
              <a:rPr lang="en-US" dirty="0"/>
              <a:t>or the first 5 hours with at least 60 percent of the normal work force </a:t>
            </a:r>
          </a:p>
          <a:p>
            <a:pPr marL="1057910" lvl="2" indent="0">
              <a:spcBef>
                <a:spcPct val="0"/>
              </a:spcBef>
              <a:spcAft>
                <a:spcPts val="600"/>
              </a:spcAft>
              <a:buNone/>
            </a:pPr>
            <a:r>
              <a:rPr lang="en-US" dirty="0"/>
              <a:t>…for cause as specified in 6.61:</a:t>
            </a:r>
            <a:endParaRPr lang="en-US" altLang="en-US" dirty="0"/>
          </a:p>
          <a:p>
            <a:pPr marL="1543050" indent="-400050">
              <a:spcAft>
                <a:spcPts val="600"/>
              </a:spcAft>
              <a:buFont typeface="Wingdings" pitchFamily="2" charset="2"/>
              <a:buChar char="Ø"/>
            </a:pPr>
            <a:r>
              <a:rPr lang="en-US" sz="1800" dirty="0"/>
              <a:t>Weather</a:t>
            </a:r>
          </a:p>
          <a:p>
            <a:pPr marL="1543050" indent="-400050">
              <a:spcAft>
                <a:spcPts val="600"/>
              </a:spcAft>
              <a:buFont typeface="Wingdings" pitchFamily="2" charset="2"/>
              <a:buChar char="Ø"/>
            </a:pPr>
            <a:r>
              <a:rPr lang="en-US" sz="1800" dirty="0"/>
              <a:t>Maintaining traffic under contract</a:t>
            </a:r>
          </a:p>
          <a:p>
            <a:pPr marL="1543050" indent="-400050">
              <a:spcAft>
                <a:spcPts val="600"/>
              </a:spcAft>
              <a:buFont typeface="Wingdings" pitchFamily="2" charset="2"/>
              <a:buChar char="Ø"/>
            </a:pPr>
            <a:r>
              <a:rPr lang="en-US" sz="1800" dirty="0"/>
              <a:t>Unanticipated event</a:t>
            </a:r>
          </a:p>
          <a:p>
            <a:pPr marL="1543050" indent="-400050">
              <a:spcAft>
                <a:spcPts val="600"/>
              </a:spcAft>
              <a:buFont typeface="Wingdings" pitchFamily="2" charset="2"/>
              <a:buChar char="Ø"/>
            </a:pPr>
            <a:r>
              <a:rPr lang="en-US" sz="1800" dirty="0"/>
              <a:t>Issue involving third party</a:t>
            </a:r>
          </a:p>
          <a:p>
            <a:pPr marL="1543050" indent="-400050" algn="r">
              <a:spcAft>
                <a:spcPts val="600"/>
              </a:spcAft>
              <a:buNone/>
            </a:pPr>
            <a:r>
              <a:rPr lang="en-US" sz="2000" b="1" u="sng" dirty="0">
                <a:solidFill>
                  <a:schemeClr val="accent6">
                    <a:lumMod val="50000"/>
                  </a:schemeClr>
                </a:solidFill>
              </a:rPr>
              <a:t>Green Book 1-2 Terms and  Definitions </a:t>
            </a:r>
          </a:p>
          <a:p>
            <a:pPr marL="1543050" indent="-400050" algn="r">
              <a:spcAft>
                <a:spcPts val="600"/>
              </a:spcAft>
            </a:pPr>
            <a:endParaRPr lang="en-US" sz="2000" dirty="0"/>
          </a:p>
        </p:txBody>
      </p:sp>
      <p:sp>
        <p:nvSpPr>
          <p:cNvPr id="4" name="Title 1"/>
          <p:cNvSpPr>
            <a:spLocks noGrp="1"/>
          </p:cNvSpPr>
          <p:nvPr>
            <p:ph type="title"/>
          </p:nvPr>
        </p:nvSpPr>
        <p:spPr>
          <a:xfrm>
            <a:off x="311150" y="-11430"/>
            <a:ext cx="8229600" cy="1320800"/>
          </a:xfrm>
        </p:spPr>
        <p:txBody>
          <a:bodyPr>
            <a:normAutofit/>
          </a:bodyPr>
          <a:lstStyle/>
          <a:p>
            <a:r>
              <a:rPr lang="en-US" dirty="0"/>
              <a:t>Prosecution and Progress:</a:t>
            </a:r>
            <a:br>
              <a:rPr lang="en-US" dirty="0"/>
            </a:br>
            <a:r>
              <a:rPr lang="en-US" dirty="0"/>
              <a:t>Time</a:t>
            </a:r>
          </a:p>
        </p:txBody>
      </p:sp>
      <p:sp>
        <p:nvSpPr>
          <p:cNvPr id="2" name="Slide Number Placeholder 1"/>
          <p:cNvSpPr>
            <a:spLocks noGrp="1"/>
          </p:cNvSpPr>
          <p:nvPr>
            <p:ph type="sldNum" sz="quarter" idx="12"/>
          </p:nvPr>
        </p:nvSpPr>
        <p:spPr/>
        <p:txBody>
          <a:bodyPr/>
          <a:lstStyle/>
          <a:p>
            <a:fld id="{B41A0527-32D7-4FE2-8C5B-FBC541753985}" type="slidenum">
              <a:rPr lang="en-US" smtClean="0"/>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1225" y="1303371"/>
            <a:ext cx="8229600" cy="5477510"/>
          </a:xfrm>
        </p:spPr>
        <p:txBody>
          <a:bodyPr>
            <a:noAutofit/>
          </a:bodyPr>
          <a:lstStyle/>
          <a:p>
            <a:pPr algn="ctr">
              <a:buNone/>
            </a:pPr>
            <a:r>
              <a:rPr lang="en-US" b="1" dirty="0">
                <a:solidFill>
                  <a:srgbClr val="006600"/>
                </a:solidFill>
              </a:rPr>
              <a:t>Calendar Day (</a:t>
            </a:r>
            <a:r>
              <a:rPr lang="en-US" b="1" dirty="0">
                <a:solidFill>
                  <a:srgbClr val="FF0000"/>
                </a:solidFill>
              </a:rPr>
              <a:t>CTSS</a:t>
            </a:r>
            <a:r>
              <a:rPr lang="en-US" b="1" dirty="0">
                <a:solidFill>
                  <a:srgbClr val="006600"/>
                </a:solidFill>
              </a:rPr>
              <a:t>)</a:t>
            </a:r>
          </a:p>
          <a:p>
            <a:r>
              <a:rPr lang="en-US" b="1" dirty="0"/>
              <a:t>Day:</a:t>
            </a:r>
            <a:r>
              <a:rPr lang="en-US" dirty="0"/>
              <a:t>  24 consecutive hours running from midnight to midnight; </a:t>
            </a:r>
            <a:r>
              <a:rPr lang="en-US" b="1" dirty="0"/>
              <a:t>calendar day</a:t>
            </a:r>
            <a:endParaRPr lang="en-US" dirty="0"/>
          </a:p>
          <a:p>
            <a:pPr marL="1543050" indent="-400050" algn="r">
              <a:spcAft>
                <a:spcPts val="600"/>
              </a:spcAft>
              <a:buNone/>
            </a:pPr>
            <a:endParaRPr lang="en-US" sz="2000" b="1" u="sng" dirty="0">
              <a:solidFill>
                <a:schemeClr val="accent6">
                  <a:lumMod val="50000"/>
                </a:schemeClr>
              </a:solidFill>
            </a:endParaRPr>
          </a:p>
          <a:p>
            <a:pPr marL="1543050" indent="-400050" algn="r">
              <a:spcAft>
                <a:spcPts val="600"/>
              </a:spcAft>
              <a:buNone/>
            </a:pPr>
            <a:r>
              <a:rPr lang="en-US" sz="2000" b="1" u="sng" dirty="0">
                <a:solidFill>
                  <a:schemeClr val="accent6">
                    <a:lumMod val="50000"/>
                  </a:schemeClr>
                </a:solidFill>
              </a:rPr>
              <a:t>CTSS 1.107 Definitions</a:t>
            </a:r>
          </a:p>
          <a:p>
            <a:pPr marL="1543050" indent="-400050" algn="r">
              <a:spcAft>
                <a:spcPts val="600"/>
              </a:spcAft>
            </a:pPr>
            <a:endParaRPr lang="en-US" sz="2000" dirty="0"/>
          </a:p>
        </p:txBody>
      </p:sp>
      <p:sp>
        <p:nvSpPr>
          <p:cNvPr id="4" name="Title 1"/>
          <p:cNvSpPr>
            <a:spLocks noGrp="1"/>
          </p:cNvSpPr>
          <p:nvPr>
            <p:ph type="title"/>
          </p:nvPr>
        </p:nvSpPr>
        <p:spPr>
          <a:xfrm>
            <a:off x="311150" y="-11430"/>
            <a:ext cx="8229600" cy="1320800"/>
          </a:xfrm>
        </p:spPr>
        <p:txBody>
          <a:bodyPr>
            <a:normAutofit/>
          </a:bodyPr>
          <a:lstStyle/>
          <a:p>
            <a:r>
              <a:rPr lang="en-US" dirty="0"/>
              <a:t>Prosecution and Progress:</a:t>
            </a:r>
            <a:br>
              <a:rPr lang="en-US" dirty="0"/>
            </a:br>
            <a:r>
              <a:rPr lang="en-US" dirty="0"/>
              <a:t>Time</a:t>
            </a:r>
          </a:p>
        </p:txBody>
      </p:sp>
      <p:sp>
        <p:nvSpPr>
          <p:cNvPr id="2" name="Slide Number Placeholder 1"/>
          <p:cNvSpPr>
            <a:spLocks noGrp="1"/>
          </p:cNvSpPr>
          <p:nvPr>
            <p:ph type="sldNum" sz="quarter" idx="12"/>
          </p:nvPr>
        </p:nvSpPr>
        <p:spPr/>
        <p:txBody>
          <a:bodyPr/>
          <a:lstStyle/>
          <a:p>
            <a:fld id="{B41A0527-32D7-4FE2-8C5B-FBC541753985}" type="slidenum">
              <a:rPr lang="en-US" smtClean="0"/>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noGrp="1"/>
          </p:cNvSpPr>
          <p:nvPr>
            <p:ph type="title" idx="4294967295"/>
          </p:nvPr>
        </p:nvSpPr>
        <p:spPr>
          <a:xfrm>
            <a:off x="5423708" y="1491615"/>
            <a:ext cx="3263092" cy="386866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4763"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Weekly Statement of Working Days</a:t>
            </a:r>
            <a:r>
              <a:rPr kumimoji="0" lang="en-US" sz="1800" b="1" i="0" u="none" strike="noStrike" kern="1200" cap="none" spc="0" normalizeH="0" baseline="0" noProof="0" dirty="0">
                <a:ln>
                  <a:noFill/>
                </a:ln>
                <a:solidFill>
                  <a:srgbClr val="F79646">
                    <a:lumMod val="50000"/>
                  </a:srgbClr>
                </a:solidFill>
                <a:effectLst/>
                <a:uLnTx/>
                <a:uFillTx/>
                <a:latin typeface="Arial" panose="020B0604020202020204" pitchFamily="34" charset="0"/>
                <a:ea typeface="+mn-ea"/>
                <a:cs typeface="Arial" panose="020B0604020202020204" pitchFamily="34" charset="0"/>
              </a:rPr>
              <a:t> (Exhibit 16-A)</a:t>
            </a:r>
          </a:p>
        </p:txBody>
      </p:sp>
      <p:sp>
        <p:nvSpPr>
          <p:cNvPr id="4" name="TextBox 3">
            <a:extLst>
              <a:ext uri="{C183D7F6-B498-43B3-948B-1728B52AA6E4}">
                <adec:decorative xmlns:adec="http://schemas.microsoft.com/office/drawing/2017/decorative" val="1"/>
              </a:ext>
            </a:extLst>
          </p:cNvPr>
          <p:cNvSpPr txBox="1"/>
          <p:nvPr/>
        </p:nvSpPr>
        <p:spPr>
          <a:xfrm>
            <a:off x="0" y="190500"/>
            <a:ext cx="9143999" cy="1200329"/>
          </a:xfrm>
          <a:prstGeom prst="rect">
            <a:avLst/>
          </a:prstGeom>
          <a:solidFill>
            <a:schemeClr val="bg1"/>
          </a:solidFill>
        </p:spPr>
        <p:txBody>
          <a:bodyPr wrap="square" rtlCol="0">
            <a:spAutoFit/>
          </a:bodyPr>
          <a:lstStyle/>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p:txBody>
      </p:sp>
      <p:sp>
        <p:nvSpPr>
          <p:cNvPr id="2" name="Slide Number Placeholder 1"/>
          <p:cNvSpPr>
            <a:spLocks noGrp="1"/>
          </p:cNvSpPr>
          <p:nvPr>
            <p:ph type="sldNum" sz="quarter" idx="12"/>
          </p:nvPr>
        </p:nvSpPr>
        <p:spPr/>
        <p:txBody>
          <a:bodyPr/>
          <a:lstStyle/>
          <a:p>
            <a:fld id="{B41A0527-32D7-4FE2-8C5B-FBC541753985}" type="slidenum">
              <a:rPr lang="en-US" smtClean="0">
                <a:solidFill>
                  <a:prstClr val="black"/>
                </a:solidFill>
              </a:rPr>
              <a:pPr/>
              <a:t>18</a:t>
            </a:fld>
            <a:endParaRPr lang="en-US" dirty="0">
              <a:solidFill>
                <a:prstClr val="black"/>
              </a:solidFill>
            </a:endParaRPr>
          </a:p>
        </p:txBody>
      </p:sp>
      <p:pic>
        <p:nvPicPr>
          <p:cNvPr id="7" name="Picture 6" descr="Weekly Statement of Working Days&#10;"/>
          <p:cNvPicPr>
            <a:picLocks noChangeAspect="1"/>
          </p:cNvPicPr>
          <p:nvPr/>
        </p:nvPicPr>
        <p:blipFill>
          <a:blip r:embed="rId3"/>
          <a:stretch>
            <a:fillRect/>
          </a:stretch>
        </p:blipFill>
        <p:spPr>
          <a:xfrm>
            <a:off x="418917" y="190500"/>
            <a:ext cx="5115610" cy="6596700"/>
          </a:xfrm>
          <a:prstGeom prst="rect">
            <a:avLst/>
          </a:prstGeom>
          <a:ln w="12700">
            <a:solidFill>
              <a:schemeClr val="tx1"/>
            </a:solidFill>
          </a:ln>
        </p:spPr>
      </p:pic>
      <p:sp>
        <p:nvSpPr>
          <p:cNvPr id="8" name="Oval 7">
            <a:extLst>
              <a:ext uri="{FF2B5EF4-FFF2-40B4-BE49-F238E27FC236}">
                <a16:creationId xmlns:a16="http://schemas.microsoft.com/office/drawing/2014/main" id="{6DE49C2C-800D-430B-94B3-C480BE4F8612}"/>
              </a:ext>
              <a:ext uri="{C183D7F6-B498-43B3-948B-1728B52AA6E4}">
                <adec:decorative xmlns:adec="http://schemas.microsoft.com/office/drawing/2017/decorative" val="1"/>
              </a:ext>
            </a:extLst>
          </p:cNvPr>
          <p:cNvSpPr/>
          <p:nvPr/>
        </p:nvSpPr>
        <p:spPr>
          <a:xfrm>
            <a:off x="468747" y="4315125"/>
            <a:ext cx="1690778" cy="45482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5468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title" idx="4294967295"/>
          </p:nvPr>
        </p:nvSpPr>
        <p:spPr>
          <a:xfrm>
            <a:off x="5983288" y="1497013"/>
            <a:ext cx="2703512" cy="39782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4763" algn="ctr" defTabSz="914400" rtl="0" eaLnBrk="1" fontAlgn="auto" latinLnBrk="0" hangingPunct="1">
              <a:lnSpc>
                <a:spcPct val="100000"/>
              </a:lnSpc>
              <a:spcBef>
                <a:spcPts val="0"/>
              </a:spcBef>
              <a:spcAft>
                <a:spcPts val="1200"/>
              </a:spcAft>
              <a:buClrTx/>
              <a:buSzTx/>
              <a:buFont typeface="Arial" pitchFamily="34" charset="0"/>
              <a:buNone/>
              <a:tabLst/>
              <a:defRPr/>
            </a:pPr>
            <a: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Sample completion of the first Weekly Statement of Working Days</a:t>
            </a:r>
            <a:r>
              <a:rPr kumimoji="0" lang="en-US" sz="2800" b="1"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rPr>
              <a:t> </a:t>
            </a:r>
            <a:r>
              <a:rPr kumimoji="0" lang="en-US" sz="1800" b="1"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rPr>
              <a:t>(Handout Pg. 2)</a:t>
            </a:r>
          </a:p>
        </p:txBody>
      </p:sp>
      <p:sp>
        <p:nvSpPr>
          <p:cNvPr id="4" name="TextBox 3">
            <a:extLst>
              <a:ext uri="{C183D7F6-B498-43B3-948B-1728B52AA6E4}">
                <adec:decorative xmlns:adec="http://schemas.microsoft.com/office/drawing/2017/decorative" val="1"/>
              </a:ext>
            </a:extLst>
          </p:cNvPr>
          <p:cNvSpPr txBox="1"/>
          <p:nvPr/>
        </p:nvSpPr>
        <p:spPr>
          <a:xfrm>
            <a:off x="0" y="190500"/>
            <a:ext cx="9143999" cy="1200329"/>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p:txBody>
      </p:sp>
      <p:sp>
        <p:nvSpPr>
          <p:cNvPr id="2" name="Slide Number Placeholder 1"/>
          <p:cNvSpPr>
            <a:spLocks noGrp="1"/>
          </p:cNvSpPr>
          <p:nvPr>
            <p:ph type="sldNum" sz="quarter" idx="12"/>
          </p:nvPr>
        </p:nvSpPr>
        <p:spPr/>
        <p:txBody>
          <a:bodyPr/>
          <a:lstStyle/>
          <a:p>
            <a:fld id="{B41A0527-32D7-4FE2-8C5B-FBC541753985}" type="slidenum">
              <a:rPr lang="en-US" smtClean="0"/>
              <a:pPr/>
              <a:t>19</a:t>
            </a:fld>
            <a:endParaRPr lang="en-US" dirty="0"/>
          </a:p>
        </p:txBody>
      </p:sp>
      <p:pic>
        <p:nvPicPr>
          <p:cNvPr id="7" name="Picture 6" descr="Sample completion of the first Weekly Statement of Working Days"/>
          <p:cNvPicPr>
            <a:picLocks noChangeAspect="1"/>
          </p:cNvPicPr>
          <p:nvPr/>
        </p:nvPicPr>
        <p:blipFill>
          <a:blip r:embed="rId3"/>
          <a:stretch>
            <a:fillRect/>
          </a:stretch>
        </p:blipFill>
        <p:spPr>
          <a:xfrm>
            <a:off x="423058" y="234755"/>
            <a:ext cx="5003430" cy="6502533"/>
          </a:xfrm>
          <a:prstGeom prst="rect">
            <a:avLst/>
          </a:prstGeom>
          <a:ln w="12700">
            <a:solidFill>
              <a:schemeClr val="tx1"/>
            </a:solidFill>
          </a:ln>
        </p:spPr>
      </p:pic>
    </p:spTree>
    <p:extLst>
      <p:ext uri="{BB962C8B-B14F-4D97-AF65-F5344CB8AC3E}">
        <p14:creationId xmlns:p14="http://schemas.microsoft.com/office/powerpoint/2010/main" val="1697257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noGrp="1"/>
          </p:cNvSpPr>
          <p:nvPr>
            <p:ph type="title" idx="4294967295"/>
          </p:nvPr>
        </p:nvSpPr>
        <p:spPr>
          <a:xfrm>
            <a:off x="6180132" y="1371600"/>
            <a:ext cx="2703656" cy="45491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4763"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Sample completion of a CO time extension on  the Weekly Statement of Working Days </a:t>
            </a:r>
            <a:r>
              <a:rPr kumimoji="0" lang="en-US" sz="1800" b="1"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rPr>
              <a:t>(Handout Pg. 3)</a:t>
            </a:r>
          </a:p>
        </p:txBody>
      </p:sp>
      <p:sp>
        <p:nvSpPr>
          <p:cNvPr id="5" name="TextBox 4">
            <a:extLst>
              <a:ext uri="{C183D7F6-B498-43B3-948B-1728B52AA6E4}">
                <adec:decorative xmlns:adec="http://schemas.microsoft.com/office/drawing/2017/decorative" val="1"/>
              </a:ext>
            </a:extLst>
          </p:cNvPr>
          <p:cNvSpPr txBox="1"/>
          <p:nvPr/>
        </p:nvSpPr>
        <p:spPr>
          <a:xfrm>
            <a:off x="0" y="190500"/>
            <a:ext cx="9143999" cy="1200329"/>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p:txBody>
      </p:sp>
      <p:sp>
        <p:nvSpPr>
          <p:cNvPr id="2" name="Slide Number Placeholder 1"/>
          <p:cNvSpPr>
            <a:spLocks noGrp="1"/>
          </p:cNvSpPr>
          <p:nvPr>
            <p:ph type="sldNum" sz="quarter" idx="12"/>
          </p:nvPr>
        </p:nvSpPr>
        <p:spPr/>
        <p:txBody>
          <a:bodyPr/>
          <a:lstStyle/>
          <a:p>
            <a:fld id="{B41A0527-32D7-4FE2-8C5B-FBC541753985}" type="slidenum">
              <a:rPr lang="en-US" smtClean="0"/>
              <a:pPr/>
              <a:t>20</a:t>
            </a:fld>
            <a:endParaRPr lang="en-US" dirty="0"/>
          </a:p>
        </p:txBody>
      </p:sp>
      <p:pic>
        <p:nvPicPr>
          <p:cNvPr id="6" name="Picture 5" descr="Sample completion of a CO time extension on  the Weekly Statement of Working Days&#10;"/>
          <p:cNvPicPr>
            <a:picLocks noChangeAspect="1"/>
          </p:cNvPicPr>
          <p:nvPr/>
        </p:nvPicPr>
        <p:blipFill>
          <a:blip r:embed="rId3"/>
          <a:stretch>
            <a:fillRect/>
          </a:stretch>
        </p:blipFill>
        <p:spPr>
          <a:xfrm>
            <a:off x="501716" y="128167"/>
            <a:ext cx="5059839" cy="6593308"/>
          </a:xfrm>
          <a:prstGeom prst="rect">
            <a:avLst/>
          </a:prstGeom>
          <a:ln>
            <a:solidFill>
              <a:schemeClr val="tx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559744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descr="Sample completion&#10;of non-working days on the Weekly Statement of Working Days &#10;"/>
          <p:cNvSpPr>
            <a:spLocks noGrp="1"/>
          </p:cNvSpPr>
          <p:nvPr>
            <p:ph type="title" idx="4294967295"/>
          </p:nvPr>
        </p:nvSpPr>
        <p:spPr>
          <a:xfrm>
            <a:off x="333375" y="1422400"/>
            <a:ext cx="2974975" cy="45132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4763" algn="ctr" defTabSz="914400" rtl="0" eaLnBrk="1" fontAlgn="auto" latinLnBrk="0" hangingPunct="1">
              <a:lnSpc>
                <a:spcPct val="100000"/>
              </a:lnSpc>
              <a:spcBef>
                <a:spcPts val="672"/>
              </a:spcBef>
              <a:spcAft>
                <a:spcPts val="0"/>
              </a:spcAft>
              <a:buClrTx/>
              <a:buSzTx/>
              <a:buFont typeface="Arial" pitchFamily="34" charset="0"/>
              <a:buNone/>
              <a:tabLst/>
              <a:defRPr/>
            </a:pPr>
            <a: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Sample completion</a:t>
            </a:r>
            <a:b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br>
            <a: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of non-working days on the Weekly Statement of Working Days</a:t>
            </a:r>
            <a:r>
              <a:rPr kumimoji="0" lang="en-US" sz="2800" b="1"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rPr>
              <a:t> </a:t>
            </a:r>
          </a:p>
          <a:p>
            <a:pPr marL="0" marR="0" lvl="0" indent="4763" algn="ctr" defTabSz="914400" rtl="0" eaLnBrk="1" fontAlgn="auto" latinLnBrk="0" hangingPunct="1">
              <a:lnSpc>
                <a:spcPct val="100000"/>
              </a:lnSpc>
              <a:spcBef>
                <a:spcPts val="672"/>
              </a:spcBef>
              <a:spcAft>
                <a:spcPts val="0"/>
              </a:spcAft>
              <a:buClrTx/>
              <a:buSzTx/>
              <a:buFont typeface="Arial" pitchFamily="34" charset="0"/>
              <a:buNone/>
              <a:tabLst/>
              <a:defRPr/>
            </a:pPr>
            <a:endParaRPr kumimoji="0" lang="en-US" sz="2800" b="1"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endParaRPr>
          </a:p>
          <a:p>
            <a:pPr marL="0" marR="0" lvl="0" indent="4763" algn="ctr" defTabSz="914400" rtl="0" eaLnBrk="1" fontAlgn="auto" latinLnBrk="0" hangingPunct="1">
              <a:lnSpc>
                <a:spcPct val="100000"/>
              </a:lnSpc>
              <a:spcBef>
                <a:spcPts val="528"/>
              </a:spcBef>
              <a:spcAft>
                <a:spcPts val="0"/>
              </a:spcAft>
              <a:buClrTx/>
              <a:buSzTx/>
              <a:buFont typeface="Arial" pitchFamily="34" charset="0"/>
              <a:buNone/>
              <a:tabLst/>
              <a:defRPr/>
            </a:pPr>
            <a:r>
              <a:rPr kumimoji="0" lang="en-US" sz="1800" b="1"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rPr>
              <a:t>(Handout Pg. 4)</a:t>
            </a:r>
          </a:p>
        </p:txBody>
      </p:sp>
      <p:sp>
        <p:nvSpPr>
          <p:cNvPr id="5" name="TextBox 4">
            <a:extLst>
              <a:ext uri="{C183D7F6-B498-43B3-948B-1728B52AA6E4}">
                <adec:decorative xmlns:adec="http://schemas.microsoft.com/office/drawing/2017/decorative" val="1"/>
              </a:ext>
            </a:extLst>
          </p:cNvPr>
          <p:cNvSpPr txBox="1"/>
          <p:nvPr/>
        </p:nvSpPr>
        <p:spPr>
          <a:xfrm>
            <a:off x="0" y="190500"/>
            <a:ext cx="9143999" cy="1200329"/>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Slide Number Placeholder 1"/>
          <p:cNvSpPr>
            <a:spLocks noGrp="1"/>
          </p:cNvSpPr>
          <p:nvPr>
            <p:ph type="sldNum" sz="quarter" idx="12"/>
          </p:nvPr>
        </p:nvSpPr>
        <p:spPr>
          <a:xfrm>
            <a:off x="6553200" y="6404217"/>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41A0527-32D7-4FE2-8C5B-FBC54175398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6" name="Picture 5" descr="Sample completion of non-working days on the Weekly Statement of Working Days &#10;"/>
          <p:cNvPicPr>
            <a:picLocks noChangeAspect="1"/>
          </p:cNvPicPr>
          <p:nvPr/>
        </p:nvPicPr>
        <p:blipFill>
          <a:blip r:embed="rId3"/>
          <a:stretch>
            <a:fillRect/>
          </a:stretch>
        </p:blipFill>
        <p:spPr>
          <a:xfrm>
            <a:off x="3502617" y="173844"/>
            <a:ext cx="4833960" cy="6412936"/>
          </a:xfrm>
          <a:prstGeom prst="rect">
            <a:avLst/>
          </a:prstGeom>
          <a:ln w="12700">
            <a:solidFill>
              <a:schemeClr val="tx1"/>
            </a:solidFill>
          </a:ln>
        </p:spPr>
      </p:pic>
    </p:spTree>
    <p:extLst>
      <p:ext uri="{BB962C8B-B14F-4D97-AF65-F5344CB8AC3E}">
        <p14:creationId xmlns:p14="http://schemas.microsoft.com/office/powerpoint/2010/main" val="21884259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noGrp="1"/>
          </p:cNvSpPr>
          <p:nvPr>
            <p:ph type="title" idx="4294967295"/>
          </p:nvPr>
        </p:nvSpPr>
        <p:spPr>
          <a:xfrm>
            <a:off x="308476" y="1409432"/>
            <a:ext cx="2703656" cy="425984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4763"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Sample completion</a:t>
            </a:r>
            <a:b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br>
            <a: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of a contract</a:t>
            </a:r>
            <a:b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br>
            <a: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in overrun on </a:t>
            </a:r>
            <a:b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br>
            <a: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the Weekly Statement of Working Days</a:t>
            </a:r>
          </a:p>
          <a:p>
            <a:pPr marL="0" marR="0" lvl="0" indent="4763"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200" b="1"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endParaRPr>
          </a:p>
          <a:p>
            <a:pPr marL="0" marR="0" lvl="0" indent="4763"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1"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rPr>
              <a:t>(Handout Pg. 5)</a:t>
            </a:r>
          </a:p>
        </p:txBody>
      </p:sp>
      <p:sp>
        <p:nvSpPr>
          <p:cNvPr id="4" name="TextBox 3">
            <a:extLst>
              <a:ext uri="{C183D7F6-B498-43B3-948B-1728B52AA6E4}">
                <adec:decorative xmlns:adec="http://schemas.microsoft.com/office/drawing/2017/decorative" val="1"/>
              </a:ext>
            </a:extLst>
          </p:cNvPr>
          <p:cNvSpPr txBox="1"/>
          <p:nvPr/>
        </p:nvSpPr>
        <p:spPr>
          <a:xfrm>
            <a:off x="0" y="190500"/>
            <a:ext cx="9143999" cy="1200329"/>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p:txBody>
      </p:sp>
      <p:sp>
        <p:nvSpPr>
          <p:cNvPr id="2" name="Slide Number Placeholder 1"/>
          <p:cNvSpPr>
            <a:spLocks noGrp="1"/>
          </p:cNvSpPr>
          <p:nvPr>
            <p:ph type="sldNum" sz="quarter" idx="12"/>
          </p:nvPr>
        </p:nvSpPr>
        <p:spPr/>
        <p:txBody>
          <a:bodyPr/>
          <a:lstStyle/>
          <a:p>
            <a:fld id="{B41A0527-32D7-4FE2-8C5B-FBC541753985}" type="slidenum">
              <a:rPr lang="en-US" smtClean="0"/>
              <a:pPr/>
              <a:t>22</a:t>
            </a:fld>
            <a:endParaRPr lang="en-US" dirty="0"/>
          </a:p>
        </p:txBody>
      </p:sp>
      <p:pic>
        <p:nvPicPr>
          <p:cNvPr id="6" name="Picture 5" descr="Sample completion of a contract in overrun on  the Weekly Statement of Working Days&#10;"/>
          <p:cNvPicPr>
            <a:picLocks noChangeAspect="1"/>
          </p:cNvPicPr>
          <p:nvPr/>
        </p:nvPicPr>
        <p:blipFill>
          <a:blip r:embed="rId3"/>
          <a:stretch>
            <a:fillRect/>
          </a:stretch>
        </p:blipFill>
        <p:spPr>
          <a:xfrm>
            <a:off x="3435390" y="285750"/>
            <a:ext cx="4819650" cy="62865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8655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title" idx="4294967295"/>
          </p:nvPr>
        </p:nvSpPr>
        <p:spPr>
          <a:xfrm>
            <a:off x="157163" y="1814513"/>
            <a:ext cx="3765550" cy="27574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4763" algn="ctr" defTabSz="914400" rtl="0" eaLnBrk="1" fontAlgn="auto" latinLnBrk="0" hangingPunct="1">
              <a:lnSpc>
                <a:spcPct val="100000"/>
              </a:lnSpc>
              <a:spcBef>
                <a:spcPts val="0"/>
              </a:spcBef>
              <a:spcAft>
                <a:spcPts val="1200"/>
              </a:spcAft>
              <a:buClrTx/>
              <a:buSzTx/>
              <a:buFont typeface="Arial" pitchFamily="34" charset="0"/>
              <a:buNone/>
              <a:tabLst/>
              <a:defRPr/>
            </a:pPr>
            <a: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Construction</a:t>
            </a:r>
            <a:b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br>
            <a: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Workday Calendar</a:t>
            </a:r>
          </a:p>
          <a:p>
            <a:pPr marL="0" marR="0" lvl="0" indent="4763" algn="ctr" defTabSz="914400" rtl="0" eaLnBrk="1" fontAlgn="auto" latinLnBrk="0" hangingPunct="1">
              <a:lnSpc>
                <a:spcPct val="100000"/>
              </a:lnSpc>
              <a:spcBef>
                <a:spcPts val="0"/>
              </a:spcBef>
              <a:spcAft>
                <a:spcPts val="1200"/>
              </a:spcAft>
              <a:buClrTx/>
              <a:buSzTx/>
              <a:buFont typeface="Arial" pitchFamily="34" charset="0"/>
              <a:buNone/>
              <a:tabLst/>
              <a:defRPr/>
            </a:pPr>
            <a: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(5-Day)</a:t>
            </a:r>
          </a:p>
          <a:p>
            <a:pPr marL="0" marR="0" lvl="0" indent="4763" algn="ctr" defTabSz="914400" rtl="0" eaLnBrk="1" fontAlgn="auto" latinLnBrk="0" hangingPunct="1">
              <a:lnSpc>
                <a:spcPct val="100000"/>
              </a:lnSpc>
              <a:spcBef>
                <a:spcPts val="0"/>
              </a:spcBef>
              <a:spcAft>
                <a:spcPts val="1200"/>
              </a:spcAft>
              <a:buClrTx/>
              <a:buSzTx/>
              <a:buFont typeface="Arial" pitchFamily="34" charset="0"/>
              <a:buNone/>
              <a:tabLst/>
              <a:defRPr/>
            </a:pPr>
            <a:r>
              <a:rPr kumimoji="0" lang="en-US" sz="14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https://dot.ca.gov/programs/construction/contract-time</a:t>
            </a:r>
            <a:endParaRPr kumimoji="0" lang="en-US" sz="14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p:txBody>
      </p:sp>
      <p:sp>
        <p:nvSpPr>
          <p:cNvPr id="4" name="TextBox 3">
            <a:extLst>
              <a:ext uri="{C183D7F6-B498-43B3-948B-1728B52AA6E4}">
                <adec:decorative xmlns:adec="http://schemas.microsoft.com/office/drawing/2017/decorative" val="1"/>
              </a:ext>
            </a:extLst>
          </p:cNvPr>
          <p:cNvSpPr txBox="1"/>
          <p:nvPr/>
        </p:nvSpPr>
        <p:spPr>
          <a:xfrm>
            <a:off x="0" y="190500"/>
            <a:ext cx="9143999" cy="1200329"/>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p:txBody>
      </p:sp>
      <p:sp>
        <p:nvSpPr>
          <p:cNvPr id="2" name="Slide Number Placeholder 1"/>
          <p:cNvSpPr>
            <a:spLocks noGrp="1"/>
          </p:cNvSpPr>
          <p:nvPr>
            <p:ph type="sldNum" sz="quarter" idx="12"/>
          </p:nvPr>
        </p:nvSpPr>
        <p:spPr/>
        <p:txBody>
          <a:bodyPr/>
          <a:lstStyle/>
          <a:p>
            <a:fld id="{B41A0527-32D7-4FE2-8C5B-FBC541753985}" type="slidenum">
              <a:rPr lang="en-US" smtClean="0"/>
              <a:pPr/>
              <a:t>23</a:t>
            </a:fld>
            <a:endParaRPr lang="en-US" dirty="0"/>
          </a:p>
        </p:txBody>
      </p:sp>
      <p:sp>
        <p:nvSpPr>
          <p:cNvPr id="7" name="TextBox 6">
            <a:extLst>
              <a:ext uri="{FF2B5EF4-FFF2-40B4-BE49-F238E27FC236}">
                <a16:creationId xmlns:a16="http://schemas.microsoft.com/office/drawing/2014/main" id="{F5DFE30D-9656-457D-BA06-4FE25A197BE5}"/>
              </a:ext>
            </a:extLst>
          </p:cNvPr>
          <p:cNvSpPr txBox="1"/>
          <p:nvPr/>
        </p:nvSpPr>
        <p:spPr>
          <a:xfrm>
            <a:off x="5422900" y="1390829"/>
            <a:ext cx="882650" cy="369332"/>
          </a:xfrm>
          <a:prstGeom prst="rect">
            <a:avLst/>
          </a:prstGeom>
          <a:noFill/>
        </p:spPr>
        <p:txBody>
          <a:bodyPr wrap="square" rtlCol="0">
            <a:spAutoFit/>
          </a:bodyPr>
          <a:lstStyle/>
          <a:p>
            <a:r>
              <a:rPr lang="en-US" dirty="0"/>
              <a:t>2012</a:t>
            </a:r>
          </a:p>
        </p:txBody>
      </p:sp>
      <p:pic>
        <p:nvPicPr>
          <p:cNvPr id="5" name="Picture 4" descr="Construction Workday Calendar&#10;">
            <a:extLst>
              <a:ext uri="{FF2B5EF4-FFF2-40B4-BE49-F238E27FC236}">
                <a16:creationId xmlns:a16="http://schemas.microsoft.com/office/drawing/2014/main" id="{3AC40976-0A27-45F6-991F-0F971A34D4EA}"/>
              </a:ext>
            </a:extLst>
          </p:cNvPr>
          <p:cNvPicPr>
            <a:picLocks noChangeAspect="1"/>
          </p:cNvPicPr>
          <p:nvPr/>
        </p:nvPicPr>
        <p:blipFill>
          <a:blip r:embed="rId4"/>
          <a:stretch>
            <a:fillRect/>
          </a:stretch>
        </p:blipFill>
        <p:spPr>
          <a:xfrm>
            <a:off x="3793746" y="52481"/>
            <a:ext cx="4537241" cy="675303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Construction Workday Calendar (7-Day)&#10;"/>
          <p:cNvSpPr>
            <a:spLocks noGrp="1"/>
          </p:cNvSpPr>
          <p:nvPr>
            <p:ph type="title" idx="4294967295"/>
          </p:nvPr>
        </p:nvSpPr>
        <p:spPr>
          <a:xfrm>
            <a:off x="157163" y="1814513"/>
            <a:ext cx="3765550" cy="27574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4763" algn="ctr" defTabSz="914400" rtl="0" eaLnBrk="1" fontAlgn="auto" latinLnBrk="0" hangingPunct="1">
              <a:lnSpc>
                <a:spcPct val="100000"/>
              </a:lnSpc>
              <a:spcBef>
                <a:spcPts val="0"/>
              </a:spcBef>
              <a:spcAft>
                <a:spcPts val="1200"/>
              </a:spcAft>
              <a:buClrTx/>
              <a:buSzTx/>
              <a:buFont typeface="Arial" pitchFamily="34" charset="0"/>
              <a:buNone/>
              <a:tabLst/>
              <a:defRPr/>
            </a:pPr>
            <a: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Construction</a:t>
            </a:r>
            <a:b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br>
            <a: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Workday Calendar</a:t>
            </a:r>
          </a:p>
          <a:p>
            <a:pPr marL="0" marR="0" lvl="0" indent="4763" algn="ctr" defTabSz="914400" rtl="0" eaLnBrk="1" fontAlgn="auto" latinLnBrk="0" hangingPunct="1">
              <a:lnSpc>
                <a:spcPct val="100000"/>
              </a:lnSpc>
              <a:spcBef>
                <a:spcPts val="0"/>
              </a:spcBef>
              <a:spcAft>
                <a:spcPts val="1200"/>
              </a:spcAft>
              <a:buClrTx/>
              <a:buSzTx/>
              <a:buFont typeface="Arial" pitchFamily="34" charset="0"/>
              <a:buNone/>
              <a:tabLst/>
              <a:defRPr/>
            </a:pPr>
            <a: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(7-Day)</a:t>
            </a:r>
          </a:p>
          <a:p>
            <a:pPr marL="0" marR="0" lvl="0" indent="4763" algn="ctr" defTabSz="914400" rtl="0" eaLnBrk="1" fontAlgn="auto" latinLnBrk="0" hangingPunct="1">
              <a:lnSpc>
                <a:spcPct val="100000"/>
              </a:lnSpc>
              <a:spcBef>
                <a:spcPts val="0"/>
              </a:spcBef>
              <a:spcAft>
                <a:spcPts val="1200"/>
              </a:spcAft>
              <a:buClrTx/>
              <a:buSzTx/>
              <a:buFont typeface="Arial" pitchFamily="34" charset="0"/>
              <a:buNone/>
              <a:tabLst/>
              <a:defRPr/>
            </a:pPr>
            <a:r>
              <a:rPr kumimoji="0" lang="en-US" sz="14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https://dot.ca.gov/programs/construction/contract-time</a:t>
            </a:r>
            <a:endParaRPr kumimoji="0" lang="en-US" sz="14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p:txBody>
      </p:sp>
      <p:sp>
        <p:nvSpPr>
          <p:cNvPr id="4" name="TextBox 3">
            <a:extLst>
              <a:ext uri="{C183D7F6-B498-43B3-948B-1728B52AA6E4}">
                <adec:decorative xmlns:adec="http://schemas.microsoft.com/office/drawing/2017/decorative" val="1"/>
              </a:ext>
            </a:extLst>
          </p:cNvPr>
          <p:cNvSpPr txBox="1"/>
          <p:nvPr/>
        </p:nvSpPr>
        <p:spPr>
          <a:xfrm>
            <a:off x="0" y="190500"/>
            <a:ext cx="9143999" cy="1200329"/>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p:txBody>
      </p:sp>
      <p:sp>
        <p:nvSpPr>
          <p:cNvPr id="2" name="Slide Number Placeholder 1"/>
          <p:cNvSpPr>
            <a:spLocks noGrp="1"/>
          </p:cNvSpPr>
          <p:nvPr>
            <p:ph type="sldNum" sz="quarter" idx="12"/>
          </p:nvPr>
        </p:nvSpPr>
        <p:spPr/>
        <p:txBody>
          <a:bodyPr/>
          <a:lstStyle/>
          <a:p>
            <a:fld id="{B41A0527-32D7-4FE2-8C5B-FBC541753985}" type="slidenum">
              <a:rPr lang="en-US" smtClean="0"/>
              <a:pPr/>
              <a:t>24</a:t>
            </a:fld>
            <a:endParaRPr lang="en-US" dirty="0"/>
          </a:p>
        </p:txBody>
      </p:sp>
      <p:sp>
        <p:nvSpPr>
          <p:cNvPr id="7" name="TextBox 6">
            <a:extLst>
              <a:ext uri="{FF2B5EF4-FFF2-40B4-BE49-F238E27FC236}">
                <a16:creationId xmlns:a16="http://schemas.microsoft.com/office/drawing/2014/main" id="{F5DFE30D-9656-457D-BA06-4FE25A197BE5}"/>
              </a:ext>
            </a:extLst>
          </p:cNvPr>
          <p:cNvSpPr txBox="1"/>
          <p:nvPr/>
        </p:nvSpPr>
        <p:spPr>
          <a:xfrm>
            <a:off x="5422900" y="1390829"/>
            <a:ext cx="882650" cy="369332"/>
          </a:xfrm>
          <a:prstGeom prst="rect">
            <a:avLst/>
          </a:prstGeom>
          <a:noFill/>
        </p:spPr>
        <p:txBody>
          <a:bodyPr wrap="square" rtlCol="0">
            <a:spAutoFit/>
          </a:bodyPr>
          <a:lstStyle/>
          <a:p>
            <a:r>
              <a:rPr lang="en-US" dirty="0"/>
              <a:t>2012</a:t>
            </a:r>
          </a:p>
        </p:txBody>
      </p:sp>
      <p:pic>
        <p:nvPicPr>
          <p:cNvPr id="6" name="Picture 5" descr="Construction Workday Calendar (7-Day)&#10;">
            <a:extLst>
              <a:ext uri="{FF2B5EF4-FFF2-40B4-BE49-F238E27FC236}">
                <a16:creationId xmlns:a16="http://schemas.microsoft.com/office/drawing/2014/main" id="{B105C2F7-6D0E-4838-A747-B29A8A8DD800}"/>
              </a:ext>
            </a:extLst>
          </p:cNvPr>
          <p:cNvPicPr>
            <a:picLocks noChangeAspect="1"/>
          </p:cNvPicPr>
          <p:nvPr/>
        </p:nvPicPr>
        <p:blipFill>
          <a:blip r:embed="rId4"/>
          <a:stretch>
            <a:fillRect/>
          </a:stretch>
        </p:blipFill>
        <p:spPr>
          <a:xfrm>
            <a:off x="3922461" y="0"/>
            <a:ext cx="4328830" cy="6858000"/>
          </a:xfrm>
          <a:prstGeom prst="rect">
            <a:avLst/>
          </a:prstGeom>
        </p:spPr>
      </p:pic>
    </p:spTree>
    <p:extLst>
      <p:ext uri="{BB962C8B-B14F-4D97-AF65-F5344CB8AC3E}">
        <p14:creationId xmlns:p14="http://schemas.microsoft.com/office/powerpoint/2010/main" val="21827815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title" idx="4294967295"/>
          </p:nvPr>
        </p:nvSpPr>
        <p:spPr>
          <a:xfrm>
            <a:off x="471488" y="2468563"/>
            <a:ext cx="8229600" cy="24177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342900" marR="0" lvl="0" indent="-342900" algn="ctr" defTabSz="914400" rtl="0" eaLnBrk="1" fontAlgn="auto" latinLnBrk="0" hangingPunct="1">
              <a:lnSpc>
                <a:spcPct val="100000"/>
              </a:lnSpc>
              <a:spcBef>
                <a:spcPts val="0"/>
              </a:spcBef>
              <a:spcAft>
                <a:spcPts val="1200"/>
              </a:spcAft>
              <a:buClrTx/>
              <a:buSzTx/>
              <a:buFont typeface="Arial" pitchFamily="34" charset="0"/>
              <a:buNone/>
              <a:tabLst/>
              <a:defRPr/>
            </a:pPr>
            <a:r>
              <a:rPr kumimoji="0" lang="en-US" sz="3900" b="1" i="0" u="none" strike="noStrike" kern="1200" cap="none" spc="0" normalizeH="0" baseline="0" noProof="0" dirty="0">
                <a:ln>
                  <a:noFill/>
                </a:ln>
                <a:solidFill>
                  <a:srgbClr val="006600"/>
                </a:solidFill>
                <a:effectLst/>
                <a:uLnTx/>
                <a:uFillTx/>
                <a:latin typeface="Arial" panose="020B0604020202020204" pitchFamily="34" charset="0"/>
                <a:ea typeface="+mn-ea"/>
                <a:cs typeface="Arial" panose="020B0604020202020204" pitchFamily="34" charset="0"/>
              </a:rPr>
              <a:t>Contract Time</a:t>
            </a:r>
            <a:br>
              <a:rPr kumimoji="0" lang="en-US" sz="3900" b="1" i="0" u="none" strike="noStrike" kern="1200" cap="none" spc="0" normalizeH="0" baseline="0" noProof="0" dirty="0">
                <a:ln>
                  <a:noFill/>
                </a:ln>
                <a:solidFill>
                  <a:srgbClr val="006600"/>
                </a:solidFill>
                <a:effectLst/>
                <a:uLnTx/>
                <a:uFillTx/>
                <a:latin typeface="Arial" panose="020B0604020202020204" pitchFamily="34" charset="0"/>
                <a:ea typeface="+mn-ea"/>
                <a:cs typeface="Arial" panose="020B0604020202020204" pitchFamily="34" charset="0"/>
              </a:rPr>
            </a:br>
            <a:r>
              <a:rPr kumimoji="0" lang="en-US" sz="3900" b="1" i="0" u="none" strike="noStrike" kern="1200" cap="none" spc="0" normalizeH="0" baseline="0" noProof="0" dirty="0">
                <a:ln>
                  <a:noFill/>
                </a:ln>
                <a:solidFill>
                  <a:srgbClr val="006600"/>
                </a:solidFill>
                <a:effectLst/>
                <a:uLnTx/>
                <a:uFillTx/>
                <a:latin typeface="Arial" panose="020B0604020202020204" pitchFamily="34" charset="0"/>
                <a:ea typeface="+mn-ea"/>
                <a:cs typeface="Arial" panose="020B0604020202020204" pitchFamily="34" charset="0"/>
              </a:rPr>
              <a:t>Exercise</a:t>
            </a:r>
          </a:p>
          <a:p>
            <a:pPr marL="342900" marR="0" lvl="0" indent="-342900" algn="ctr" defTabSz="914400" rtl="0" eaLnBrk="1" fontAlgn="auto" latinLnBrk="0" hangingPunct="1">
              <a:lnSpc>
                <a:spcPct val="100000"/>
              </a:lnSpc>
              <a:spcBef>
                <a:spcPts val="624"/>
              </a:spcBef>
              <a:spcAft>
                <a:spcPts val="1200"/>
              </a:spcAft>
              <a:buClrTx/>
              <a:buSzTx/>
              <a:buFont typeface="Arial" pitchFamily="34" charset="0"/>
              <a:buNone/>
              <a:tabLst/>
              <a:defRPr/>
            </a:pPr>
            <a:endParaRPr kumimoji="0" lang="en-US" sz="2200" b="0"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endParaRPr>
          </a:p>
        </p:txBody>
      </p:sp>
      <p:grpSp>
        <p:nvGrpSpPr>
          <p:cNvPr id="2" name="Group 10" descr="Any question?"/>
          <p:cNvGrpSpPr/>
          <p:nvPr/>
        </p:nvGrpSpPr>
        <p:grpSpPr bwMode="auto">
          <a:xfrm>
            <a:off x="7446275" y="4187973"/>
            <a:ext cx="960438" cy="2286000"/>
            <a:chOff x="4896" y="768"/>
            <a:chExt cx="653" cy="1584"/>
          </a:xfrm>
          <a:effectLst>
            <a:outerShdw blurRad="50800" dist="38100" dir="2700000" algn="tl" rotWithShape="0">
              <a:prstClr val="black">
                <a:alpha val="40000"/>
              </a:prstClr>
            </a:outerShdw>
          </a:effectLst>
        </p:grpSpPr>
        <p:sp>
          <p:nvSpPr>
            <p:cNvPr id="5" name="AutoShape 9"/>
            <p:cNvSpPr>
              <a:spLocks noChangeAspect="1" noChangeArrowheads="1" noTextEdit="1"/>
            </p:cNvSpPr>
            <p:nvPr/>
          </p:nvSpPr>
          <p:spPr bwMode="auto">
            <a:xfrm>
              <a:off x="4896" y="768"/>
              <a:ext cx="653" cy="1584"/>
            </a:xfrm>
            <a:prstGeom prst="rect">
              <a:avLst/>
            </a:prstGeom>
            <a:noFill/>
            <a:ln w="9525">
              <a:noFill/>
              <a:miter lim="800000"/>
              <a:headEnd/>
              <a:tailEnd/>
            </a:ln>
          </p:spPr>
          <p:txBody>
            <a:bodyPr/>
            <a:lstStyle/>
            <a:p>
              <a:pPr>
                <a:defRPr/>
              </a:pPr>
              <a:endParaRPr lang="en-US" sz="1800" dirty="0">
                <a:effectLst>
                  <a:outerShdw blurRad="38100" dist="38100" dir="2700000" algn="tl">
                    <a:srgbClr val="000000">
                      <a:alpha val="43137"/>
                    </a:srgbClr>
                  </a:outerShdw>
                </a:effectLst>
                <a:latin typeface="Times New Roman" pitchFamily="18" charset="0"/>
                <a:ea typeface="+mn-ea"/>
                <a:cs typeface="+mn-cs"/>
              </a:endParaRPr>
            </a:p>
          </p:txBody>
        </p:sp>
        <p:grpSp>
          <p:nvGrpSpPr>
            <p:cNvPr id="4" name="Group 17"/>
            <p:cNvGrpSpPr>
              <a:grpSpLocks/>
            </p:cNvGrpSpPr>
            <p:nvPr/>
          </p:nvGrpSpPr>
          <p:grpSpPr bwMode="auto">
            <a:xfrm>
              <a:off x="4896" y="884"/>
              <a:ext cx="585" cy="1467"/>
              <a:chOff x="4896" y="884"/>
              <a:chExt cx="585" cy="1467"/>
            </a:xfrm>
          </p:grpSpPr>
          <p:sp>
            <p:nvSpPr>
              <p:cNvPr id="10" name="Freeform 11"/>
              <p:cNvSpPr>
                <a:spLocks/>
              </p:cNvSpPr>
              <p:nvPr/>
            </p:nvSpPr>
            <p:spPr bwMode="auto">
              <a:xfrm>
                <a:off x="5045" y="942"/>
                <a:ext cx="343" cy="335"/>
              </a:xfrm>
              <a:custGeom>
                <a:avLst/>
                <a:gdLst/>
                <a:ahLst/>
                <a:cxnLst>
                  <a:cxn ang="0">
                    <a:pos x="209" y="283"/>
                  </a:cxn>
                  <a:cxn ang="0">
                    <a:pos x="269" y="193"/>
                  </a:cxn>
                  <a:cxn ang="0">
                    <a:pos x="336" y="127"/>
                  </a:cxn>
                  <a:cxn ang="0">
                    <a:pos x="404" y="45"/>
                  </a:cxn>
                  <a:cxn ang="0">
                    <a:pos x="486" y="8"/>
                  </a:cxn>
                  <a:cxn ang="0">
                    <a:pos x="552" y="0"/>
                  </a:cxn>
                  <a:cxn ang="0">
                    <a:pos x="620" y="22"/>
                  </a:cxn>
                  <a:cxn ang="0">
                    <a:pos x="657" y="74"/>
                  </a:cxn>
                  <a:cxn ang="0">
                    <a:pos x="687" y="172"/>
                  </a:cxn>
                  <a:cxn ang="0">
                    <a:pos x="679" y="275"/>
                  </a:cxn>
                  <a:cxn ang="0">
                    <a:pos x="649" y="365"/>
                  </a:cxn>
                  <a:cxn ang="0">
                    <a:pos x="575" y="470"/>
                  </a:cxn>
                  <a:cxn ang="0">
                    <a:pos x="493" y="544"/>
                  </a:cxn>
                  <a:cxn ang="0">
                    <a:pos x="404" y="611"/>
                  </a:cxn>
                  <a:cxn ang="0">
                    <a:pos x="306" y="656"/>
                  </a:cxn>
                  <a:cxn ang="0">
                    <a:pos x="224" y="671"/>
                  </a:cxn>
                  <a:cxn ang="0">
                    <a:pos x="187" y="649"/>
                  </a:cxn>
                  <a:cxn ang="0">
                    <a:pos x="157" y="560"/>
                  </a:cxn>
                  <a:cxn ang="0">
                    <a:pos x="164" y="441"/>
                  </a:cxn>
                  <a:cxn ang="0">
                    <a:pos x="22" y="447"/>
                  </a:cxn>
                  <a:cxn ang="0">
                    <a:pos x="0" y="425"/>
                  </a:cxn>
                  <a:cxn ang="0">
                    <a:pos x="22" y="380"/>
                  </a:cxn>
                  <a:cxn ang="0">
                    <a:pos x="172" y="373"/>
                  </a:cxn>
                  <a:cxn ang="0">
                    <a:pos x="209" y="283"/>
                  </a:cxn>
                </a:cxnLst>
                <a:rect l="0" t="0" r="r" b="b"/>
                <a:pathLst>
                  <a:path w="687" h="671">
                    <a:moveTo>
                      <a:pt x="209" y="283"/>
                    </a:moveTo>
                    <a:lnTo>
                      <a:pt x="269" y="193"/>
                    </a:lnTo>
                    <a:lnTo>
                      <a:pt x="336" y="127"/>
                    </a:lnTo>
                    <a:lnTo>
                      <a:pt x="404" y="45"/>
                    </a:lnTo>
                    <a:lnTo>
                      <a:pt x="486" y="8"/>
                    </a:lnTo>
                    <a:lnTo>
                      <a:pt x="552" y="0"/>
                    </a:lnTo>
                    <a:lnTo>
                      <a:pt x="620" y="22"/>
                    </a:lnTo>
                    <a:lnTo>
                      <a:pt x="657" y="74"/>
                    </a:lnTo>
                    <a:lnTo>
                      <a:pt x="687" y="172"/>
                    </a:lnTo>
                    <a:lnTo>
                      <a:pt x="679" y="275"/>
                    </a:lnTo>
                    <a:lnTo>
                      <a:pt x="649" y="365"/>
                    </a:lnTo>
                    <a:lnTo>
                      <a:pt x="575" y="470"/>
                    </a:lnTo>
                    <a:lnTo>
                      <a:pt x="493" y="544"/>
                    </a:lnTo>
                    <a:lnTo>
                      <a:pt x="404" y="611"/>
                    </a:lnTo>
                    <a:lnTo>
                      <a:pt x="306" y="656"/>
                    </a:lnTo>
                    <a:lnTo>
                      <a:pt x="224" y="671"/>
                    </a:lnTo>
                    <a:lnTo>
                      <a:pt x="187" y="649"/>
                    </a:lnTo>
                    <a:lnTo>
                      <a:pt x="157" y="560"/>
                    </a:lnTo>
                    <a:lnTo>
                      <a:pt x="164" y="441"/>
                    </a:lnTo>
                    <a:lnTo>
                      <a:pt x="22" y="447"/>
                    </a:lnTo>
                    <a:lnTo>
                      <a:pt x="0" y="425"/>
                    </a:lnTo>
                    <a:lnTo>
                      <a:pt x="22" y="380"/>
                    </a:lnTo>
                    <a:lnTo>
                      <a:pt x="172" y="373"/>
                    </a:lnTo>
                    <a:lnTo>
                      <a:pt x="209" y="283"/>
                    </a:lnTo>
                    <a:close/>
                  </a:path>
                </a:pathLst>
              </a:custGeom>
              <a:solidFill>
                <a:srgbClr val="C00000"/>
              </a:solidFill>
              <a:ln w="9525">
                <a:noFill/>
                <a:round/>
                <a:headEnd/>
                <a:tailEnd/>
              </a:ln>
            </p:spPr>
            <p:txBody>
              <a:bodyPr/>
              <a:lstStyle/>
              <a:p>
                <a:pPr>
                  <a:defRPr/>
                </a:pPr>
                <a:endParaRPr lang="en-US" sz="1800" dirty="0">
                  <a:effectLst>
                    <a:outerShdw blurRad="38100" dist="38100" dir="2700000" algn="tl">
                      <a:srgbClr val="000000">
                        <a:alpha val="43137"/>
                      </a:srgbClr>
                    </a:outerShdw>
                  </a:effectLst>
                  <a:latin typeface="Times New Roman" pitchFamily="18" charset="0"/>
                  <a:ea typeface="+mn-ea"/>
                  <a:cs typeface="+mn-cs"/>
                </a:endParaRPr>
              </a:p>
            </p:txBody>
          </p:sp>
          <p:sp>
            <p:nvSpPr>
              <p:cNvPr id="11" name="Freeform 12"/>
              <p:cNvSpPr>
                <a:spLocks/>
              </p:cNvSpPr>
              <p:nvPr/>
            </p:nvSpPr>
            <p:spPr bwMode="auto">
              <a:xfrm>
                <a:off x="5027" y="1295"/>
                <a:ext cx="238" cy="493"/>
              </a:xfrm>
              <a:custGeom>
                <a:avLst/>
                <a:gdLst/>
                <a:ahLst/>
                <a:cxnLst>
                  <a:cxn ang="0">
                    <a:pos x="135" y="83"/>
                  </a:cxn>
                  <a:cxn ang="0">
                    <a:pos x="201" y="23"/>
                  </a:cxn>
                  <a:cxn ang="0">
                    <a:pos x="305" y="0"/>
                  </a:cxn>
                  <a:cxn ang="0">
                    <a:pos x="395" y="15"/>
                  </a:cxn>
                  <a:cxn ang="0">
                    <a:pos x="461" y="75"/>
                  </a:cxn>
                  <a:cxn ang="0">
                    <a:pos x="477" y="120"/>
                  </a:cxn>
                  <a:cxn ang="0">
                    <a:pos x="477" y="179"/>
                  </a:cxn>
                  <a:cxn ang="0">
                    <a:pos x="447" y="232"/>
                  </a:cxn>
                  <a:cxn ang="0">
                    <a:pos x="395" y="321"/>
                  </a:cxn>
                  <a:cxn ang="0">
                    <a:pos x="373" y="426"/>
                  </a:cxn>
                  <a:cxn ang="0">
                    <a:pos x="365" y="515"/>
                  </a:cxn>
                  <a:cxn ang="0">
                    <a:pos x="387" y="612"/>
                  </a:cxn>
                  <a:cxn ang="0">
                    <a:pos x="447" y="702"/>
                  </a:cxn>
                  <a:cxn ang="0">
                    <a:pos x="469" y="791"/>
                  </a:cxn>
                  <a:cxn ang="0">
                    <a:pos x="461" y="873"/>
                  </a:cxn>
                  <a:cxn ang="0">
                    <a:pos x="418" y="941"/>
                  </a:cxn>
                  <a:cxn ang="0">
                    <a:pos x="357" y="978"/>
                  </a:cxn>
                  <a:cxn ang="0">
                    <a:pos x="283" y="986"/>
                  </a:cxn>
                  <a:cxn ang="0">
                    <a:pos x="194" y="986"/>
                  </a:cxn>
                  <a:cxn ang="0">
                    <a:pos x="127" y="947"/>
                  </a:cxn>
                  <a:cxn ang="0">
                    <a:pos x="59" y="836"/>
                  </a:cxn>
                  <a:cxn ang="0">
                    <a:pos x="16" y="739"/>
                  </a:cxn>
                  <a:cxn ang="0">
                    <a:pos x="0" y="590"/>
                  </a:cxn>
                  <a:cxn ang="0">
                    <a:pos x="16" y="456"/>
                  </a:cxn>
                  <a:cxn ang="0">
                    <a:pos x="45" y="314"/>
                  </a:cxn>
                  <a:cxn ang="0">
                    <a:pos x="90" y="171"/>
                  </a:cxn>
                  <a:cxn ang="0">
                    <a:pos x="135" y="83"/>
                  </a:cxn>
                </a:cxnLst>
                <a:rect l="0" t="0" r="r" b="b"/>
                <a:pathLst>
                  <a:path w="477" h="986">
                    <a:moveTo>
                      <a:pt x="135" y="83"/>
                    </a:moveTo>
                    <a:lnTo>
                      <a:pt x="201" y="23"/>
                    </a:lnTo>
                    <a:lnTo>
                      <a:pt x="305" y="0"/>
                    </a:lnTo>
                    <a:lnTo>
                      <a:pt x="395" y="15"/>
                    </a:lnTo>
                    <a:lnTo>
                      <a:pt x="461" y="75"/>
                    </a:lnTo>
                    <a:lnTo>
                      <a:pt x="477" y="120"/>
                    </a:lnTo>
                    <a:lnTo>
                      <a:pt x="477" y="179"/>
                    </a:lnTo>
                    <a:lnTo>
                      <a:pt x="447" y="232"/>
                    </a:lnTo>
                    <a:lnTo>
                      <a:pt x="395" y="321"/>
                    </a:lnTo>
                    <a:lnTo>
                      <a:pt x="373" y="426"/>
                    </a:lnTo>
                    <a:lnTo>
                      <a:pt x="365" y="515"/>
                    </a:lnTo>
                    <a:lnTo>
                      <a:pt x="387" y="612"/>
                    </a:lnTo>
                    <a:lnTo>
                      <a:pt x="447" y="702"/>
                    </a:lnTo>
                    <a:lnTo>
                      <a:pt x="469" y="791"/>
                    </a:lnTo>
                    <a:lnTo>
                      <a:pt x="461" y="873"/>
                    </a:lnTo>
                    <a:lnTo>
                      <a:pt x="418" y="941"/>
                    </a:lnTo>
                    <a:lnTo>
                      <a:pt x="357" y="978"/>
                    </a:lnTo>
                    <a:lnTo>
                      <a:pt x="283" y="986"/>
                    </a:lnTo>
                    <a:lnTo>
                      <a:pt x="194" y="986"/>
                    </a:lnTo>
                    <a:lnTo>
                      <a:pt x="127" y="947"/>
                    </a:lnTo>
                    <a:lnTo>
                      <a:pt x="59" y="836"/>
                    </a:lnTo>
                    <a:lnTo>
                      <a:pt x="16" y="739"/>
                    </a:lnTo>
                    <a:lnTo>
                      <a:pt x="0" y="590"/>
                    </a:lnTo>
                    <a:lnTo>
                      <a:pt x="16" y="456"/>
                    </a:lnTo>
                    <a:lnTo>
                      <a:pt x="45" y="314"/>
                    </a:lnTo>
                    <a:lnTo>
                      <a:pt x="90" y="171"/>
                    </a:lnTo>
                    <a:lnTo>
                      <a:pt x="135" y="83"/>
                    </a:lnTo>
                    <a:close/>
                  </a:path>
                </a:pathLst>
              </a:custGeom>
              <a:solidFill>
                <a:srgbClr val="C00000"/>
              </a:solidFill>
              <a:ln w="9525">
                <a:noFill/>
                <a:round/>
                <a:headEnd/>
                <a:tailEnd/>
              </a:ln>
            </p:spPr>
            <p:txBody>
              <a:bodyPr/>
              <a:lstStyle/>
              <a:p>
                <a:pPr>
                  <a:defRPr/>
                </a:pPr>
                <a:endParaRPr lang="en-US" sz="1800" dirty="0">
                  <a:effectLst>
                    <a:outerShdw blurRad="38100" dist="38100" dir="2700000" algn="tl">
                      <a:srgbClr val="000000">
                        <a:alpha val="43137"/>
                      </a:srgbClr>
                    </a:outerShdw>
                  </a:effectLst>
                  <a:latin typeface="Times New Roman" pitchFamily="18" charset="0"/>
                  <a:ea typeface="+mn-ea"/>
                  <a:cs typeface="+mn-cs"/>
                </a:endParaRPr>
              </a:p>
            </p:txBody>
          </p:sp>
          <p:sp>
            <p:nvSpPr>
              <p:cNvPr id="12" name="Freeform 13"/>
              <p:cNvSpPr>
                <a:spLocks/>
              </p:cNvSpPr>
              <p:nvPr/>
            </p:nvSpPr>
            <p:spPr bwMode="auto">
              <a:xfrm>
                <a:off x="5217" y="1311"/>
                <a:ext cx="264" cy="444"/>
              </a:xfrm>
              <a:custGeom>
                <a:avLst/>
                <a:gdLst/>
                <a:ahLst/>
                <a:cxnLst>
                  <a:cxn ang="0">
                    <a:pos x="0" y="43"/>
                  </a:cxn>
                  <a:cxn ang="0">
                    <a:pos x="7" y="6"/>
                  </a:cxn>
                  <a:cxn ang="0">
                    <a:pos x="89" y="0"/>
                  </a:cxn>
                  <a:cxn ang="0">
                    <a:pos x="134" y="37"/>
                  </a:cxn>
                  <a:cxn ang="0">
                    <a:pos x="201" y="133"/>
                  </a:cxn>
                  <a:cxn ang="0">
                    <a:pos x="290" y="260"/>
                  </a:cxn>
                  <a:cxn ang="0">
                    <a:pos x="372" y="349"/>
                  </a:cxn>
                  <a:cxn ang="0">
                    <a:pos x="522" y="513"/>
                  </a:cxn>
                  <a:cxn ang="0">
                    <a:pos x="529" y="551"/>
                  </a:cxn>
                  <a:cxn ang="0">
                    <a:pos x="499" y="574"/>
                  </a:cxn>
                  <a:cxn ang="0">
                    <a:pos x="424" y="603"/>
                  </a:cxn>
                  <a:cxn ang="0">
                    <a:pos x="321" y="626"/>
                  </a:cxn>
                  <a:cxn ang="0">
                    <a:pos x="194" y="634"/>
                  </a:cxn>
                  <a:cxn ang="0">
                    <a:pos x="149" y="640"/>
                  </a:cxn>
                  <a:cxn ang="0">
                    <a:pos x="134" y="671"/>
                  </a:cxn>
                  <a:cxn ang="0">
                    <a:pos x="163" y="722"/>
                  </a:cxn>
                  <a:cxn ang="0">
                    <a:pos x="268" y="812"/>
                  </a:cxn>
                  <a:cxn ang="0">
                    <a:pos x="342" y="835"/>
                  </a:cxn>
                  <a:cxn ang="0">
                    <a:pos x="358" y="864"/>
                  </a:cxn>
                  <a:cxn ang="0">
                    <a:pos x="327" y="887"/>
                  </a:cxn>
                  <a:cxn ang="0">
                    <a:pos x="260" y="887"/>
                  </a:cxn>
                  <a:cxn ang="0">
                    <a:pos x="171" y="835"/>
                  </a:cxn>
                  <a:cxn ang="0">
                    <a:pos x="97" y="761"/>
                  </a:cxn>
                  <a:cxn ang="0">
                    <a:pos x="52" y="693"/>
                  </a:cxn>
                  <a:cxn ang="0">
                    <a:pos x="52" y="640"/>
                  </a:cxn>
                  <a:cxn ang="0">
                    <a:pos x="81" y="603"/>
                  </a:cxn>
                  <a:cxn ang="0">
                    <a:pos x="126" y="589"/>
                  </a:cxn>
                  <a:cxn ang="0">
                    <a:pos x="194" y="581"/>
                  </a:cxn>
                  <a:cxn ang="0">
                    <a:pos x="268" y="581"/>
                  </a:cxn>
                  <a:cxn ang="0">
                    <a:pos x="358" y="566"/>
                  </a:cxn>
                  <a:cxn ang="0">
                    <a:pos x="403" y="551"/>
                  </a:cxn>
                  <a:cxn ang="0">
                    <a:pos x="424" y="529"/>
                  </a:cxn>
                  <a:cxn ang="0">
                    <a:pos x="417" y="507"/>
                  </a:cxn>
                  <a:cxn ang="0">
                    <a:pos x="350" y="447"/>
                  </a:cxn>
                  <a:cxn ang="0">
                    <a:pos x="245" y="342"/>
                  </a:cxn>
                  <a:cxn ang="0">
                    <a:pos x="149" y="253"/>
                  </a:cxn>
                  <a:cxn ang="0">
                    <a:pos x="44" y="156"/>
                  </a:cxn>
                  <a:cxn ang="0">
                    <a:pos x="7" y="88"/>
                  </a:cxn>
                  <a:cxn ang="0">
                    <a:pos x="0" y="43"/>
                  </a:cxn>
                </a:cxnLst>
                <a:rect l="0" t="0" r="r" b="b"/>
                <a:pathLst>
                  <a:path w="529" h="887">
                    <a:moveTo>
                      <a:pt x="0" y="43"/>
                    </a:moveTo>
                    <a:lnTo>
                      <a:pt x="7" y="6"/>
                    </a:lnTo>
                    <a:lnTo>
                      <a:pt x="89" y="0"/>
                    </a:lnTo>
                    <a:lnTo>
                      <a:pt x="134" y="37"/>
                    </a:lnTo>
                    <a:lnTo>
                      <a:pt x="201" y="133"/>
                    </a:lnTo>
                    <a:lnTo>
                      <a:pt x="290" y="260"/>
                    </a:lnTo>
                    <a:lnTo>
                      <a:pt x="372" y="349"/>
                    </a:lnTo>
                    <a:lnTo>
                      <a:pt x="522" y="513"/>
                    </a:lnTo>
                    <a:lnTo>
                      <a:pt x="529" y="551"/>
                    </a:lnTo>
                    <a:lnTo>
                      <a:pt x="499" y="574"/>
                    </a:lnTo>
                    <a:lnTo>
                      <a:pt x="424" y="603"/>
                    </a:lnTo>
                    <a:lnTo>
                      <a:pt x="321" y="626"/>
                    </a:lnTo>
                    <a:lnTo>
                      <a:pt x="194" y="634"/>
                    </a:lnTo>
                    <a:lnTo>
                      <a:pt x="149" y="640"/>
                    </a:lnTo>
                    <a:lnTo>
                      <a:pt x="134" y="671"/>
                    </a:lnTo>
                    <a:lnTo>
                      <a:pt x="163" y="722"/>
                    </a:lnTo>
                    <a:lnTo>
                      <a:pt x="268" y="812"/>
                    </a:lnTo>
                    <a:lnTo>
                      <a:pt x="342" y="835"/>
                    </a:lnTo>
                    <a:lnTo>
                      <a:pt x="358" y="864"/>
                    </a:lnTo>
                    <a:lnTo>
                      <a:pt x="327" y="887"/>
                    </a:lnTo>
                    <a:lnTo>
                      <a:pt x="260" y="887"/>
                    </a:lnTo>
                    <a:lnTo>
                      <a:pt x="171" y="835"/>
                    </a:lnTo>
                    <a:lnTo>
                      <a:pt x="97" y="761"/>
                    </a:lnTo>
                    <a:lnTo>
                      <a:pt x="52" y="693"/>
                    </a:lnTo>
                    <a:lnTo>
                      <a:pt x="52" y="640"/>
                    </a:lnTo>
                    <a:lnTo>
                      <a:pt x="81" y="603"/>
                    </a:lnTo>
                    <a:lnTo>
                      <a:pt x="126" y="589"/>
                    </a:lnTo>
                    <a:lnTo>
                      <a:pt x="194" y="581"/>
                    </a:lnTo>
                    <a:lnTo>
                      <a:pt x="268" y="581"/>
                    </a:lnTo>
                    <a:lnTo>
                      <a:pt x="358" y="566"/>
                    </a:lnTo>
                    <a:lnTo>
                      <a:pt x="403" y="551"/>
                    </a:lnTo>
                    <a:lnTo>
                      <a:pt x="424" y="529"/>
                    </a:lnTo>
                    <a:lnTo>
                      <a:pt x="417" y="507"/>
                    </a:lnTo>
                    <a:lnTo>
                      <a:pt x="350" y="447"/>
                    </a:lnTo>
                    <a:lnTo>
                      <a:pt x="245" y="342"/>
                    </a:lnTo>
                    <a:lnTo>
                      <a:pt x="149" y="253"/>
                    </a:lnTo>
                    <a:lnTo>
                      <a:pt x="44" y="156"/>
                    </a:lnTo>
                    <a:lnTo>
                      <a:pt x="7" y="88"/>
                    </a:lnTo>
                    <a:lnTo>
                      <a:pt x="0" y="43"/>
                    </a:lnTo>
                    <a:close/>
                  </a:path>
                </a:pathLst>
              </a:custGeom>
              <a:solidFill>
                <a:srgbClr val="C00000"/>
              </a:solidFill>
              <a:ln w="9525">
                <a:noFill/>
                <a:round/>
                <a:headEnd/>
                <a:tailEnd/>
              </a:ln>
            </p:spPr>
            <p:txBody>
              <a:bodyPr/>
              <a:lstStyle/>
              <a:p>
                <a:pPr>
                  <a:defRPr/>
                </a:pPr>
                <a:endParaRPr lang="en-US" sz="1800" dirty="0">
                  <a:effectLst>
                    <a:outerShdw blurRad="38100" dist="38100" dir="2700000" algn="tl">
                      <a:srgbClr val="000000">
                        <a:alpha val="43137"/>
                      </a:srgbClr>
                    </a:outerShdw>
                  </a:effectLst>
                  <a:latin typeface="Times New Roman" pitchFamily="18" charset="0"/>
                  <a:ea typeface="+mn-ea"/>
                  <a:cs typeface="+mn-cs"/>
                </a:endParaRPr>
              </a:p>
            </p:txBody>
          </p:sp>
          <p:sp>
            <p:nvSpPr>
              <p:cNvPr id="13" name="Freeform 14"/>
              <p:cNvSpPr>
                <a:spLocks/>
              </p:cNvSpPr>
              <p:nvPr/>
            </p:nvSpPr>
            <p:spPr bwMode="auto">
              <a:xfrm>
                <a:off x="5045" y="1683"/>
                <a:ext cx="287" cy="668"/>
              </a:xfrm>
              <a:custGeom>
                <a:avLst/>
                <a:gdLst/>
                <a:ahLst/>
                <a:cxnLst>
                  <a:cxn ang="0">
                    <a:pos x="283" y="0"/>
                  </a:cxn>
                  <a:cxn ang="0">
                    <a:pos x="365" y="15"/>
                  </a:cxn>
                  <a:cxn ang="0">
                    <a:pos x="402" y="75"/>
                  </a:cxn>
                  <a:cxn ang="0">
                    <a:pos x="395" y="216"/>
                  </a:cxn>
                  <a:cxn ang="0">
                    <a:pos x="381" y="366"/>
                  </a:cxn>
                  <a:cxn ang="0">
                    <a:pos x="381" y="522"/>
                  </a:cxn>
                  <a:cxn ang="0">
                    <a:pos x="455" y="709"/>
                  </a:cxn>
                  <a:cxn ang="0">
                    <a:pos x="514" y="844"/>
                  </a:cxn>
                  <a:cxn ang="0">
                    <a:pos x="544" y="978"/>
                  </a:cxn>
                  <a:cxn ang="0">
                    <a:pos x="537" y="1097"/>
                  </a:cxn>
                  <a:cxn ang="0">
                    <a:pos x="537" y="1142"/>
                  </a:cxn>
                  <a:cxn ang="0">
                    <a:pos x="566" y="1187"/>
                  </a:cxn>
                  <a:cxn ang="0">
                    <a:pos x="574" y="1232"/>
                  </a:cxn>
                  <a:cxn ang="0">
                    <a:pos x="552" y="1253"/>
                  </a:cxn>
                  <a:cxn ang="0">
                    <a:pos x="492" y="1239"/>
                  </a:cxn>
                  <a:cxn ang="0">
                    <a:pos x="381" y="1224"/>
                  </a:cxn>
                  <a:cxn ang="0">
                    <a:pos x="246" y="1253"/>
                  </a:cxn>
                  <a:cxn ang="0">
                    <a:pos x="157" y="1306"/>
                  </a:cxn>
                  <a:cxn ang="0">
                    <a:pos x="112" y="1337"/>
                  </a:cxn>
                  <a:cxn ang="0">
                    <a:pos x="67" y="1337"/>
                  </a:cxn>
                  <a:cxn ang="0">
                    <a:pos x="0" y="1239"/>
                  </a:cxn>
                  <a:cxn ang="0">
                    <a:pos x="8" y="1224"/>
                  </a:cxn>
                  <a:cxn ang="0">
                    <a:pos x="142" y="1179"/>
                  </a:cxn>
                  <a:cxn ang="0">
                    <a:pos x="299" y="1157"/>
                  </a:cxn>
                  <a:cxn ang="0">
                    <a:pos x="410" y="1150"/>
                  </a:cxn>
                  <a:cxn ang="0">
                    <a:pos x="477" y="1150"/>
                  </a:cxn>
                  <a:cxn ang="0">
                    <a:pos x="492" y="1105"/>
                  </a:cxn>
                  <a:cxn ang="0">
                    <a:pos x="470" y="978"/>
                  </a:cxn>
                  <a:cxn ang="0">
                    <a:pos x="418" y="844"/>
                  </a:cxn>
                  <a:cxn ang="0">
                    <a:pos x="336" y="672"/>
                  </a:cxn>
                  <a:cxn ang="0">
                    <a:pos x="268" y="522"/>
                  </a:cxn>
                  <a:cxn ang="0">
                    <a:pos x="238" y="388"/>
                  </a:cxn>
                  <a:cxn ang="0">
                    <a:pos x="231" y="239"/>
                  </a:cxn>
                  <a:cxn ang="0">
                    <a:pos x="231" y="97"/>
                  </a:cxn>
                  <a:cxn ang="0">
                    <a:pos x="262" y="38"/>
                  </a:cxn>
                  <a:cxn ang="0">
                    <a:pos x="283" y="0"/>
                  </a:cxn>
                </a:cxnLst>
                <a:rect l="0" t="0" r="r" b="b"/>
                <a:pathLst>
                  <a:path w="574" h="1337">
                    <a:moveTo>
                      <a:pt x="283" y="0"/>
                    </a:moveTo>
                    <a:lnTo>
                      <a:pt x="365" y="15"/>
                    </a:lnTo>
                    <a:lnTo>
                      <a:pt x="402" y="75"/>
                    </a:lnTo>
                    <a:lnTo>
                      <a:pt x="395" y="216"/>
                    </a:lnTo>
                    <a:lnTo>
                      <a:pt x="381" y="366"/>
                    </a:lnTo>
                    <a:lnTo>
                      <a:pt x="381" y="522"/>
                    </a:lnTo>
                    <a:lnTo>
                      <a:pt x="455" y="709"/>
                    </a:lnTo>
                    <a:lnTo>
                      <a:pt x="514" y="844"/>
                    </a:lnTo>
                    <a:lnTo>
                      <a:pt x="544" y="978"/>
                    </a:lnTo>
                    <a:lnTo>
                      <a:pt x="537" y="1097"/>
                    </a:lnTo>
                    <a:lnTo>
                      <a:pt x="537" y="1142"/>
                    </a:lnTo>
                    <a:lnTo>
                      <a:pt x="566" y="1187"/>
                    </a:lnTo>
                    <a:lnTo>
                      <a:pt x="574" y="1232"/>
                    </a:lnTo>
                    <a:lnTo>
                      <a:pt x="552" y="1253"/>
                    </a:lnTo>
                    <a:lnTo>
                      <a:pt x="492" y="1239"/>
                    </a:lnTo>
                    <a:lnTo>
                      <a:pt x="381" y="1224"/>
                    </a:lnTo>
                    <a:lnTo>
                      <a:pt x="246" y="1253"/>
                    </a:lnTo>
                    <a:lnTo>
                      <a:pt x="157" y="1306"/>
                    </a:lnTo>
                    <a:lnTo>
                      <a:pt x="112" y="1337"/>
                    </a:lnTo>
                    <a:lnTo>
                      <a:pt x="67" y="1337"/>
                    </a:lnTo>
                    <a:lnTo>
                      <a:pt x="0" y="1239"/>
                    </a:lnTo>
                    <a:lnTo>
                      <a:pt x="8" y="1224"/>
                    </a:lnTo>
                    <a:lnTo>
                      <a:pt x="142" y="1179"/>
                    </a:lnTo>
                    <a:lnTo>
                      <a:pt x="299" y="1157"/>
                    </a:lnTo>
                    <a:lnTo>
                      <a:pt x="410" y="1150"/>
                    </a:lnTo>
                    <a:lnTo>
                      <a:pt x="477" y="1150"/>
                    </a:lnTo>
                    <a:lnTo>
                      <a:pt x="492" y="1105"/>
                    </a:lnTo>
                    <a:lnTo>
                      <a:pt x="470" y="978"/>
                    </a:lnTo>
                    <a:lnTo>
                      <a:pt x="418" y="844"/>
                    </a:lnTo>
                    <a:lnTo>
                      <a:pt x="336" y="672"/>
                    </a:lnTo>
                    <a:lnTo>
                      <a:pt x="268" y="522"/>
                    </a:lnTo>
                    <a:lnTo>
                      <a:pt x="238" y="388"/>
                    </a:lnTo>
                    <a:lnTo>
                      <a:pt x="231" y="239"/>
                    </a:lnTo>
                    <a:lnTo>
                      <a:pt x="231" y="97"/>
                    </a:lnTo>
                    <a:lnTo>
                      <a:pt x="262" y="38"/>
                    </a:lnTo>
                    <a:lnTo>
                      <a:pt x="283" y="0"/>
                    </a:lnTo>
                    <a:close/>
                  </a:path>
                </a:pathLst>
              </a:custGeom>
              <a:solidFill>
                <a:srgbClr val="C00000"/>
              </a:solidFill>
              <a:ln w="9525">
                <a:noFill/>
                <a:round/>
                <a:headEnd/>
                <a:tailEnd/>
              </a:ln>
            </p:spPr>
            <p:txBody>
              <a:bodyPr/>
              <a:lstStyle/>
              <a:p>
                <a:pPr>
                  <a:defRPr/>
                </a:pPr>
                <a:endParaRPr lang="en-US" sz="1800" dirty="0">
                  <a:effectLst>
                    <a:outerShdw blurRad="38100" dist="38100" dir="2700000" algn="tl">
                      <a:srgbClr val="000000">
                        <a:alpha val="43137"/>
                      </a:srgbClr>
                    </a:outerShdw>
                  </a:effectLst>
                  <a:latin typeface="Times New Roman" pitchFamily="18" charset="0"/>
                  <a:ea typeface="+mn-ea"/>
                  <a:cs typeface="+mn-cs"/>
                </a:endParaRPr>
              </a:p>
            </p:txBody>
          </p:sp>
          <p:sp>
            <p:nvSpPr>
              <p:cNvPr id="14" name="Freeform 15"/>
              <p:cNvSpPr>
                <a:spLocks/>
              </p:cNvSpPr>
              <p:nvPr/>
            </p:nvSpPr>
            <p:spPr bwMode="auto">
              <a:xfrm>
                <a:off x="4904" y="1702"/>
                <a:ext cx="238" cy="556"/>
              </a:xfrm>
              <a:custGeom>
                <a:avLst/>
                <a:gdLst/>
                <a:ahLst/>
                <a:cxnLst>
                  <a:cxn ang="0">
                    <a:pos x="358" y="0"/>
                  </a:cxn>
                  <a:cxn ang="0">
                    <a:pos x="424" y="0"/>
                  </a:cxn>
                  <a:cxn ang="0">
                    <a:pos x="447" y="45"/>
                  </a:cxn>
                  <a:cxn ang="0">
                    <a:pos x="461" y="142"/>
                  </a:cxn>
                  <a:cxn ang="0">
                    <a:pos x="447" y="246"/>
                  </a:cxn>
                  <a:cxn ang="0">
                    <a:pos x="410" y="455"/>
                  </a:cxn>
                  <a:cxn ang="0">
                    <a:pos x="416" y="544"/>
                  </a:cxn>
                  <a:cxn ang="0">
                    <a:pos x="461" y="724"/>
                  </a:cxn>
                  <a:cxn ang="0">
                    <a:pos x="477" y="851"/>
                  </a:cxn>
                  <a:cxn ang="0">
                    <a:pos x="477" y="948"/>
                  </a:cxn>
                  <a:cxn ang="0">
                    <a:pos x="455" y="970"/>
                  </a:cxn>
                  <a:cxn ang="0">
                    <a:pos x="387" y="985"/>
                  </a:cxn>
                  <a:cxn ang="0">
                    <a:pos x="297" y="1007"/>
                  </a:cxn>
                  <a:cxn ang="0">
                    <a:pos x="209" y="1052"/>
                  </a:cxn>
                  <a:cxn ang="0">
                    <a:pos x="119" y="1112"/>
                  </a:cxn>
                  <a:cxn ang="0">
                    <a:pos x="82" y="1112"/>
                  </a:cxn>
                  <a:cxn ang="0">
                    <a:pos x="0" y="1045"/>
                  </a:cxn>
                  <a:cxn ang="0">
                    <a:pos x="8" y="1014"/>
                  </a:cxn>
                  <a:cxn ang="0">
                    <a:pos x="112" y="970"/>
                  </a:cxn>
                  <a:cxn ang="0">
                    <a:pos x="291" y="925"/>
                  </a:cxn>
                  <a:cxn ang="0">
                    <a:pos x="373" y="895"/>
                  </a:cxn>
                  <a:cxn ang="0">
                    <a:pos x="387" y="866"/>
                  </a:cxn>
                  <a:cxn ang="0">
                    <a:pos x="387" y="739"/>
                  </a:cxn>
                  <a:cxn ang="0">
                    <a:pos x="358" y="575"/>
                  </a:cxn>
                  <a:cxn ang="0">
                    <a:pos x="342" y="470"/>
                  </a:cxn>
                  <a:cxn ang="0">
                    <a:pos x="328" y="306"/>
                  </a:cxn>
                  <a:cxn ang="0">
                    <a:pos x="320" y="127"/>
                  </a:cxn>
                  <a:cxn ang="0">
                    <a:pos x="328" y="45"/>
                  </a:cxn>
                  <a:cxn ang="0">
                    <a:pos x="358" y="0"/>
                  </a:cxn>
                </a:cxnLst>
                <a:rect l="0" t="0" r="r" b="b"/>
                <a:pathLst>
                  <a:path w="477" h="1112">
                    <a:moveTo>
                      <a:pt x="358" y="0"/>
                    </a:moveTo>
                    <a:lnTo>
                      <a:pt x="424" y="0"/>
                    </a:lnTo>
                    <a:lnTo>
                      <a:pt x="447" y="45"/>
                    </a:lnTo>
                    <a:lnTo>
                      <a:pt x="461" y="142"/>
                    </a:lnTo>
                    <a:lnTo>
                      <a:pt x="447" y="246"/>
                    </a:lnTo>
                    <a:lnTo>
                      <a:pt x="410" y="455"/>
                    </a:lnTo>
                    <a:lnTo>
                      <a:pt x="416" y="544"/>
                    </a:lnTo>
                    <a:lnTo>
                      <a:pt x="461" y="724"/>
                    </a:lnTo>
                    <a:lnTo>
                      <a:pt x="477" y="851"/>
                    </a:lnTo>
                    <a:lnTo>
                      <a:pt x="477" y="948"/>
                    </a:lnTo>
                    <a:lnTo>
                      <a:pt x="455" y="970"/>
                    </a:lnTo>
                    <a:lnTo>
                      <a:pt x="387" y="985"/>
                    </a:lnTo>
                    <a:lnTo>
                      <a:pt x="297" y="1007"/>
                    </a:lnTo>
                    <a:lnTo>
                      <a:pt x="209" y="1052"/>
                    </a:lnTo>
                    <a:lnTo>
                      <a:pt x="119" y="1112"/>
                    </a:lnTo>
                    <a:lnTo>
                      <a:pt x="82" y="1112"/>
                    </a:lnTo>
                    <a:lnTo>
                      <a:pt x="0" y="1045"/>
                    </a:lnTo>
                    <a:lnTo>
                      <a:pt x="8" y="1014"/>
                    </a:lnTo>
                    <a:lnTo>
                      <a:pt x="112" y="970"/>
                    </a:lnTo>
                    <a:lnTo>
                      <a:pt x="291" y="925"/>
                    </a:lnTo>
                    <a:lnTo>
                      <a:pt x="373" y="895"/>
                    </a:lnTo>
                    <a:lnTo>
                      <a:pt x="387" y="866"/>
                    </a:lnTo>
                    <a:lnTo>
                      <a:pt x="387" y="739"/>
                    </a:lnTo>
                    <a:lnTo>
                      <a:pt x="358" y="575"/>
                    </a:lnTo>
                    <a:lnTo>
                      <a:pt x="342" y="470"/>
                    </a:lnTo>
                    <a:lnTo>
                      <a:pt x="328" y="306"/>
                    </a:lnTo>
                    <a:lnTo>
                      <a:pt x="320" y="127"/>
                    </a:lnTo>
                    <a:lnTo>
                      <a:pt x="328" y="45"/>
                    </a:lnTo>
                    <a:lnTo>
                      <a:pt x="358" y="0"/>
                    </a:lnTo>
                    <a:close/>
                  </a:path>
                </a:pathLst>
              </a:custGeom>
              <a:solidFill>
                <a:srgbClr val="C00000"/>
              </a:solidFill>
              <a:ln w="9525">
                <a:noFill/>
                <a:round/>
                <a:headEnd/>
                <a:tailEnd/>
              </a:ln>
            </p:spPr>
            <p:txBody>
              <a:bodyPr/>
              <a:lstStyle/>
              <a:p>
                <a:pPr>
                  <a:defRPr/>
                </a:pPr>
                <a:endParaRPr lang="en-US" sz="1800" dirty="0">
                  <a:effectLst>
                    <a:outerShdw blurRad="38100" dist="38100" dir="2700000" algn="tl">
                      <a:srgbClr val="000000">
                        <a:alpha val="43137"/>
                      </a:srgbClr>
                    </a:outerShdw>
                  </a:effectLst>
                  <a:latin typeface="Times New Roman" pitchFamily="18" charset="0"/>
                  <a:ea typeface="+mn-ea"/>
                  <a:cs typeface="+mn-cs"/>
                </a:endParaRPr>
              </a:p>
            </p:txBody>
          </p:sp>
          <p:sp>
            <p:nvSpPr>
              <p:cNvPr id="15" name="Freeform 16"/>
              <p:cNvSpPr>
                <a:spLocks/>
              </p:cNvSpPr>
              <p:nvPr/>
            </p:nvSpPr>
            <p:spPr bwMode="auto">
              <a:xfrm>
                <a:off x="4896" y="884"/>
                <a:ext cx="391" cy="495"/>
              </a:xfrm>
              <a:custGeom>
                <a:avLst/>
                <a:gdLst/>
                <a:ahLst/>
                <a:cxnLst>
                  <a:cxn ang="0">
                    <a:pos x="416" y="991"/>
                  </a:cxn>
                  <a:cxn ang="0">
                    <a:pos x="453" y="946"/>
                  </a:cxn>
                  <a:cxn ang="0">
                    <a:pos x="439" y="879"/>
                  </a:cxn>
                  <a:cxn ang="0">
                    <a:pos x="410" y="790"/>
                  </a:cxn>
                  <a:cxn ang="0">
                    <a:pos x="297" y="685"/>
                  </a:cxn>
                  <a:cxn ang="0">
                    <a:pos x="186" y="589"/>
                  </a:cxn>
                  <a:cxn ang="0">
                    <a:pos x="133" y="484"/>
                  </a:cxn>
                  <a:cxn ang="0">
                    <a:pos x="111" y="320"/>
                  </a:cxn>
                  <a:cxn ang="0">
                    <a:pos x="238" y="275"/>
                  </a:cxn>
                  <a:cxn ang="0">
                    <a:pos x="439" y="253"/>
                  </a:cxn>
                  <a:cxn ang="0">
                    <a:pos x="521" y="261"/>
                  </a:cxn>
                  <a:cxn ang="0">
                    <a:pos x="543" y="283"/>
                  </a:cxn>
                  <a:cxn ang="0">
                    <a:pos x="580" y="246"/>
                  </a:cxn>
                  <a:cxn ang="0">
                    <a:pos x="566" y="208"/>
                  </a:cxn>
                  <a:cxn ang="0">
                    <a:pos x="588" y="142"/>
                  </a:cxn>
                  <a:cxn ang="0">
                    <a:pos x="648" y="82"/>
                  </a:cxn>
                  <a:cxn ang="0">
                    <a:pos x="693" y="66"/>
                  </a:cxn>
                  <a:cxn ang="0">
                    <a:pos x="752" y="103"/>
                  </a:cxn>
                  <a:cxn ang="0">
                    <a:pos x="782" y="66"/>
                  </a:cxn>
                  <a:cxn ang="0">
                    <a:pos x="730" y="0"/>
                  </a:cxn>
                  <a:cxn ang="0">
                    <a:pos x="662" y="0"/>
                  </a:cxn>
                  <a:cxn ang="0">
                    <a:pos x="580" y="37"/>
                  </a:cxn>
                  <a:cxn ang="0">
                    <a:pos x="529" y="134"/>
                  </a:cxn>
                  <a:cxn ang="0">
                    <a:pos x="461" y="179"/>
                  </a:cxn>
                  <a:cxn ang="0">
                    <a:pos x="357" y="193"/>
                  </a:cxn>
                  <a:cxn ang="0">
                    <a:pos x="170" y="216"/>
                  </a:cxn>
                  <a:cxn ang="0">
                    <a:pos x="22" y="261"/>
                  </a:cxn>
                  <a:cxn ang="0">
                    <a:pos x="0" y="298"/>
                  </a:cxn>
                  <a:cxn ang="0">
                    <a:pos x="14" y="417"/>
                  </a:cxn>
                  <a:cxn ang="0">
                    <a:pos x="67" y="581"/>
                  </a:cxn>
                  <a:cxn ang="0">
                    <a:pos x="141" y="716"/>
                  </a:cxn>
                  <a:cxn ang="0">
                    <a:pos x="215" y="835"/>
                  </a:cxn>
                  <a:cxn ang="0">
                    <a:pos x="283" y="917"/>
                  </a:cxn>
                  <a:cxn ang="0">
                    <a:pos x="350" y="976"/>
                  </a:cxn>
                  <a:cxn ang="0">
                    <a:pos x="416" y="991"/>
                  </a:cxn>
                </a:cxnLst>
                <a:rect l="0" t="0" r="r" b="b"/>
                <a:pathLst>
                  <a:path w="782" h="991">
                    <a:moveTo>
                      <a:pt x="416" y="991"/>
                    </a:moveTo>
                    <a:lnTo>
                      <a:pt x="453" y="946"/>
                    </a:lnTo>
                    <a:lnTo>
                      <a:pt x="439" y="879"/>
                    </a:lnTo>
                    <a:lnTo>
                      <a:pt x="410" y="790"/>
                    </a:lnTo>
                    <a:lnTo>
                      <a:pt x="297" y="685"/>
                    </a:lnTo>
                    <a:lnTo>
                      <a:pt x="186" y="589"/>
                    </a:lnTo>
                    <a:lnTo>
                      <a:pt x="133" y="484"/>
                    </a:lnTo>
                    <a:lnTo>
                      <a:pt x="111" y="320"/>
                    </a:lnTo>
                    <a:lnTo>
                      <a:pt x="238" y="275"/>
                    </a:lnTo>
                    <a:lnTo>
                      <a:pt x="439" y="253"/>
                    </a:lnTo>
                    <a:lnTo>
                      <a:pt x="521" y="261"/>
                    </a:lnTo>
                    <a:lnTo>
                      <a:pt x="543" y="283"/>
                    </a:lnTo>
                    <a:lnTo>
                      <a:pt x="580" y="246"/>
                    </a:lnTo>
                    <a:lnTo>
                      <a:pt x="566" y="208"/>
                    </a:lnTo>
                    <a:lnTo>
                      <a:pt x="588" y="142"/>
                    </a:lnTo>
                    <a:lnTo>
                      <a:pt x="648" y="82"/>
                    </a:lnTo>
                    <a:lnTo>
                      <a:pt x="693" y="66"/>
                    </a:lnTo>
                    <a:lnTo>
                      <a:pt x="752" y="103"/>
                    </a:lnTo>
                    <a:lnTo>
                      <a:pt x="782" y="66"/>
                    </a:lnTo>
                    <a:lnTo>
                      <a:pt x="730" y="0"/>
                    </a:lnTo>
                    <a:lnTo>
                      <a:pt x="662" y="0"/>
                    </a:lnTo>
                    <a:lnTo>
                      <a:pt x="580" y="37"/>
                    </a:lnTo>
                    <a:lnTo>
                      <a:pt x="529" y="134"/>
                    </a:lnTo>
                    <a:lnTo>
                      <a:pt x="461" y="179"/>
                    </a:lnTo>
                    <a:lnTo>
                      <a:pt x="357" y="193"/>
                    </a:lnTo>
                    <a:lnTo>
                      <a:pt x="170" y="216"/>
                    </a:lnTo>
                    <a:lnTo>
                      <a:pt x="22" y="261"/>
                    </a:lnTo>
                    <a:lnTo>
                      <a:pt x="0" y="298"/>
                    </a:lnTo>
                    <a:lnTo>
                      <a:pt x="14" y="417"/>
                    </a:lnTo>
                    <a:lnTo>
                      <a:pt x="67" y="581"/>
                    </a:lnTo>
                    <a:lnTo>
                      <a:pt x="141" y="716"/>
                    </a:lnTo>
                    <a:lnTo>
                      <a:pt x="215" y="835"/>
                    </a:lnTo>
                    <a:lnTo>
                      <a:pt x="283" y="917"/>
                    </a:lnTo>
                    <a:lnTo>
                      <a:pt x="350" y="976"/>
                    </a:lnTo>
                    <a:lnTo>
                      <a:pt x="416" y="991"/>
                    </a:lnTo>
                    <a:close/>
                  </a:path>
                </a:pathLst>
              </a:custGeom>
              <a:solidFill>
                <a:srgbClr val="C00000"/>
              </a:solidFill>
              <a:ln w="9525">
                <a:noFill/>
                <a:round/>
                <a:headEnd/>
                <a:tailEnd/>
              </a:ln>
            </p:spPr>
            <p:txBody>
              <a:bodyPr/>
              <a:lstStyle/>
              <a:p>
                <a:pPr>
                  <a:defRPr/>
                </a:pPr>
                <a:endParaRPr lang="en-US" sz="1800" dirty="0">
                  <a:effectLst>
                    <a:outerShdw blurRad="38100" dist="38100" dir="2700000" algn="tl">
                      <a:srgbClr val="000000">
                        <a:alpha val="43137"/>
                      </a:srgbClr>
                    </a:outerShdw>
                  </a:effectLst>
                  <a:latin typeface="Times New Roman" pitchFamily="18" charset="0"/>
                  <a:ea typeface="+mn-ea"/>
                  <a:cs typeface="+mn-cs"/>
                </a:endParaRPr>
              </a:p>
            </p:txBody>
          </p:sp>
        </p:grpSp>
        <p:grpSp>
          <p:nvGrpSpPr>
            <p:cNvPr id="6" name="Group 20"/>
            <p:cNvGrpSpPr>
              <a:grpSpLocks/>
            </p:cNvGrpSpPr>
            <p:nvPr/>
          </p:nvGrpSpPr>
          <p:grpSpPr bwMode="auto">
            <a:xfrm>
              <a:off x="5414" y="768"/>
              <a:ext cx="134" cy="169"/>
              <a:chOff x="5414" y="768"/>
              <a:chExt cx="134" cy="169"/>
            </a:xfrm>
          </p:grpSpPr>
          <p:sp>
            <p:nvSpPr>
              <p:cNvPr id="8" name="Freeform 18"/>
              <p:cNvSpPr>
                <a:spLocks/>
              </p:cNvSpPr>
              <p:nvPr/>
            </p:nvSpPr>
            <p:spPr bwMode="auto">
              <a:xfrm>
                <a:off x="5440" y="768"/>
                <a:ext cx="108" cy="123"/>
              </a:xfrm>
              <a:custGeom>
                <a:avLst/>
                <a:gdLst/>
                <a:ahLst/>
                <a:cxnLst>
                  <a:cxn ang="0">
                    <a:pos x="67" y="15"/>
                  </a:cxn>
                  <a:cxn ang="0">
                    <a:pos x="127" y="0"/>
                  </a:cxn>
                  <a:cxn ang="0">
                    <a:pos x="201" y="22"/>
                  </a:cxn>
                  <a:cxn ang="0">
                    <a:pos x="217" y="74"/>
                  </a:cxn>
                  <a:cxn ang="0">
                    <a:pos x="209" y="142"/>
                  </a:cxn>
                  <a:cxn ang="0">
                    <a:pos x="172" y="186"/>
                  </a:cxn>
                  <a:cxn ang="0">
                    <a:pos x="119" y="193"/>
                  </a:cxn>
                  <a:cxn ang="0">
                    <a:pos x="67" y="193"/>
                  </a:cxn>
                  <a:cxn ang="0">
                    <a:pos x="44" y="216"/>
                  </a:cxn>
                  <a:cxn ang="0">
                    <a:pos x="44" y="230"/>
                  </a:cxn>
                  <a:cxn ang="0">
                    <a:pos x="30" y="246"/>
                  </a:cxn>
                  <a:cxn ang="0">
                    <a:pos x="0" y="238"/>
                  </a:cxn>
                  <a:cxn ang="0">
                    <a:pos x="7" y="201"/>
                  </a:cxn>
                  <a:cxn ang="0">
                    <a:pos x="30" y="172"/>
                  </a:cxn>
                  <a:cxn ang="0">
                    <a:pos x="75" y="149"/>
                  </a:cxn>
                  <a:cxn ang="0">
                    <a:pos x="119" y="156"/>
                  </a:cxn>
                  <a:cxn ang="0">
                    <a:pos x="157" y="149"/>
                  </a:cxn>
                  <a:cxn ang="0">
                    <a:pos x="178" y="111"/>
                  </a:cxn>
                  <a:cxn ang="0">
                    <a:pos x="178" y="67"/>
                  </a:cxn>
                  <a:cxn ang="0">
                    <a:pos x="157" y="45"/>
                  </a:cxn>
                  <a:cxn ang="0">
                    <a:pos x="127" y="45"/>
                  </a:cxn>
                  <a:cxn ang="0">
                    <a:pos x="96" y="53"/>
                  </a:cxn>
                  <a:cxn ang="0">
                    <a:pos x="75" y="67"/>
                  </a:cxn>
                  <a:cxn ang="0">
                    <a:pos x="52" y="53"/>
                  </a:cxn>
                  <a:cxn ang="0">
                    <a:pos x="67" y="15"/>
                  </a:cxn>
                </a:cxnLst>
                <a:rect l="0" t="0" r="r" b="b"/>
                <a:pathLst>
                  <a:path w="217" h="246">
                    <a:moveTo>
                      <a:pt x="67" y="15"/>
                    </a:moveTo>
                    <a:lnTo>
                      <a:pt x="127" y="0"/>
                    </a:lnTo>
                    <a:lnTo>
                      <a:pt x="201" y="22"/>
                    </a:lnTo>
                    <a:lnTo>
                      <a:pt x="217" y="74"/>
                    </a:lnTo>
                    <a:lnTo>
                      <a:pt x="209" y="142"/>
                    </a:lnTo>
                    <a:lnTo>
                      <a:pt x="172" y="186"/>
                    </a:lnTo>
                    <a:lnTo>
                      <a:pt x="119" y="193"/>
                    </a:lnTo>
                    <a:lnTo>
                      <a:pt x="67" y="193"/>
                    </a:lnTo>
                    <a:lnTo>
                      <a:pt x="44" y="216"/>
                    </a:lnTo>
                    <a:lnTo>
                      <a:pt x="44" y="230"/>
                    </a:lnTo>
                    <a:lnTo>
                      <a:pt x="30" y="246"/>
                    </a:lnTo>
                    <a:lnTo>
                      <a:pt x="0" y="238"/>
                    </a:lnTo>
                    <a:lnTo>
                      <a:pt x="7" y="201"/>
                    </a:lnTo>
                    <a:lnTo>
                      <a:pt x="30" y="172"/>
                    </a:lnTo>
                    <a:lnTo>
                      <a:pt x="75" y="149"/>
                    </a:lnTo>
                    <a:lnTo>
                      <a:pt x="119" y="156"/>
                    </a:lnTo>
                    <a:lnTo>
                      <a:pt x="157" y="149"/>
                    </a:lnTo>
                    <a:lnTo>
                      <a:pt x="178" y="111"/>
                    </a:lnTo>
                    <a:lnTo>
                      <a:pt x="178" y="67"/>
                    </a:lnTo>
                    <a:lnTo>
                      <a:pt x="157" y="45"/>
                    </a:lnTo>
                    <a:lnTo>
                      <a:pt x="127" y="45"/>
                    </a:lnTo>
                    <a:lnTo>
                      <a:pt x="96" y="53"/>
                    </a:lnTo>
                    <a:lnTo>
                      <a:pt x="75" y="67"/>
                    </a:lnTo>
                    <a:lnTo>
                      <a:pt x="52" y="53"/>
                    </a:lnTo>
                    <a:lnTo>
                      <a:pt x="67" y="15"/>
                    </a:lnTo>
                    <a:close/>
                  </a:path>
                </a:pathLst>
              </a:custGeom>
              <a:solidFill>
                <a:srgbClr val="C00000"/>
              </a:solidFill>
              <a:ln w="9525">
                <a:noFill/>
                <a:round/>
                <a:headEnd/>
                <a:tailEnd/>
              </a:ln>
            </p:spPr>
            <p:txBody>
              <a:bodyPr/>
              <a:lstStyle/>
              <a:p>
                <a:pPr>
                  <a:defRPr/>
                </a:pPr>
                <a:endParaRPr lang="en-US" sz="1800" dirty="0">
                  <a:effectLst>
                    <a:outerShdw blurRad="38100" dist="38100" dir="2700000" algn="tl">
                      <a:srgbClr val="000000">
                        <a:alpha val="43137"/>
                      </a:srgbClr>
                    </a:outerShdw>
                  </a:effectLst>
                  <a:latin typeface="Times New Roman" pitchFamily="18" charset="0"/>
                  <a:ea typeface="+mn-ea"/>
                  <a:cs typeface="+mn-cs"/>
                </a:endParaRPr>
              </a:p>
            </p:txBody>
          </p:sp>
          <p:sp>
            <p:nvSpPr>
              <p:cNvPr id="9" name="Oval 19"/>
              <p:cNvSpPr>
                <a:spLocks noChangeArrowheads="1"/>
              </p:cNvSpPr>
              <p:nvPr/>
            </p:nvSpPr>
            <p:spPr bwMode="auto">
              <a:xfrm>
                <a:off x="5414" y="906"/>
                <a:ext cx="31" cy="31"/>
              </a:xfrm>
              <a:prstGeom prst="ellipse">
                <a:avLst/>
              </a:prstGeom>
              <a:solidFill>
                <a:srgbClr val="C00000"/>
              </a:solidFill>
              <a:ln w="9525">
                <a:noFill/>
                <a:round/>
                <a:headEnd/>
                <a:tailEnd/>
              </a:ln>
            </p:spPr>
            <p:txBody>
              <a:bodyPr/>
              <a:lstStyle/>
              <a:p>
                <a:pPr>
                  <a:defRPr/>
                </a:pPr>
                <a:endParaRPr lang="en-US" sz="1800" dirty="0">
                  <a:effectLst>
                    <a:outerShdw blurRad="38100" dist="38100" dir="2700000" algn="tl">
                      <a:srgbClr val="000000">
                        <a:alpha val="43137"/>
                      </a:srgbClr>
                    </a:outerShdw>
                  </a:effectLst>
                  <a:latin typeface="Times New Roman" pitchFamily="18" charset="0"/>
                  <a:ea typeface="+mn-ea"/>
                  <a:cs typeface="+mn-cs"/>
                </a:endParaRPr>
              </a:p>
            </p:txBody>
          </p:sp>
        </p:grpSp>
      </p:grpSp>
      <p:sp>
        <p:nvSpPr>
          <p:cNvPr id="7" name="Slide Number Placeholder 6"/>
          <p:cNvSpPr>
            <a:spLocks noGrp="1"/>
          </p:cNvSpPr>
          <p:nvPr>
            <p:ph type="sldNum" sz="quarter" idx="12"/>
          </p:nvPr>
        </p:nvSpPr>
        <p:spPr/>
        <p:txBody>
          <a:bodyPr/>
          <a:lstStyle/>
          <a:p>
            <a:fld id="{B41A0527-32D7-4FE2-8C5B-FBC541753985}" type="slidenum">
              <a:rPr lang="en-US" smtClean="0"/>
              <a:pPr/>
              <a:t>25</a:t>
            </a:fld>
            <a:endParaRPr lang="en-US" dirty="0"/>
          </a:p>
        </p:txBody>
      </p:sp>
    </p:spTree>
    <p:extLst>
      <p:ext uri="{BB962C8B-B14F-4D97-AF65-F5344CB8AC3E}">
        <p14:creationId xmlns:p14="http://schemas.microsoft.com/office/powerpoint/2010/main" val="8162902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5" name="Google Shape;105;p21"/>
          <p:cNvSpPr txBox="1">
            <a:spLocks noGrp="1"/>
          </p:cNvSpPr>
          <p:nvPr>
            <p:ph type="title" idx="4294967295"/>
          </p:nvPr>
        </p:nvSpPr>
        <p:spPr>
          <a:xfrm>
            <a:off x="311150" y="498475"/>
            <a:ext cx="8521700" cy="846138"/>
          </a:xfrm>
          <a:prstGeom prst="rect">
            <a:avLst/>
          </a:prstGeom>
          <a:solidFill>
            <a:srgbClr val="000000"/>
          </a:solid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1600"/>
              </a:spcAft>
              <a:buClr>
                <a:schemeClr val="dk1"/>
              </a:buClr>
              <a:buSzPts val="1100"/>
              <a:buFont typeface="Arial" pitchFamily="34" charset="0"/>
              <a:buNone/>
              <a:tabLst/>
              <a:defRPr/>
            </a:pPr>
            <a:r>
              <a:rPr kumimoji="0" lang="en-US" sz="2600" b="0" i="0" u="none" strike="noStrike" kern="1200" cap="none" spc="0" normalizeH="0" baseline="0" noProof="0" dirty="0">
                <a:ln>
                  <a:noFill/>
                </a:ln>
                <a:solidFill>
                  <a:srgbClr val="FFFFFF"/>
                </a:solidFill>
                <a:effectLst/>
                <a:uLnTx/>
                <a:uFillTx/>
                <a:latin typeface="+mn-lt"/>
                <a:ea typeface="+mn-ea"/>
                <a:cs typeface="+mn-cs"/>
              </a:rPr>
              <a:t>Tab 7: Prosecution &amp; Progress | Contract Time Exercise--WSWD  </a:t>
            </a:r>
          </a:p>
        </p:txBody>
      </p:sp>
      <p:sp>
        <p:nvSpPr>
          <p:cNvPr id="106" name="Google Shape;106;p21"/>
          <p:cNvSpPr txBox="1"/>
          <p:nvPr/>
        </p:nvSpPr>
        <p:spPr>
          <a:xfrm>
            <a:off x="233400" y="1439386"/>
            <a:ext cx="8598900" cy="5257806"/>
          </a:xfrm>
          <a:prstGeom prst="rect">
            <a:avLst/>
          </a:prstGeom>
          <a:noFill/>
          <a:ln>
            <a:noFill/>
          </a:ln>
        </p:spPr>
        <p:txBody>
          <a:bodyPr spcFirstLastPara="1" wrap="square" lIns="91425" tIns="91425" rIns="91425" bIns="91425" anchor="t" anchorCtr="0">
            <a:noAutofit/>
          </a:bodyPr>
          <a:lstStyle/>
          <a:p>
            <a:pPr marL="76200">
              <a:spcBef>
                <a:spcPts val="900"/>
              </a:spcBef>
              <a:buClr>
                <a:schemeClr val="dk1"/>
              </a:buClr>
              <a:buSzPts val="1100"/>
            </a:pPr>
            <a:r>
              <a:rPr lang="en" sz="1500" b="1" dirty="0">
                <a:solidFill>
                  <a:schemeClr val="dk1"/>
                </a:solidFill>
                <a:latin typeface="Calibri"/>
                <a:ea typeface="Calibri"/>
                <a:cs typeface="Calibri"/>
                <a:sym typeface="Calibri"/>
              </a:rPr>
              <a:t>INSTRUCTIONS:</a:t>
            </a:r>
          </a:p>
          <a:p>
            <a:pPr marL="76200">
              <a:buClr>
                <a:schemeClr val="dk1"/>
              </a:buClr>
              <a:buSzPts val="1100"/>
            </a:pPr>
            <a:endParaRPr lang="en" sz="1500" b="1" dirty="0">
              <a:solidFill>
                <a:schemeClr val="dk1"/>
              </a:solidFill>
              <a:latin typeface="Calibri"/>
              <a:ea typeface="Calibri"/>
              <a:cs typeface="Calibri"/>
              <a:sym typeface="Calibri"/>
            </a:endParaRPr>
          </a:p>
          <a:p>
            <a:pPr marL="76200">
              <a:buClr>
                <a:schemeClr val="dk1"/>
              </a:buClr>
              <a:buSzPts val="1100"/>
            </a:pPr>
            <a:r>
              <a:rPr lang="en" sz="1500" dirty="0">
                <a:solidFill>
                  <a:schemeClr val="dk1"/>
                </a:solidFill>
                <a:latin typeface="Calibri"/>
                <a:ea typeface="Calibri"/>
                <a:cs typeface="Calibri"/>
                <a:sym typeface="Calibri"/>
              </a:rPr>
              <a:t>You, the RE on the project, are preparing the Weekly Statement of Working Days (WSWD) for the week ending June 4, 2021.  Using WSWD Report Number 6 on the next slide and the “2021 Construction Workday Calendar” obtained from the Caltrans website, complete WSWD Report Number 7 and answer the questions below.  See below for links to working day calendar and Exhibit 16-A.  You will have 10 minutes to complete this exercise.  One student will share their WSWD when we return together.</a:t>
            </a:r>
            <a:endParaRPr sz="1500" dirty="0">
              <a:solidFill>
                <a:schemeClr val="dk1"/>
              </a:solidFill>
              <a:latin typeface="Calibri"/>
              <a:ea typeface="Calibri"/>
              <a:cs typeface="Calibri"/>
              <a:sym typeface="Calibri"/>
            </a:endParaRPr>
          </a:p>
          <a:p>
            <a:pPr marL="76200" marR="279400"/>
            <a:endParaRPr lang="en" sz="1500" dirty="0">
              <a:solidFill>
                <a:schemeClr val="dk1"/>
              </a:solidFill>
              <a:latin typeface="Calibri"/>
              <a:ea typeface="Calibri"/>
              <a:cs typeface="Calibri"/>
              <a:sym typeface="Calibri"/>
            </a:endParaRPr>
          </a:p>
          <a:p>
            <a:pPr marL="76200" marR="279400"/>
            <a:r>
              <a:rPr lang="en" sz="1500" dirty="0">
                <a:solidFill>
                  <a:schemeClr val="dk1"/>
                </a:solidFill>
                <a:latin typeface="Calibri"/>
                <a:ea typeface="Calibri"/>
                <a:cs typeface="Calibri"/>
                <a:sym typeface="Calibri"/>
              </a:rPr>
              <a:t>5/31/2021 – Holiday (Memorial Day)</a:t>
            </a:r>
          </a:p>
          <a:p>
            <a:pPr marL="76200" marR="279400"/>
            <a:r>
              <a:rPr lang="en" sz="1500" dirty="0">
                <a:solidFill>
                  <a:schemeClr val="dk1"/>
                </a:solidFill>
                <a:latin typeface="Calibri"/>
                <a:ea typeface="Calibri"/>
                <a:cs typeface="Calibri"/>
                <a:sym typeface="Calibri"/>
              </a:rPr>
              <a:t>6/1-3/2021 – Working Day</a:t>
            </a:r>
          </a:p>
          <a:p>
            <a:pPr marL="76200" marR="279400"/>
            <a:r>
              <a:rPr lang="en" sz="1500" dirty="0">
                <a:solidFill>
                  <a:schemeClr val="dk1"/>
                </a:solidFill>
                <a:latin typeface="Calibri"/>
                <a:ea typeface="Calibri"/>
                <a:cs typeface="Calibri"/>
                <a:sym typeface="Calibri"/>
              </a:rPr>
              <a:t>6/4/2021 – Non-working day due to rain</a:t>
            </a:r>
          </a:p>
          <a:p>
            <a:pPr marL="76200" marR="279400"/>
            <a:r>
              <a:rPr lang="en" sz="1500" dirty="0">
                <a:solidFill>
                  <a:schemeClr val="dk1"/>
                </a:solidFill>
                <a:latin typeface="Calibri"/>
                <a:ea typeface="Calibri"/>
                <a:cs typeface="Calibri"/>
                <a:sym typeface="Calibri"/>
              </a:rPr>
              <a:t>2 days added for approved CO #2</a:t>
            </a:r>
          </a:p>
          <a:p>
            <a:pPr marL="76200" marR="558800">
              <a:lnSpc>
                <a:spcPct val="140000"/>
              </a:lnSpc>
              <a:spcBef>
                <a:spcPts val="600"/>
              </a:spcBef>
            </a:pPr>
            <a:r>
              <a:rPr lang="en" sz="1500" b="1" i="1" dirty="0">
                <a:solidFill>
                  <a:schemeClr val="dk1"/>
                </a:solidFill>
                <a:latin typeface="Calibri"/>
                <a:ea typeface="Calibri"/>
                <a:cs typeface="Calibri"/>
                <a:sym typeface="Calibri"/>
              </a:rPr>
              <a:t>What is the extended date of completion (line #19)?                                                               </a:t>
            </a:r>
            <a:endParaRPr sz="1500" b="1" i="1" dirty="0">
              <a:solidFill>
                <a:schemeClr val="dk1"/>
              </a:solidFill>
              <a:latin typeface="Calibri"/>
              <a:ea typeface="Calibri"/>
              <a:cs typeface="Calibri"/>
              <a:sym typeface="Calibri"/>
            </a:endParaRPr>
          </a:p>
          <a:p>
            <a:pPr marL="76200" marR="558800">
              <a:lnSpc>
                <a:spcPct val="140000"/>
              </a:lnSpc>
              <a:spcBef>
                <a:spcPts val="600"/>
              </a:spcBef>
              <a:buClr>
                <a:schemeClr val="dk1"/>
              </a:buClr>
              <a:buSzPts val="1100"/>
            </a:pPr>
            <a:r>
              <a:rPr lang="en" sz="1500" b="1" i="1" dirty="0">
                <a:solidFill>
                  <a:schemeClr val="dk1"/>
                </a:solidFill>
                <a:latin typeface="Calibri"/>
                <a:ea typeface="Calibri"/>
                <a:cs typeface="Calibri"/>
                <a:sym typeface="Calibri"/>
              </a:rPr>
              <a:t>What is the number of working days remaining (line #22)?    </a:t>
            </a:r>
            <a:r>
              <a:rPr lang="en" sz="1200" b="1" i="1" dirty="0">
                <a:solidFill>
                  <a:schemeClr val="dk1"/>
                </a:solidFill>
                <a:latin typeface="Calibri"/>
                <a:ea typeface="Calibri"/>
                <a:cs typeface="Calibri"/>
                <a:sym typeface="Calibri"/>
              </a:rPr>
              <a:t>                                                           	                                      </a:t>
            </a:r>
            <a:endParaRPr sz="1200" i="1" dirty="0">
              <a:solidFill>
                <a:schemeClr val="dk1"/>
              </a:solidFill>
              <a:latin typeface="Calibri"/>
              <a:ea typeface="Calibri"/>
              <a:cs typeface="Calibri"/>
              <a:sym typeface="Calibri"/>
            </a:endParaRPr>
          </a:p>
          <a:p>
            <a:pPr>
              <a:spcBef>
                <a:spcPts val="1200"/>
              </a:spcBef>
            </a:pPr>
            <a:r>
              <a:rPr lang="en-US" sz="1400" dirty="0"/>
              <a:t>Exhibit 16-A  Weekly Statement of Working Days: </a:t>
            </a:r>
            <a:r>
              <a:rPr lang="en-US" sz="1400" u="sng" dirty="0">
                <a:solidFill>
                  <a:srgbClr val="0000FF"/>
                </a:solidFill>
                <a:hlinkClick r:id="rId3"/>
              </a:rPr>
              <a:t>https://dot.ca.gov/-/media/dot-media/programs/local-assistance/documents/lapm/c16/16a.pdf</a:t>
            </a:r>
            <a:endParaRPr lang="en-US" sz="1400" u="sng" dirty="0">
              <a:solidFill>
                <a:srgbClr val="0000FF"/>
              </a:solidFill>
            </a:endParaRPr>
          </a:p>
          <a:p>
            <a:pPr>
              <a:spcBef>
                <a:spcPts val="1200"/>
              </a:spcBef>
            </a:pPr>
            <a:r>
              <a:rPr lang="en-US" sz="1400" dirty="0"/>
              <a:t>2021 Caltrans working day calendar: </a:t>
            </a:r>
            <a:r>
              <a:rPr lang="en-US" sz="1400" u="sng" dirty="0">
                <a:solidFill>
                  <a:srgbClr val="0000FF"/>
                </a:solidFill>
                <a:hlinkClick r:id="rId4"/>
              </a:rPr>
              <a:t>https://dot.ca.gov/-/media/dot-media/programs/construction/documents/contract-administration/contract-time/working-day-calendars/2021-working-days-calendar-5-day.pdf</a:t>
            </a:r>
            <a:endParaRPr lang="en-US" sz="1400" u="sng" dirty="0">
              <a:solidFill>
                <a:srgbClr val="0000FF"/>
              </a:solidFill>
            </a:endParaRPr>
          </a:p>
          <a:p>
            <a:pPr>
              <a:spcBef>
                <a:spcPts val="1200"/>
              </a:spcBef>
            </a:pPr>
            <a:endParaRPr lang="en-US" sz="1400" dirty="0"/>
          </a:p>
          <a:p>
            <a:pPr>
              <a:spcBef>
                <a:spcPts val="1200"/>
              </a:spcBef>
            </a:pPr>
            <a:endParaRPr lang="en-US" dirty="0"/>
          </a:p>
        </p:txBody>
      </p:sp>
    </p:spTree>
    <p:extLst>
      <p:ext uri="{BB962C8B-B14F-4D97-AF65-F5344CB8AC3E}">
        <p14:creationId xmlns:p14="http://schemas.microsoft.com/office/powerpoint/2010/main" val="2766820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C183D7F6-B498-43B3-948B-1728B52AA6E4}">
                <adec:decorative xmlns:adec="http://schemas.microsoft.com/office/drawing/2017/decorative" val="1"/>
              </a:ext>
            </a:extLst>
          </p:cNvPr>
          <p:cNvSpPr txBox="1"/>
          <p:nvPr/>
        </p:nvSpPr>
        <p:spPr>
          <a:xfrm>
            <a:off x="0" y="190500"/>
            <a:ext cx="9143999" cy="1200329"/>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B41A0527-32D7-4FE2-8C5B-FBC541753985}" type="slidenum">
              <a:rPr lang="en-US" smtClean="0"/>
              <a:pPr/>
              <a:t>27</a:t>
            </a:fld>
            <a:endParaRPr lang="en-US" dirty="0"/>
          </a:p>
        </p:txBody>
      </p:sp>
      <p:graphicFrame>
        <p:nvGraphicFramePr>
          <p:cNvPr id="7" name="Object 6" descr="Contract Time Exercise WSWD Report 6&#10;">
            <a:hlinkClick r:id="" action="ppaction://ole?verb=0"/>
            <a:extLst>
              <a:ext uri="{FF2B5EF4-FFF2-40B4-BE49-F238E27FC236}">
                <a16:creationId xmlns:a16="http://schemas.microsoft.com/office/drawing/2014/main" id="{91F75AC9-37EB-4BD4-826A-44A385EF7571}"/>
              </a:ext>
            </a:extLst>
          </p:cNvPr>
          <p:cNvGraphicFramePr>
            <a:graphicFrameLocks noChangeAspect="1"/>
          </p:cNvGraphicFramePr>
          <p:nvPr>
            <p:extLst>
              <p:ext uri="{D42A27DB-BD31-4B8C-83A1-F6EECF244321}">
                <p14:modId xmlns:p14="http://schemas.microsoft.com/office/powerpoint/2010/main" val="2246210743"/>
              </p:ext>
            </p:extLst>
          </p:nvPr>
        </p:nvGraphicFramePr>
        <p:xfrm>
          <a:off x="606087" y="67808"/>
          <a:ext cx="5194569" cy="6722383"/>
        </p:xfrm>
        <a:graphic>
          <a:graphicData uri="http://schemas.openxmlformats.org/presentationml/2006/ole">
            <mc:AlternateContent xmlns:mc="http://schemas.openxmlformats.org/markup-compatibility/2006">
              <mc:Choice xmlns:v="urn:schemas-microsoft-com:vml" Requires="v">
                <p:oleObj spid="_x0000_s1045" name="Presentation" r:id="rId4" imgW="3886217" imgH="5029227" progId="PowerPoint.Show.12">
                  <p:embed/>
                </p:oleObj>
              </mc:Choice>
              <mc:Fallback>
                <p:oleObj name="Presentation" r:id="rId4" imgW="3886217" imgH="5029227" progId="PowerPoint.Show.12">
                  <p:embed/>
                  <p:pic>
                    <p:nvPicPr>
                      <p:cNvPr id="0" name=""/>
                      <p:cNvPicPr/>
                      <p:nvPr/>
                    </p:nvPicPr>
                    <p:blipFill>
                      <a:blip r:embed="rId5"/>
                      <a:stretch>
                        <a:fillRect/>
                      </a:stretch>
                    </p:blipFill>
                    <p:spPr>
                      <a:xfrm>
                        <a:off x="606087" y="67808"/>
                        <a:ext cx="5194569" cy="6722383"/>
                      </a:xfrm>
                      <a:prstGeom prst="rect">
                        <a:avLst/>
                      </a:prstGeom>
                      <a:ln w="12700">
                        <a:solidFill>
                          <a:schemeClr val="tx1"/>
                        </a:solidFill>
                      </a:ln>
                    </p:spPr>
                  </p:pic>
                </p:oleObj>
              </mc:Fallback>
            </mc:AlternateContent>
          </a:graphicData>
        </a:graphic>
      </p:graphicFrame>
      <p:sp>
        <p:nvSpPr>
          <p:cNvPr id="8" name="Title 7" descr="Contract Time Exercise WSWD Report 6&#10;">
            <a:extLst>
              <a:ext uri="{FF2B5EF4-FFF2-40B4-BE49-F238E27FC236}">
                <a16:creationId xmlns:a16="http://schemas.microsoft.com/office/drawing/2014/main" id="{820F0D55-B5F3-41C8-8156-94EFA9917E7C}"/>
              </a:ext>
            </a:extLst>
          </p:cNvPr>
          <p:cNvSpPr txBox="1">
            <a:spLocks noGrp="1"/>
          </p:cNvSpPr>
          <p:nvPr>
            <p:ph type="title" idx="4294967295"/>
          </p:nvPr>
        </p:nvSpPr>
        <p:spPr>
          <a:xfrm>
            <a:off x="5900702" y="2765593"/>
            <a:ext cx="3143250" cy="14773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mn-lt"/>
                <a:ea typeface="+mn-ea"/>
                <a:cs typeface="+mn-cs"/>
              </a:rPr>
              <a:t>Contract Time Exercise WSWD Report 6</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chemeClr val="tx1"/>
              </a:solidFill>
              <a:effectLst/>
              <a:uLnTx/>
              <a:uFillTx/>
              <a:latin typeface="+mn-l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984807"/>
                </a:solidFill>
                <a:effectLst/>
                <a:uLnTx/>
                <a:uFillTx/>
                <a:latin typeface="+mn-lt"/>
                <a:ea typeface="+mn-ea"/>
                <a:cs typeface="+mn-cs"/>
              </a:rPr>
              <a:t>(Handout Page 6)</a:t>
            </a:r>
          </a:p>
        </p:txBody>
      </p:sp>
    </p:spTree>
    <p:extLst>
      <p:ext uri="{BB962C8B-B14F-4D97-AF65-F5344CB8AC3E}">
        <p14:creationId xmlns:p14="http://schemas.microsoft.com/office/powerpoint/2010/main" val="32291561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25" y="11430"/>
            <a:ext cx="8229600" cy="1263650"/>
          </a:xfrm>
        </p:spPr>
        <p:txBody>
          <a:bodyPr>
            <a:normAutofit/>
          </a:bodyPr>
          <a:lstStyle/>
          <a:p>
            <a:r>
              <a:rPr lang="en-US" dirty="0"/>
              <a:t>Prosecution and Progress: </a:t>
            </a:r>
            <a:br>
              <a:rPr lang="en-US" dirty="0"/>
            </a:br>
            <a:r>
              <a:rPr lang="en-US" dirty="0"/>
              <a:t>Suspension</a:t>
            </a:r>
          </a:p>
        </p:txBody>
      </p:sp>
      <p:sp>
        <p:nvSpPr>
          <p:cNvPr id="3" name="Content Placeholder 2"/>
          <p:cNvSpPr>
            <a:spLocks noGrp="1"/>
          </p:cNvSpPr>
          <p:nvPr>
            <p:ph idx="1"/>
          </p:nvPr>
        </p:nvSpPr>
        <p:spPr>
          <a:xfrm>
            <a:off x="312419" y="1403350"/>
            <a:ext cx="8126501" cy="5591810"/>
          </a:xfrm>
        </p:spPr>
        <p:txBody>
          <a:bodyPr>
            <a:noAutofit/>
          </a:bodyPr>
          <a:lstStyle/>
          <a:p>
            <a:r>
              <a:rPr lang="en-US" dirty="0"/>
              <a:t>RE may suspend the work wholly or in part due to any of the following:</a:t>
            </a:r>
          </a:p>
          <a:p>
            <a:pPr marL="803275" lvl="1" indent="-461963">
              <a:buFont typeface="+mj-lt"/>
              <a:buAutoNum type="arabicPeriod"/>
            </a:pPr>
            <a:r>
              <a:rPr lang="en-US" dirty="0"/>
              <a:t>Conditions are unsuitable for work progress</a:t>
            </a:r>
            <a:endParaRPr lang="en-US" altLang="en-US" dirty="0"/>
          </a:p>
          <a:p>
            <a:pPr marL="803275" lvl="1" indent="-461963">
              <a:buFont typeface="+mj-lt"/>
              <a:buAutoNum type="arabicPeriod"/>
            </a:pPr>
            <a:r>
              <a:rPr lang="en-US" dirty="0"/>
              <a:t>Contractor fails to do any of the following:</a:t>
            </a:r>
            <a:endParaRPr lang="en-US" altLang="en-US" dirty="0"/>
          </a:p>
          <a:p>
            <a:pPr marL="1374775" lvl="3" indent="-342900"/>
            <a:r>
              <a:rPr lang="en-US" dirty="0"/>
              <a:t>Fulfill the Engineer's orders</a:t>
            </a:r>
          </a:p>
          <a:p>
            <a:pPr marL="1374775" lvl="3" indent="-342900"/>
            <a:r>
              <a:rPr lang="en-US" dirty="0"/>
              <a:t>Fulfill a Contract part</a:t>
            </a:r>
          </a:p>
          <a:p>
            <a:pPr marL="1374775" lvl="3" indent="-342900"/>
            <a:r>
              <a:rPr lang="en-US" dirty="0"/>
              <a:t>Perform weather-dependent work when conditions are favorable so that weather-related unsuitable conditions are avoided or do not occur</a:t>
            </a:r>
          </a:p>
          <a:p>
            <a:pPr marL="1485900" lvl="3" indent="-342900"/>
            <a:endParaRPr lang="en-US" dirty="0"/>
          </a:p>
          <a:p>
            <a:pPr marL="3175" lvl="3" indent="-3175" algn="r">
              <a:buNone/>
            </a:pPr>
            <a:r>
              <a:rPr lang="en-US" b="1" u="sng" dirty="0">
                <a:solidFill>
                  <a:schemeClr val="accent6">
                    <a:lumMod val="50000"/>
                  </a:schemeClr>
                </a:solidFill>
              </a:rPr>
              <a:t>CTSS 8-1.06 Suspensions</a:t>
            </a:r>
          </a:p>
        </p:txBody>
      </p:sp>
      <p:sp>
        <p:nvSpPr>
          <p:cNvPr id="4" name="Slide Number Placeholder 3"/>
          <p:cNvSpPr>
            <a:spLocks noGrp="1"/>
          </p:cNvSpPr>
          <p:nvPr>
            <p:ph type="sldNum" sz="quarter" idx="12"/>
          </p:nvPr>
        </p:nvSpPr>
        <p:spPr/>
        <p:txBody>
          <a:bodyPr/>
          <a:lstStyle/>
          <a:p>
            <a:fld id="{B41A0527-32D7-4FE2-8C5B-FBC541753985}" type="slidenum">
              <a:rPr lang="en-US" smtClean="0"/>
              <a:pPr/>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25" y="0"/>
            <a:ext cx="8229600" cy="1263650"/>
          </a:xfrm>
        </p:spPr>
        <p:txBody>
          <a:bodyPr>
            <a:normAutofit/>
          </a:bodyPr>
          <a:lstStyle/>
          <a:p>
            <a:r>
              <a:rPr lang="en-US" dirty="0"/>
              <a:t>Prosecution and Progress: </a:t>
            </a:r>
            <a:br>
              <a:rPr lang="en-US" dirty="0"/>
            </a:br>
            <a:r>
              <a:rPr lang="en-US" dirty="0"/>
              <a:t>Liquidated Damages</a:t>
            </a:r>
          </a:p>
        </p:txBody>
      </p:sp>
      <p:sp>
        <p:nvSpPr>
          <p:cNvPr id="3" name="Content Placeholder 2"/>
          <p:cNvSpPr>
            <a:spLocks noGrp="1"/>
          </p:cNvSpPr>
          <p:nvPr>
            <p:ph idx="1"/>
          </p:nvPr>
        </p:nvSpPr>
        <p:spPr>
          <a:xfrm>
            <a:off x="301725" y="1382776"/>
            <a:ext cx="8317230" cy="5196332"/>
          </a:xfrm>
        </p:spPr>
        <p:txBody>
          <a:bodyPr>
            <a:normAutofit/>
          </a:bodyPr>
          <a:lstStyle/>
          <a:p>
            <a:pPr marL="342900" lvl="1" indent="-342900">
              <a:buFont typeface="Arial" panose="020B0604020202020204" pitchFamily="34" charset="0"/>
              <a:buChar char="•"/>
            </a:pPr>
            <a:r>
              <a:rPr lang="en-US" sz="2800" b="1" dirty="0"/>
              <a:t>Liquidated Damages (LDs) </a:t>
            </a:r>
            <a:r>
              <a:rPr lang="en-US" sz="2800" dirty="0"/>
              <a:t>– Deduction of payment due contractor for each day’s delay in completing work beyond the time allowed</a:t>
            </a:r>
          </a:p>
          <a:p>
            <a:pPr marL="342900" lvl="1" indent="-342900">
              <a:buFont typeface="Arial" panose="020B0604020202020204" pitchFamily="34" charset="0"/>
              <a:buChar char="•"/>
            </a:pPr>
            <a:r>
              <a:rPr lang="en-US" sz="2800" dirty="0"/>
              <a:t>Is not taking LDs OK?</a:t>
            </a:r>
          </a:p>
          <a:p>
            <a:pPr marL="822960" lvl="1"/>
            <a:r>
              <a:rPr lang="en-US" sz="2800" dirty="0"/>
              <a:t>CO to extend contract time</a:t>
            </a:r>
          </a:p>
          <a:p>
            <a:pPr marL="822960" lvl="1"/>
            <a:r>
              <a:rPr lang="en-US" sz="2800" dirty="0"/>
              <a:t>No documentation = FIN (Federal-aid Ineligibility Notice)</a:t>
            </a:r>
            <a:endParaRPr lang="en-US" altLang="en-US" sz="2800" dirty="0"/>
          </a:p>
          <a:p>
            <a:pPr marL="822960" lvl="1" algn="r">
              <a:buNone/>
            </a:pPr>
            <a:endParaRPr lang="en-US" altLang="en-US" sz="2000" b="1" dirty="0">
              <a:solidFill>
                <a:schemeClr val="accent6">
                  <a:lumMod val="50000"/>
                </a:schemeClr>
              </a:solidFill>
            </a:endParaRPr>
          </a:p>
          <a:p>
            <a:pPr marL="3175" lvl="1" indent="-3175" algn="r">
              <a:buNone/>
            </a:pPr>
            <a:r>
              <a:rPr lang="en-US" altLang="en-US" sz="2000" b="1" u="sng" dirty="0">
                <a:solidFill>
                  <a:schemeClr val="accent6">
                    <a:lumMod val="50000"/>
                  </a:schemeClr>
                </a:solidFill>
              </a:rPr>
              <a:t>CTSS 8-1.10 Liquidated Damages</a:t>
            </a:r>
          </a:p>
          <a:p>
            <a:pPr marL="3175" lvl="1" indent="-3175" algn="r">
              <a:buNone/>
            </a:pPr>
            <a:r>
              <a:rPr lang="en-US" sz="2000" b="1" u="sng" dirty="0">
                <a:solidFill>
                  <a:schemeClr val="accent6">
                    <a:lumMod val="50000"/>
                  </a:schemeClr>
                </a:solidFill>
              </a:rPr>
              <a:t>Green Book</a:t>
            </a:r>
            <a:r>
              <a:rPr lang="en-US" altLang="en-US" sz="2000" b="1" u="sng" dirty="0">
                <a:solidFill>
                  <a:schemeClr val="accent6">
                    <a:lumMod val="50000"/>
                  </a:schemeClr>
                </a:solidFill>
              </a:rPr>
              <a:t> 6-9 Liquidated Damages</a:t>
            </a:r>
          </a:p>
        </p:txBody>
      </p:sp>
      <p:sp>
        <p:nvSpPr>
          <p:cNvPr id="4" name="Slide Number Placeholder 3"/>
          <p:cNvSpPr>
            <a:spLocks noGrp="1"/>
          </p:cNvSpPr>
          <p:nvPr>
            <p:ph type="sldNum" sz="quarter" idx="12"/>
          </p:nvPr>
        </p:nvSpPr>
        <p:spPr/>
        <p:txBody>
          <a:bodyPr/>
          <a:lstStyle/>
          <a:p>
            <a:fld id="{B41A0527-32D7-4FE2-8C5B-FBC541753985}" type="slidenum">
              <a:rPr lang="en-US" smtClean="0"/>
              <a:pPr/>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25" y="0"/>
            <a:ext cx="8229600" cy="1263650"/>
          </a:xfrm>
        </p:spPr>
        <p:txBody>
          <a:bodyPr>
            <a:normAutofit/>
          </a:bodyPr>
          <a:lstStyle/>
          <a:p>
            <a:r>
              <a:rPr lang="en-US" dirty="0"/>
              <a:t>Prosecution and Progress:</a:t>
            </a:r>
            <a:br>
              <a:rPr lang="en-US" dirty="0"/>
            </a:br>
            <a:r>
              <a:rPr lang="en-US" dirty="0"/>
              <a:t>Contractor Termination</a:t>
            </a:r>
          </a:p>
        </p:txBody>
      </p:sp>
      <p:sp>
        <p:nvSpPr>
          <p:cNvPr id="3" name="Content Placeholder 2"/>
          <p:cNvSpPr>
            <a:spLocks noGrp="1"/>
          </p:cNvSpPr>
          <p:nvPr>
            <p:ph idx="1"/>
          </p:nvPr>
        </p:nvSpPr>
        <p:spPr>
          <a:xfrm>
            <a:off x="335278" y="1387094"/>
            <a:ext cx="8402321" cy="5388356"/>
          </a:xfrm>
        </p:spPr>
        <p:txBody>
          <a:bodyPr>
            <a:noAutofit/>
          </a:bodyPr>
          <a:lstStyle/>
          <a:p>
            <a:r>
              <a:rPr lang="en-US" dirty="0"/>
              <a:t>You may terminate the contractor’s control of </a:t>
            </a:r>
            <a:br>
              <a:rPr lang="en-US" dirty="0"/>
            </a:br>
            <a:r>
              <a:rPr lang="en-US" dirty="0"/>
              <a:t>the work for failure to do any of the following:</a:t>
            </a:r>
          </a:p>
          <a:p>
            <a:pPr marL="822960" lvl="1"/>
            <a:r>
              <a:rPr lang="en-US" sz="2800" dirty="0"/>
              <a:t>Supply adequate work force</a:t>
            </a:r>
            <a:endParaRPr lang="en-US" altLang="en-US" sz="2800" dirty="0"/>
          </a:p>
          <a:p>
            <a:pPr marL="822960" lvl="1"/>
            <a:r>
              <a:rPr lang="en-US" sz="2800" dirty="0"/>
              <a:t>Supply material as described</a:t>
            </a:r>
            <a:endParaRPr lang="en-US" altLang="en-US" sz="2800" dirty="0"/>
          </a:p>
          <a:p>
            <a:pPr marL="822960" lvl="1"/>
            <a:r>
              <a:rPr lang="en-US" sz="2800" dirty="0"/>
              <a:t>Pay subcontractors</a:t>
            </a:r>
            <a:endParaRPr lang="en-US" altLang="en-US" sz="2800" dirty="0"/>
          </a:p>
          <a:p>
            <a:pPr marL="822960" lvl="1"/>
            <a:r>
              <a:rPr lang="en-US" sz="2800" dirty="0"/>
              <a:t>Prosecute the work as described in the contract</a:t>
            </a:r>
          </a:p>
          <a:p>
            <a:pPr marL="3175" lvl="1" indent="-3175" algn="r">
              <a:buNone/>
            </a:pPr>
            <a:endParaRPr lang="en-US" sz="2000" b="1" u="sng" dirty="0">
              <a:solidFill>
                <a:schemeClr val="accent6">
                  <a:lumMod val="50000"/>
                </a:schemeClr>
              </a:solidFill>
            </a:endParaRPr>
          </a:p>
          <a:p>
            <a:pPr marL="3175" lvl="1" indent="-3175" algn="r">
              <a:buNone/>
            </a:pPr>
            <a:r>
              <a:rPr lang="en-US" sz="2000" b="1" u="sng" dirty="0">
                <a:solidFill>
                  <a:schemeClr val="accent6">
                    <a:lumMod val="50000"/>
                  </a:schemeClr>
                </a:solidFill>
              </a:rPr>
              <a:t>CTSS 8-1.13 Contractor’s Control Termination</a:t>
            </a:r>
          </a:p>
          <a:p>
            <a:pPr marL="3175" lvl="1" indent="-3175" algn="r">
              <a:buNone/>
            </a:pPr>
            <a:r>
              <a:rPr lang="en-US" sz="2000" b="1" u="sng" dirty="0">
                <a:solidFill>
                  <a:schemeClr val="accent6">
                    <a:lumMod val="50000"/>
                  </a:schemeClr>
                </a:solidFill>
              </a:rPr>
              <a:t>Green Book 6-4 Termination of Contract for Default</a:t>
            </a:r>
          </a:p>
        </p:txBody>
      </p:sp>
      <p:sp>
        <p:nvSpPr>
          <p:cNvPr id="4" name="Slide Number Placeholder 3"/>
          <p:cNvSpPr>
            <a:spLocks noGrp="1"/>
          </p:cNvSpPr>
          <p:nvPr>
            <p:ph type="sldNum" sz="quarter" idx="12"/>
          </p:nvPr>
        </p:nvSpPr>
        <p:spPr/>
        <p:txBody>
          <a:bodyPr/>
          <a:lstStyle/>
          <a:p>
            <a:fld id="{B41A0527-32D7-4FE2-8C5B-FBC541753985}" type="slidenum">
              <a:rPr lang="en-US" smtClean="0"/>
              <a:pPr/>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25" y="0"/>
            <a:ext cx="8229600" cy="1263650"/>
          </a:xfrm>
        </p:spPr>
        <p:txBody>
          <a:bodyPr>
            <a:normAutofit/>
          </a:bodyPr>
          <a:lstStyle/>
          <a:p>
            <a:r>
              <a:rPr lang="en-US" dirty="0"/>
              <a:t>Prosecution and Progress:</a:t>
            </a:r>
            <a:br>
              <a:rPr lang="en-US" dirty="0"/>
            </a:br>
            <a:r>
              <a:rPr lang="en-US" dirty="0"/>
              <a:t>Contract Termination</a:t>
            </a:r>
          </a:p>
        </p:txBody>
      </p:sp>
      <p:sp>
        <p:nvSpPr>
          <p:cNvPr id="3" name="Content Placeholder 2"/>
          <p:cNvSpPr>
            <a:spLocks noGrp="1"/>
          </p:cNvSpPr>
          <p:nvPr>
            <p:ph idx="1"/>
          </p:nvPr>
        </p:nvSpPr>
        <p:spPr>
          <a:xfrm>
            <a:off x="323849" y="1387094"/>
            <a:ext cx="8207475" cy="5388356"/>
          </a:xfrm>
        </p:spPr>
        <p:txBody>
          <a:bodyPr>
            <a:noAutofit/>
          </a:bodyPr>
          <a:lstStyle/>
          <a:p>
            <a:r>
              <a:rPr lang="en-US" dirty="0"/>
              <a:t>“Convenience Termination”</a:t>
            </a:r>
          </a:p>
          <a:p>
            <a:r>
              <a:rPr lang="en-US" dirty="0"/>
              <a:t>When it is not in Agency’s best interest to continue with the project</a:t>
            </a:r>
          </a:p>
          <a:p>
            <a:r>
              <a:rPr lang="en-US" dirty="0"/>
              <a:t>Allowed but </a:t>
            </a:r>
            <a:r>
              <a:rPr lang="en-US" u="sng" dirty="0"/>
              <a:t>rare</a:t>
            </a:r>
          </a:p>
          <a:p>
            <a:pPr marL="3175" indent="-3175">
              <a:buNone/>
            </a:pPr>
            <a:endParaRPr lang="en-US" sz="2000" b="1" u="sng" dirty="0">
              <a:solidFill>
                <a:schemeClr val="accent6">
                  <a:lumMod val="50000"/>
                </a:schemeClr>
              </a:solidFill>
            </a:endParaRPr>
          </a:p>
          <a:p>
            <a:pPr marL="3175" indent="-3175">
              <a:buNone/>
            </a:pPr>
            <a:endParaRPr lang="en-US" sz="2000" b="1" u="sng" dirty="0">
              <a:solidFill>
                <a:schemeClr val="accent6">
                  <a:lumMod val="50000"/>
                </a:schemeClr>
              </a:solidFill>
            </a:endParaRPr>
          </a:p>
          <a:p>
            <a:pPr marL="3175" indent="-3175" algn="r">
              <a:buNone/>
            </a:pPr>
            <a:r>
              <a:rPr lang="en-US" sz="2000" b="1" u="sng" dirty="0">
                <a:solidFill>
                  <a:schemeClr val="accent6">
                    <a:lumMod val="50000"/>
                  </a:schemeClr>
                </a:solidFill>
              </a:rPr>
              <a:t>CTSS 8-1.14 Contract Termination</a:t>
            </a:r>
          </a:p>
        </p:txBody>
      </p:sp>
      <p:sp>
        <p:nvSpPr>
          <p:cNvPr id="4" name="Slide Number Placeholder 3"/>
          <p:cNvSpPr>
            <a:spLocks noGrp="1"/>
          </p:cNvSpPr>
          <p:nvPr>
            <p:ph type="sldNum" sz="quarter" idx="12"/>
          </p:nvPr>
        </p:nvSpPr>
        <p:spPr/>
        <p:txBody>
          <a:bodyPr/>
          <a:lstStyle/>
          <a:p>
            <a:fld id="{B41A0527-32D7-4FE2-8C5B-FBC541753985}" type="slidenum">
              <a:rPr lang="en-US" smtClean="0"/>
              <a:pPr/>
              <a:t>31</a:t>
            </a:fld>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25" y="0"/>
            <a:ext cx="8229600" cy="1263650"/>
          </a:xfrm>
        </p:spPr>
        <p:txBody>
          <a:bodyPr>
            <a:normAutofit/>
          </a:bodyPr>
          <a:lstStyle/>
          <a:p>
            <a:r>
              <a:rPr lang="en-US" dirty="0"/>
              <a:t>Prosecution and Progress:</a:t>
            </a:r>
            <a:br>
              <a:rPr lang="en-US" dirty="0"/>
            </a:br>
            <a:r>
              <a:rPr lang="en-US" dirty="0"/>
              <a:t>Quiz</a:t>
            </a:r>
          </a:p>
        </p:txBody>
      </p:sp>
      <p:sp>
        <p:nvSpPr>
          <p:cNvPr id="4" name="Slide Number Placeholder 3"/>
          <p:cNvSpPr>
            <a:spLocks noGrp="1"/>
          </p:cNvSpPr>
          <p:nvPr>
            <p:ph type="sldNum" sz="quarter" idx="12"/>
          </p:nvPr>
        </p:nvSpPr>
        <p:spPr/>
        <p:txBody>
          <a:bodyPr/>
          <a:lstStyle/>
          <a:p>
            <a:fld id="{B41A0527-32D7-4FE2-8C5B-FBC541753985}" type="slidenum">
              <a:rPr lang="en-US" smtClean="0"/>
              <a:pPr/>
              <a:t>32</a:t>
            </a:fld>
            <a:endParaRPr lang="en-US" dirty="0"/>
          </a:p>
        </p:txBody>
      </p:sp>
      <p:pic>
        <p:nvPicPr>
          <p:cNvPr id="6" name="Content Placeholder 5" descr="Question?"/>
          <p:cNvPicPr>
            <a:picLocks noGrp="1" noChangeAspect="1"/>
          </p:cNvPicPr>
          <p:nvPr>
            <p:ph idx="1"/>
          </p:nvPr>
        </p:nvPicPr>
        <p:blipFill>
          <a:blip r:embed="rId3"/>
          <a:stretch>
            <a:fillRect/>
          </a:stretch>
        </p:blipFill>
        <p:spPr>
          <a:xfrm>
            <a:off x="418418" y="1460500"/>
            <a:ext cx="8015063" cy="4525963"/>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01725" y="0"/>
            <a:ext cx="8229600" cy="1263650"/>
          </a:xfrm>
        </p:spPr>
        <p:txBody>
          <a:bodyPr>
            <a:normAutofit/>
          </a:bodyPr>
          <a:lstStyle/>
          <a:p>
            <a:r>
              <a:rPr lang="en-US" dirty="0"/>
              <a:t>Prosecution and Progress:</a:t>
            </a:r>
            <a:br>
              <a:rPr lang="en-US" dirty="0"/>
            </a:br>
            <a:r>
              <a:rPr lang="en-US" dirty="0"/>
              <a:t>Quiz</a:t>
            </a:r>
          </a:p>
        </p:txBody>
      </p:sp>
      <p:sp>
        <p:nvSpPr>
          <p:cNvPr id="7" name="Content Placeholder 2"/>
          <p:cNvSpPr>
            <a:spLocks noGrp="1"/>
          </p:cNvSpPr>
          <p:nvPr>
            <p:ph idx="1"/>
          </p:nvPr>
        </p:nvSpPr>
        <p:spPr>
          <a:xfrm>
            <a:off x="455662" y="1320564"/>
            <a:ext cx="7921725" cy="4604512"/>
          </a:xfrm>
        </p:spPr>
        <p:txBody>
          <a:bodyPr>
            <a:noAutofit/>
          </a:bodyPr>
          <a:lstStyle/>
          <a:p>
            <a:pPr marL="3175" indent="-3175">
              <a:buNone/>
            </a:pPr>
            <a:r>
              <a:rPr lang="en-US" b="1" dirty="0">
                <a:solidFill>
                  <a:srgbClr val="006600"/>
                </a:solidFill>
              </a:rPr>
              <a:t>Choose the correct answer.</a:t>
            </a:r>
          </a:p>
          <a:p>
            <a:pPr marL="3175" indent="-3175">
              <a:buNone/>
            </a:pPr>
            <a:r>
              <a:rPr lang="en-US" b="1" dirty="0"/>
              <a:t>For a project using the </a:t>
            </a:r>
            <a:r>
              <a:rPr lang="en-US" b="1" u="sng" dirty="0"/>
              <a:t>CTSS</a:t>
            </a:r>
            <a:r>
              <a:rPr lang="en-US" b="1" dirty="0"/>
              <a:t>, before you can determine if last Wednesday was a working day on your project, you must first know:</a:t>
            </a:r>
          </a:p>
          <a:p>
            <a:pPr marL="457200" indent="-457200">
              <a:buFont typeface="+mj-lt"/>
              <a:buAutoNum type="alphaLcPeriod"/>
            </a:pPr>
            <a:r>
              <a:rPr lang="en-US" b="1" dirty="0"/>
              <a:t>Did it rain</a:t>
            </a:r>
          </a:p>
          <a:p>
            <a:pPr marL="457200" indent="-457200">
              <a:buFont typeface="+mj-lt"/>
              <a:buAutoNum type="alphaLcPeriod"/>
            </a:pPr>
            <a:r>
              <a:rPr lang="en-US" b="1" dirty="0"/>
              <a:t>Was there inclement weather</a:t>
            </a:r>
          </a:p>
          <a:p>
            <a:pPr marL="457200" indent="-457200">
              <a:buFont typeface="+mj-lt"/>
              <a:buAutoNum type="alphaLcPeriod"/>
            </a:pPr>
            <a:r>
              <a:rPr lang="en-US" b="1" dirty="0"/>
              <a:t>The controlling operation</a:t>
            </a:r>
          </a:p>
          <a:p>
            <a:pPr marL="457200" indent="-457200">
              <a:buFont typeface="+mj-lt"/>
              <a:buAutoNum type="alphaLcPeriod"/>
            </a:pPr>
            <a:r>
              <a:rPr lang="en-US" b="1" dirty="0"/>
              <a:t>Was the contractor prevented from working.</a:t>
            </a:r>
          </a:p>
          <a:p>
            <a:pPr marL="688975">
              <a:buFont typeface="Calibri" pitchFamily="34" charset="0"/>
              <a:buChar char="-"/>
            </a:pPr>
            <a:endParaRPr lang="en-US" b="1" i="1" dirty="0"/>
          </a:p>
          <a:p>
            <a:pPr marL="688975">
              <a:buFont typeface="Calibri" pitchFamily="34" charset="0"/>
              <a:buChar char="-"/>
            </a:pPr>
            <a:endParaRPr lang="en-US" b="1" i="1" dirty="0"/>
          </a:p>
          <a:p>
            <a:pPr marL="688975" algn="r">
              <a:buNone/>
            </a:pPr>
            <a:endParaRPr lang="en-US" b="1" dirty="0"/>
          </a:p>
        </p:txBody>
      </p:sp>
      <p:sp>
        <p:nvSpPr>
          <p:cNvPr id="2" name="Slide Number Placeholder 1"/>
          <p:cNvSpPr>
            <a:spLocks noGrp="1"/>
          </p:cNvSpPr>
          <p:nvPr>
            <p:ph type="sldNum" sz="quarter" idx="12"/>
          </p:nvPr>
        </p:nvSpPr>
        <p:spPr/>
        <p:txBody>
          <a:bodyPr/>
          <a:lstStyle/>
          <a:p>
            <a:fld id="{B41A0527-32D7-4FE2-8C5B-FBC541753985}" type="slidenum">
              <a:rPr lang="en-US" smtClean="0"/>
              <a:pPr/>
              <a:t>33</a:t>
            </a:fld>
            <a:endParaRPr lang="en-US" dirty="0"/>
          </a:p>
        </p:txBody>
      </p:sp>
    </p:spTree>
    <p:extLst>
      <p:ext uri="{BB962C8B-B14F-4D97-AF65-F5344CB8AC3E}">
        <p14:creationId xmlns:p14="http://schemas.microsoft.com/office/powerpoint/2010/main" val="18021001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01725" y="0"/>
            <a:ext cx="8229600" cy="1263650"/>
          </a:xfrm>
        </p:spPr>
        <p:txBody>
          <a:bodyPr>
            <a:normAutofit/>
          </a:bodyPr>
          <a:lstStyle/>
          <a:p>
            <a:r>
              <a:rPr lang="en-US" dirty="0"/>
              <a:t>Prosecution and Progress:</a:t>
            </a:r>
            <a:br>
              <a:rPr lang="en-US" dirty="0"/>
            </a:br>
            <a:r>
              <a:rPr lang="en-US" dirty="0"/>
              <a:t>Quiz</a:t>
            </a:r>
          </a:p>
        </p:txBody>
      </p:sp>
      <p:sp>
        <p:nvSpPr>
          <p:cNvPr id="7" name="Content Placeholder 2"/>
          <p:cNvSpPr>
            <a:spLocks noGrp="1"/>
          </p:cNvSpPr>
          <p:nvPr>
            <p:ph idx="1"/>
          </p:nvPr>
        </p:nvSpPr>
        <p:spPr>
          <a:xfrm>
            <a:off x="455662" y="1320564"/>
            <a:ext cx="7921725" cy="4604512"/>
          </a:xfrm>
        </p:spPr>
        <p:txBody>
          <a:bodyPr>
            <a:noAutofit/>
          </a:bodyPr>
          <a:lstStyle/>
          <a:p>
            <a:pPr marL="3175" indent="-3175">
              <a:buNone/>
            </a:pPr>
            <a:r>
              <a:rPr lang="en-US" b="1" dirty="0">
                <a:solidFill>
                  <a:srgbClr val="006600"/>
                </a:solidFill>
              </a:rPr>
              <a:t>Choose the correct answer.</a:t>
            </a:r>
          </a:p>
          <a:p>
            <a:pPr marL="3175" indent="-3175">
              <a:buNone/>
            </a:pPr>
            <a:r>
              <a:rPr lang="en-US" b="1" dirty="0"/>
              <a:t>For a project using the </a:t>
            </a:r>
            <a:r>
              <a:rPr lang="en-US" b="1" u="sng" dirty="0"/>
              <a:t>CTSS</a:t>
            </a:r>
            <a:r>
              <a:rPr lang="en-US" b="1" dirty="0"/>
              <a:t>, before you can determine if last Wednesday was a working day on your project, you must first know:</a:t>
            </a:r>
          </a:p>
          <a:p>
            <a:pPr marL="457200" indent="-457200">
              <a:buFont typeface="+mj-lt"/>
              <a:buAutoNum type="alphaLcPeriod"/>
            </a:pPr>
            <a:r>
              <a:rPr lang="en-US" b="1" dirty="0"/>
              <a:t>Did it rain</a:t>
            </a:r>
          </a:p>
          <a:p>
            <a:pPr marL="457200" indent="-457200">
              <a:buFont typeface="+mj-lt"/>
              <a:buAutoNum type="alphaLcPeriod"/>
            </a:pPr>
            <a:r>
              <a:rPr lang="en-US" b="1" dirty="0"/>
              <a:t>Was there inclement weather</a:t>
            </a:r>
          </a:p>
          <a:p>
            <a:pPr marL="457200" indent="-457200">
              <a:buFont typeface="+mj-lt"/>
              <a:buAutoNum type="alphaLcPeriod"/>
            </a:pPr>
            <a:r>
              <a:rPr lang="en-US" b="1" dirty="0">
                <a:solidFill>
                  <a:srgbClr val="FF0000"/>
                </a:solidFill>
              </a:rPr>
              <a:t>The controlling operation</a:t>
            </a:r>
          </a:p>
          <a:p>
            <a:pPr marL="457200" indent="-457200">
              <a:buFont typeface="+mj-lt"/>
              <a:buAutoNum type="alphaLcPeriod"/>
            </a:pPr>
            <a:r>
              <a:rPr lang="en-US" b="1" dirty="0"/>
              <a:t>Was the contractor prevented from working.</a:t>
            </a:r>
          </a:p>
          <a:p>
            <a:pPr marL="346075" indent="0">
              <a:buNone/>
            </a:pPr>
            <a:r>
              <a:rPr lang="en-US" b="1" i="1" u="sng" dirty="0">
                <a:solidFill>
                  <a:srgbClr val="FF0000"/>
                </a:solidFill>
              </a:rPr>
              <a:t>Greenbook</a:t>
            </a:r>
            <a:r>
              <a:rPr lang="en-US" b="1" i="1" dirty="0">
                <a:solidFill>
                  <a:srgbClr val="FF0000"/>
                </a:solidFill>
              </a:rPr>
              <a:t>: d</a:t>
            </a:r>
          </a:p>
          <a:p>
            <a:pPr marL="688975">
              <a:buFont typeface="Calibri" pitchFamily="34" charset="0"/>
              <a:buChar char="-"/>
            </a:pPr>
            <a:endParaRPr lang="en-US" b="1" i="1" dirty="0"/>
          </a:p>
          <a:p>
            <a:pPr marL="688975">
              <a:buFont typeface="Calibri" pitchFamily="34" charset="0"/>
              <a:buChar char="-"/>
            </a:pPr>
            <a:endParaRPr lang="en-US" b="1" i="1" dirty="0"/>
          </a:p>
          <a:p>
            <a:pPr marL="688975" algn="r">
              <a:buNone/>
            </a:pPr>
            <a:endParaRPr lang="en-US" b="1" dirty="0"/>
          </a:p>
        </p:txBody>
      </p:sp>
      <p:sp>
        <p:nvSpPr>
          <p:cNvPr id="2" name="Slide Number Placeholder 1"/>
          <p:cNvSpPr>
            <a:spLocks noGrp="1"/>
          </p:cNvSpPr>
          <p:nvPr>
            <p:ph type="sldNum" sz="quarter" idx="12"/>
          </p:nvPr>
        </p:nvSpPr>
        <p:spPr/>
        <p:txBody>
          <a:bodyPr/>
          <a:lstStyle/>
          <a:p>
            <a:fld id="{B41A0527-32D7-4FE2-8C5B-FBC541753985}" type="slidenum">
              <a:rPr lang="en-US" smtClean="0"/>
              <a:pPr/>
              <a:t>34</a:t>
            </a:fld>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01725" y="0"/>
            <a:ext cx="8229600" cy="1263650"/>
          </a:xfrm>
        </p:spPr>
        <p:txBody>
          <a:bodyPr>
            <a:normAutofit/>
          </a:bodyPr>
          <a:lstStyle/>
          <a:p>
            <a:r>
              <a:rPr lang="en-US" dirty="0"/>
              <a:t>Prosecution and Progress:</a:t>
            </a:r>
            <a:br>
              <a:rPr lang="en-US" dirty="0"/>
            </a:br>
            <a:r>
              <a:rPr lang="en-US" dirty="0"/>
              <a:t>Quiz</a:t>
            </a:r>
          </a:p>
        </p:txBody>
      </p:sp>
      <p:sp>
        <p:nvSpPr>
          <p:cNvPr id="2" name="Slide Number Placeholder 1"/>
          <p:cNvSpPr>
            <a:spLocks noGrp="1"/>
          </p:cNvSpPr>
          <p:nvPr>
            <p:ph type="sldNum" sz="quarter" idx="12"/>
          </p:nvPr>
        </p:nvSpPr>
        <p:spPr/>
        <p:txBody>
          <a:bodyPr/>
          <a:lstStyle/>
          <a:p>
            <a:fld id="{B41A0527-32D7-4FE2-8C5B-FBC541753985}" type="slidenum">
              <a:rPr lang="en-US" smtClean="0"/>
              <a:pPr/>
              <a:t>35</a:t>
            </a:fld>
            <a:endParaRPr lang="en-US" dirty="0"/>
          </a:p>
        </p:txBody>
      </p:sp>
      <p:sp>
        <p:nvSpPr>
          <p:cNvPr id="3" name="Content Placeholder 2"/>
          <p:cNvSpPr>
            <a:spLocks noGrp="1"/>
          </p:cNvSpPr>
          <p:nvPr>
            <p:ph idx="1"/>
          </p:nvPr>
        </p:nvSpPr>
        <p:spPr/>
        <p:txBody>
          <a:bodyPr/>
          <a:lstStyle/>
          <a:p>
            <a:endParaRPr lang="en-US"/>
          </a:p>
        </p:txBody>
      </p:sp>
      <p:pic>
        <p:nvPicPr>
          <p:cNvPr id="4" name="Picture 3" descr="Question?"/>
          <p:cNvPicPr>
            <a:picLocks noChangeAspect="1"/>
          </p:cNvPicPr>
          <p:nvPr/>
        </p:nvPicPr>
        <p:blipFill>
          <a:blip r:embed="rId3"/>
          <a:stretch>
            <a:fillRect/>
          </a:stretch>
        </p:blipFill>
        <p:spPr>
          <a:xfrm>
            <a:off x="393192" y="1509713"/>
            <a:ext cx="8293608" cy="4683252"/>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01725" y="0"/>
            <a:ext cx="8229600" cy="1263650"/>
          </a:xfrm>
        </p:spPr>
        <p:txBody>
          <a:bodyPr>
            <a:normAutofit/>
          </a:bodyPr>
          <a:lstStyle/>
          <a:p>
            <a:r>
              <a:rPr lang="en-US" dirty="0"/>
              <a:t>Prosecution and Progress:</a:t>
            </a:r>
            <a:br>
              <a:rPr lang="en-US" dirty="0"/>
            </a:br>
            <a:r>
              <a:rPr lang="en-US" dirty="0"/>
              <a:t>Quiz</a:t>
            </a:r>
          </a:p>
        </p:txBody>
      </p:sp>
      <p:sp>
        <p:nvSpPr>
          <p:cNvPr id="7" name="Content Placeholder 2"/>
          <p:cNvSpPr>
            <a:spLocks noGrp="1"/>
          </p:cNvSpPr>
          <p:nvPr>
            <p:ph idx="1"/>
          </p:nvPr>
        </p:nvSpPr>
        <p:spPr>
          <a:xfrm>
            <a:off x="826770" y="1729994"/>
            <a:ext cx="7620000" cy="2910586"/>
          </a:xfrm>
        </p:spPr>
        <p:txBody>
          <a:bodyPr>
            <a:noAutofit/>
          </a:bodyPr>
          <a:lstStyle/>
          <a:p>
            <a:pPr marL="3175" indent="-3175" algn="ctr">
              <a:buNone/>
            </a:pPr>
            <a:r>
              <a:rPr lang="en-US" b="1" dirty="0">
                <a:solidFill>
                  <a:srgbClr val="006600"/>
                </a:solidFill>
              </a:rPr>
              <a:t>True or False</a:t>
            </a:r>
          </a:p>
          <a:p>
            <a:pPr marL="3175" indent="-3175" algn="ctr">
              <a:buNone/>
            </a:pPr>
            <a:endParaRPr lang="en-US" b="1" dirty="0">
              <a:solidFill>
                <a:srgbClr val="006600"/>
              </a:solidFill>
            </a:endParaRPr>
          </a:p>
          <a:p>
            <a:pPr marL="3175" indent="-3175" algn="ctr">
              <a:buNone/>
            </a:pPr>
            <a:r>
              <a:rPr lang="en-US" b="1" dirty="0"/>
              <a:t>It is important to list all major operations the contractor performed for the week on the Weekly Statement of Working Days.</a:t>
            </a:r>
          </a:p>
          <a:p>
            <a:pPr marL="688975" algn="r">
              <a:buNone/>
            </a:pPr>
            <a:endParaRPr lang="en-US" sz="2000" b="1" dirty="0"/>
          </a:p>
        </p:txBody>
      </p:sp>
      <p:sp>
        <p:nvSpPr>
          <p:cNvPr id="2" name="Slide Number Placeholder 1"/>
          <p:cNvSpPr>
            <a:spLocks noGrp="1"/>
          </p:cNvSpPr>
          <p:nvPr>
            <p:ph type="sldNum" sz="quarter" idx="12"/>
          </p:nvPr>
        </p:nvSpPr>
        <p:spPr/>
        <p:txBody>
          <a:bodyPr/>
          <a:lstStyle/>
          <a:p>
            <a:fld id="{B41A0527-32D7-4FE2-8C5B-FBC541753985}" type="slidenum">
              <a:rPr lang="en-US" smtClean="0"/>
              <a:pPr/>
              <a:t>36</a:t>
            </a:fld>
            <a:endParaRPr lang="en-US" dirty="0"/>
          </a:p>
        </p:txBody>
      </p:sp>
    </p:spTree>
    <p:extLst>
      <p:ext uri="{BB962C8B-B14F-4D97-AF65-F5344CB8AC3E}">
        <p14:creationId xmlns:p14="http://schemas.microsoft.com/office/powerpoint/2010/main" val="25645539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01725" y="0"/>
            <a:ext cx="8229600" cy="1263650"/>
          </a:xfrm>
        </p:spPr>
        <p:txBody>
          <a:bodyPr>
            <a:normAutofit/>
          </a:bodyPr>
          <a:lstStyle/>
          <a:p>
            <a:r>
              <a:rPr lang="en-US" dirty="0"/>
              <a:t>Prosecution and Progress:</a:t>
            </a:r>
            <a:br>
              <a:rPr lang="en-US" dirty="0"/>
            </a:br>
            <a:r>
              <a:rPr lang="en-US" dirty="0"/>
              <a:t>Quiz</a:t>
            </a:r>
          </a:p>
        </p:txBody>
      </p:sp>
      <p:sp>
        <p:nvSpPr>
          <p:cNvPr id="7" name="Content Placeholder 2"/>
          <p:cNvSpPr>
            <a:spLocks noGrp="1"/>
          </p:cNvSpPr>
          <p:nvPr>
            <p:ph idx="1"/>
          </p:nvPr>
        </p:nvSpPr>
        <p:spPr>
          <a:xfrm>
            <a:off x="826770" y="1729994"/>
            <a:ext cx="7620000" cy="2910586"/>
          </a:xfrm>
        </p:spPr>
        <p:txBody>
          <a:bodyPr>
            <a:noAutofit/>
          </a:bodyPr>
          <a:lstStyle/>
          <a:p>
            <a:pPr marL="3175" indent="-3175" algn="ctr">
              <a:buNone/>
            </a:pPr>
            <a:r>
              <a:rPr lang="en-US" b="1" dirty="0">
                <a:solidFill>
                  <a:srgbClr val="006600"/>
                </a:solidFill>
              </a:rPr>
              <a:t>True or False</a:t>
            </a:r>
          </a:p>
          <a:p>
            <a:pPr marL="3175" indent="-3175" algn="ctr">
              <a:buNone/>
            </a:pPr>
            <a:endParaRPr lang="en-US" b="1" dirty="0">
              <a:solidFill>
                <a:srgbClr val="006600"/>
              </a:solidFill>
            </a:endParaRPr>
          </a:p>
          <a:p>
            <a:pPr marL="3175" indent="-3175" algn="ctr">
              <a:buNone/>
            </a:pPr>
            <a:r>
              <a:rPr lang="en-US" b="1" dirty="0"/>
              <a:t>It is important to list all major operations the contractor performed for the week on the Weekly Statement of Working Days.</a:t>
            </a:r>
          </a:p>
          <a:p>
            <a:pPr marL="3175" indent="-3175" algn="ctr">
              <a:buNone/>
            </a:pPr>
            <a:endParaRPr lang="en-US" b="1" dirty="0"/>
          </a:p>
          <a:p>
            <a:pPr marL="3175" indent="-3175" algn="ctr">
              <a:buNone/>
            </a:pPr>
            <a:r>
              <a:rPr lang="en-US" b="1" dirty="0">
                <a:solidFill>
                  <a:srgbClr val="FF0000"/>
                </a:solidFill>
              </a:rPr>
              <a:t>False:  Just list the controlling operation</a:t>
            </a:r>
          </a:p>
          <a:p>
            <a:pPr marL="3175" indent="-3175" algn="ctr">
              <a:buNone/>
            </a:pPr>
            <a:endParaRPr lang="en-US" b="1" dirty="0"/>
          </a:p>
          <a:p>
            <a:pPr marL="688975" algn="r">
              <a:buNone/>
            </a:pPr>
            <a:endParaRPr lang="en-US" sz="2000" b="1" dirty="0"/>
          </a:p>
        </p:txBody>
      </p:sp>
      <p:sp>
        <p:nvSpPr>
          <p:cNvPr id="2" name="Slide Number Placeholder 1"/>
          <p:cNvSpPr>
            <a:spLocks noGrp="1"/>
          </p:cNvSpPr>
          <p:nvPr>
            <p:ph type="sldNum" sz="quarter" idx="12"/>
          </p:nvPr>
        </p:nvSpPr>
        <p:spPr/>
        <p:txBody>
          <a:bodyPr/>
          <a:lstStyle/>
          <a:p>
            <a:fld id="{B41A0527-32D7-4FE2-8C5B-FBC541753985}" type="slidenum">
              <a:rPr lang="en-US" smtClean="0"/>
              <a:pPr/>
              <a:t>37</a:t>
            </a:fld>
            <a:endParaRPr lang="en-US" dirty="0"/>
          </a:p>
        </p:txBody>
      </p:sp>
    </p:spTree>
    <p:extLst>
      <p:ext uri="{BB962C8B-B14F-4D97-AF65-F5344CB8AC3E}">
        <p14:creationId xmlns:p14="http://schemas.microsoft.com/office/powerpoint/2010/main" val="34483375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01725" y="0"/>
            <a:ext cx="8229600" cy="1263650"/>
          </a:xfrm>
        </p:spPr>
        <p:txBody>
          <a:bodyPr>
            <a:normAutofit/>
          </a:bodyPr>
          <a:lstStyle/>
          <a:p>
            <a:r>
              <a:rPr lang="en-US" dirty="0"/>
              <a:t>Prosecution and Progress:</a:t>
            </a:r>
            <a:br>
              <a:rPr lang="en-US" dirty="0"/>
            </a:br>
            <a:r>
              <a:rPr lang="en-US" dirty="0"/>
              <a:t>Quiz </a:t>
            </a:r>
          </a:p>
        </p:txBody>
      </p:sp>
      <p:sp>
        <p:nvSpPr>
          <p:cNvPr id="2" name="Slide Number Placeholder 1"/>
          <p:cNvSpPr>
            <a:spLocks noGrp="1"/>
          </p:cNvSpPr>
          <p:nvPr>
            <p:ph type="sldNum" sz="quarter" idx="12"/>
          </p:nvPr>
        </p:nvSpPr>
        <p:spPr/>
        <p:txBody>
          <a:bodyPr/>
          <a:lstStyle/>
          <a:p>
            <a:fld id="{B41A0527-32D7-4FE2-8C5B-FBC541753985}" type="slidenum">
              <a:rPr lang="en-US" smtClean="0"/>
              <a:pPr/>
              <a:t>38</a:t>
            </a:fld>
            <a:endParaRPr lang="en-US" dirty="0"/>
          </a:p>
        </p:txBody>
      </p:sp>
      <p:sp>
        <p:nvSpPr>
          <p:cNvPr id="4" name="Content Placeholder 3"/>
          <p:cNvSpPr>
            <a:spLocks noGrp="1"/>
          </p:cNvSpPr>
          <p:nvPr>
            <p:ph idx="1"/>
          </p:nvPr>
        </p:nvSpPr>
        <p:spPr/>
        <p:txBody>
          <a:bodyPr/>
          <a:lstStyle/>
          <a:p>
            <a:endParaRPr lang="en-US"/>
          </a:p>
        </p:txBody>
      </p:sp>
      <p:pic>
        <p:nvPicPr>
          <p:cNvPr id="6" name="Picture 5" descr="Question?"/>
          <p:cNvPicPr>
            <a:picLocks noChangeAspect="1"/>
          </p:cNvPicPr>
          <p:nvPr/>
        </p:nvPicPr>
        <p:blipFill>
          <a:blip r:embed="rId3"/>
          <a:stretch>
            <a:fillRect/>
          </a:stretch>
        </p:blipFill>
        <p:spPr>
          <a:xfrm>
            <a:off x="407988" y="1460500"/>
            <a:ext cx="8293608" cy="4683252"/>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01725" y="0"/>
            <a:ext cx="8229600" cy="1263650"/>
          </a:xfrm>
        </p:spPr>
        <p:txBody>
          <a:bodyPr>
            <a:normAutofit/>
          </a:bodyPr>
          <a:lstStyle/>
          <a:p>
            <a:r>
              <a:rPr lang="en-US" dirty="0"/>
              <a:t>Prosecution and Progress:</a:t>
            </a:r>
            <a:br>
              <a:rPr lang="en-US" dirty="0"/>
            </a:br>
            <a:r>
              <a:rPr lang="en-US" dirty="0"/>
              <a:t>Quiz</a:t>
            </a:r>
          </a:p>
        </p:txBody>
      </p:sp>
      <p:sp>
        <p:nvSpPr>
          <p:cNvPr id="6" name="Content Placeholder 2"/>
          <p:cNvSpPr txBox="1">
            <a:spLocks/>
          </p:cNvSpPr>
          <p:nvPr/>
        </p:nvSpPr>
        <p:spPr>
          <a:xfrm>
            <a:off x="689611" y="1729994"/>
            <a:ext cx="7745730" cy="3779266"/>
          </a:xfrm>
          <a:prstGeom prst="rect">
            <a:avLst/>
          </a:prstGeom>
        </p:spPr>
        <p:txBody>
          <a:bodyPr vert="horz" lIns="91440" tIns="45720" rIns="91440" bIns="45720" rtlCol="0">
            <a:noAutofit/>
          </a:bodyPr>
          <a:lstStyle>
            <a:lvl1pPr marL="342900" indent="-342900" algn="l" defTabSz="914400" rtl="0" eaLnBrk="1" latinLnBrk="0" hangingPunct="1">
              <a:spcBef>
                <a:spcPts val="0"/>
              </a:spcBef>
              <a:spcAft>
                <a:spcPts val="1200"/>
              </a:spcAft>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79450" indent="-273050" algn="l" defTabSz="914400" rtl="0" eaLnBrk="1" latinLnBrk="0" hangingPunct="1">
              <a:spcBef>
                <a:spcPts val="0"/>
              </a:spcBef>
              <a:spcAft>
                <a:spcPts val="1200"/>
              </a:spcAft>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ts val="0"/>
              </a:spcBef>
              <a:spcAft>
                <a:spcPts val="1200"/>
              </a:spcAft>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ts val="0"/>
              </a:spcBef>
              <a:spcAft>
                <a:spcPts val="1200"/>
              </a:spcAft>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ts val="0"/>
              </a:spcBef>
              <a:spcAft>
                <a:spcPts val="1200"/>
              </a:spcAft>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3175" algn="ctr">
              <a:buFont typeface="Arial" pitchFamily="34" charset="0"/>
              <a:buNone/>
            </a:pPr>
            <a:r>
              <a:rPr lang="en-US" b="1" dirty="0">
                <a:solidFill>
                  <a:srgbClr val="006600"/>
                </a:solidFill>
              </a:rPr>
              <a:t>True or False</a:t>
            </a:r>
          </a:p>
          <a:p>
            <a:pPr marL="3175" indent="-3175" algn="ctr">
              <a:buFont typeface="Arial" pitchFamily="34" charset="0"/>
              <a:buNone/>
            </a:pPr>
            <a:r>
              <a:rPr lang="en-US" b="1" dirty="0"/>
              <a:t>If the contractor worked hard, did a good job and is a nice guy, it is OK to write a CO at the end of the job giving him days, so he does not get dinged for liquidated damages.</a:t>
            </a:r>
          </a:p>
          <a:p>
            <a:pPr marL="3175" indent="-3175" algn="ctr">
              <a:buFont typeface="Arial" pitchFamily="34" charset="0"/>
              <a:buNone/>
            </a:pPr>
            <a:endParaRPr lang="en-US" sz="3200" b="1" dirty="0"/>
          </a:p>
        </p:txBody>
      </p:sp>
      <p:sp>
        <p:nvSpPr>
          <p:cNvPr id="2" name="Slide Number Placeholder 1"/>
          <p:cNvSpPr>
            <a:spLocks noGrp="1"/>
          </p:cNvSpPr>
          <p:nvPr>
            <p:ph type="sldNum" sz="quarter" idx="12"/>
          </p:nvPr>
        </p:nvSpPr>
        <p:spPr/>
        <p:txBody>
          <a:bodyPr/>
          <a:lstStyle/>
          <a:p>
            <a:fld id="{B41A0527-32D7-4FE2-8C5B-FBC541753985}" type="slidenum">
              <a:rPr lang="en-US" smtClean="0"/>
              <a:pPr/>
              <a:t>39</a:t>
            </a:fld>
            <a:endParaRPr lang="en-US" dirty="0"/>
          </a:p>
        </p:txBody>
      </p:sp>
    </p:spTree>
    <p:extLst>
      <p:ext uri="{BB962C8B-B14F-4D97-AF65-F5344CB8AC3E}">
        <p14:creationId xmlns:p14="http://schemas.microsoft.com/office/powerpoint/2010/main" val="21058172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01725" y="0"/>
            <a:ext cx="8229600" cy="1263650"/>
          </a:xfrm>
        </p:spPr>
        <p:txBody>
          <a:bodyPr>
            <a:normAutofit/>
          </a:bodyPr>
          <a:lstStyle/>
          <a:p>
            <a:r>
              <a:rPr lang="en-US" dirty="0"/>
              <a:t>Prosecution and Progress:</a:t>
            </a:r>
            <a:br>
              <a:rPr lang="en-US" dirty="0"/>
            </a:br>
            <a:r>
              <a:rPr lang="en-US" dirty="0"/>
              <a:t>Quiz</a:t>
            </a:r>
          </a:p>
        </p:txBody>
      </p:sp>
      <p:sp>
        <p:nvSpPr>
          <p:cNvPr id="6" name="Content Placeholder 2"/>
          <p:cNvSpPr txBox="1">
            <a:spLocks/>
          </p:cNvSpPr>
          <p:nvPr/>
        </p:nvSpPr>
        <p:spPr>
          <a:xfrm>
            <a:off x="689611" y="1729994"/>
            <a:ext cx="7745730" cy="3779266"/>
          </a:xfrm>
          <a:prstGeom prst="rect">
            <a:avLst/>
          </a:prstGeom>
        </p:spPr>
        <p:txBody>
          <a:bodyPr vert="horz" lIns="91440" tIns="45720" rIns="91440" bIns="45720" rtlCol="0">
            <a:noAutofit/>
          </a:bodyPr>
          <a:lstStyle>
            <a:lvl1pPr marL="342900" indent="-342900" algn="l" defTabSz="914400" rtl="0" eaLnBrk="1" latinLnBrk="0" hangingPunct="1">
              <a:spcBef>
                <a:spcPts val="0"/>
              </a:spcBef>
              <a:spcAft>
                <a:spcPts val="1200"/>
              </a:spcAft>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79450" indent="-273050" algn="l" defTabSz="914400" rtl="0" eaLnBrk="1" latinLnBrk="0" hangingPunct="1">
              <a:spcBef>
                <a:spcPts val="0"/>
              </a:spcBef>
              <a:spcAft>
                <a:spcPts val="1200"/>
              </a:spcAft>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ts val="0"/>
              </a:spcBef>
              <a:spcAft>
                <a:spcPts val="1200"/>
              </a:spcAft>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ts val="0"/>
              </a:spcBef>
              <a:spcAft>
                <a:spcPts val="1200"/>
              </a:spcAft>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ts val="0"/>
              </a:spcBef>
              <a:spcAft>
                <a:spcPts val="1200"/>
              </a:spcAft>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3175" algn="ctr">
              <a:buFont typeface="Arial" pitchFamily="34" charset="0"/>
              <a:buNone/>
            </a:pPr>
            <a:r>
              <a:rPr lang="en-US" b="1" dirty="0">
                <a:solidFill>
                  <a:srgbClr val="006600"/>
                </a:solidFill>
              </a:rPr>
              <a:t>True or False</a:t>
            </a:r>
          </a:p>
          <a:p>
            <a:pPr marL="3175" indent="-3175" algn="ctr">
              <a:buFont typeface="Arial" pitchFamily="34" charset="0"/>
              <a:buNone/>
            </a:pPr>
            <a:r>
              <a:rPr lang="en-US" b="1" dirty="0"/>
              <a:t>If the contractor worked hard, did a good job and is a nice guy, it is OK to write a CO at the end of the job giving him days, so he does not get dinged for liquidated damages.</a:t>
            </a:r>
          </a:p>
          <a:p>
            <a:pPr marL="3175" indent="-3175" algn="ctr">
              <a:buNone/>
            </a:pPr>
            <a:r>
              <a:rPr lang="en-US" b="1" dirty="0">
                <a:solidFill>
                  <a:srgbClr val="FF0000"/>
                </a:solidFill>
              </a:rPr>
              <a:t>False:  All extensions of contract time</a:t>
            </a:r>
            <a:br>
              <a:rPr lang="en-US" b="1" dirty="0">
                <a:solidFill>
                  <a:srgbClr val="FF0000"/>
                </a:solidFill>
              </a:rPr>
            </a:br>
            <a:r>
              <a:rPr lang="en-US" b="1" dirty="0">
                <a:solidFill>
                  <a:srgbClr val="FF0000"/>
                </a:solidFill>
              </a:rPr>
              <a:t>must be justified.</a:t>
            </a:r>
          </a:p>
          <a:p>
            <a:pPr marL="3175" indent="-3175" algn="ctr">
              <a:buFont typeface="Arial" pitchFamily="34" charset="0"/>
              <a:buNone/>
            </a:pPr>
            <a:endParaRPr lang="en-US" sz="3200" b="1" dirty="0"/>
          </a:p>
        </p:txBody>
      </p:sp>
      <p:sp>
        <p:nvSpPr>
          <p:cNvPr id="2" name="Slide Number Placeholder 1"/>
          <p:cNvSpPr>
            <a:spLocks noGrp="1"/>
          </p:cNvSpPr>
          <p:nvPr>
            <p:ph type="sldNum" sz="quarter" idx="12"/>
          </p:nvPr>
        </p:nvSpPr>
        <p:spPr/>
        <p:txBody>
          <a:bodyPr/>
          <a:lstStyle/>
          <a:p>
            <a:fld id="{B41A0527-32D7-4FE2-8C5B-FBC541753985}" type="slidenum">
              <a:rPr lang="en-US" smtClean="0"/>
              <a:pPr/>
              <a:t>40</a:t>
            </a:fld>
            <a:endParaRPr lang="en-US" dirty="0"/>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996D53F4235AB468D4BAEBF494DD528" ma:contentTypeVersion="9" ma:contentTypeDescription="Create a new document." ma:contentTypeScope="" ma:versionID="940cd061cb9cb712b74b7500ef60b96a">
  <xsd:schema xmlns:xsd="http://www.w3.org/2001/XMLSchema" xmlns:xs="http://www.w3.org/2001/XMLSchema" xmlns:p="http://schemas.microsoft.com/office/2006/metadata/properties" xmlns:ns2="76293fc6-f02d-44ba-a3eb-85985177910c" targetNamespace="http://schemas.microsoft.com/office/2006/metadata/properties" ma:root="true" ma:fieldsID="40acecdbbd2754e42beb8db011bca245" ns2:_="">
    <xsd:import namespace="76293fc6-f02d-44ba-a3eb-85985177910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293fc6-f02d-44ba-a3eb-8598517791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1A8BE9F-5F22-4D5A-873C-0889D8B1A839}">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DEB0EFCC-553B-4F6C-9786-72CDD417B039}">
  <ds:schemaRefs>
    <ds:schemaRef ds:uri="http://schemas.microsoft.com/sharepoint/v3/contenttype/forms"/>
  </ds:schemaRefs>
</ds:datastoreItem>
</file>

<file path=customXml/itemProps3.xml><?xml version="1.0" encoding="utf-8"?>
<ds:datastoreItem xmlns:ds="http://schemas.openxmlformats.org/officeDocument/2006/customXml" ds:itemID="{8F3C753E-A346-4BC4-B7D7-C00940BAE4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293fc6-f02d-44ba-a3eb-85985177910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10481</TotalTime>
  <Words>3559</Words>
  <Application>Microsoft Office PowerPoint</Application>
  <PresentationFormat>On-screen Show (4:3)</PresentationFormat>
  <Paragraphs>501</Paragraphs>
  <Slides>40</Slides>
  <Notes>40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40</vt:i4>
      </vt:variant>
    </vt:vector>
  </HeadingPairs>
  <TitlesOfParts>
    <vt:vector size="47" baseType="lpstr">
      <vt:lpstr>Arial</vt:lpstr>
      <vt:lpstr>Calibri</vt:lpstr>
      <vt:lpstr>Courier New</vt:lpstr>
      <vt:lpstr>Times New Roman</vt:lpstr>
      <vt:lpstr>Wingdings</vt:lpstr>
      <vt:lpstr>Custom Design</vt:lpstr>
      <vt:lpstr>Presentation</vt:lpstr>
      <vt:lpstr>Prosecution and Progress</vt:lpstr>
      <vt:lpstr>Prosecution and Progress: Objectives</vt:lpstr>
      <vt:lpstr>Prosecution and Progress: Resources</vt:lpstr>
      <vt:lpstr>Prosecution and Progress:  Schedule</vt:lpstr>
      <vt:lpstr>Prosecution and Progress:  Schedule</vt:lpstr>
      <vt:lpstr>Prosecution and Progress:  Schedule</vt:lpstr>
      <vt:lpstr>Prosecution and Progress:  Schedule</vt:lpstr>
      <vt:lpstr>Prosecution and Progress:  Schedule</vt:lpstr>
      <vt:lpstr>Prosecution and Progress:  Start of Job Site Activities (CTSS)   </vt:lpstr>
      <vt:lpstr>Prosecution and Progress:  Start of Job Site Activities (GB)   </vt:lpstr>
      <vt:lpstr>Prosecution and Progress:  Start of Contract Time (CTSS)</vt:lpstr>
      <vt:lpstr>Prosecution and Progress:  Start of Contract Time (GB)</vt:lpstr>
      <vt:lpstr>Prosecution and Progress: Tracking Time</vt:lpstr>
      <vt:lpstr>Prosecution and Progress: Tracking Time</vt:lpstr>
      <vt:lpstr>Prosecution and Progress: Time</vt:lpstr>
      <vt:lpstr>Prosecution and Progress: Time</vt:lpstr>
      <vt:lpstr>Prosecution and Progress: Time</vt:lpstr>
      <vt:lpstr>Weekly Statement of Working Days (Exhibit 16-A)</vt:lpstr>
      <vt:lpstr>Sample completion of the first Weekly Statement of Working Days (Handout Pg. 2)</vt:lpstr>
      <vt:lpstr>Sample completion of a CO time extension on  the Weekly Statement of Working Days (Handout Pg. 3)</vt:lpstr>
      <vt:lpstr>Sample completion of non-working days on the Weekly Statement of Working Days   (Handout Pg. 4)</vt:lpstr>
      <vt:lpstr>Sample completion of a contract in overrun on  the Weekly Statement of Working Days  (Handout Pg. 5)</vt:lpstr>
      <vt:lpstr>Construction Workday Calendar (5-Day) https://dot.ca.gov/programs/construction/contract-time</vt:lpstr>
      <vt:lpstr>Construction Workday Calendar (7-Day) https://dot.ca.gov/programs/construction/contract-time</vt:lpstr>
      <vt:lpstr>Contract Time Exercise </vt:lpstr>
      <vt:lpstr>Tab 7: Prosecution &amp; Progress | Contract Time Exercise--WSWD  </vt:lpstr>
      <vt:lpstr>Contract Time Exercise WSWD Report 6  (Handout Page 6)</vt:lpstr>
      <vt:lpstr>Prosecution and Progress:  Suspension</vt:lpstr>
      <vt:lpstr>Prosecution and Progress:  Liquidated Damages</vt:lpstr>
      <vt:lpstr>Prosecution and Progress: Contractor Termination</vt:lpstr>
      <vt:lpstr>Prosecution and Progress: Contract Termination</vt:lpstr>
      <vt:lpstr>Prosecution and Progress: Quiz</vt:lpstr>
      <vt:lpstr>Prosecution and Progress: Quiz</vt:lpstr>
      <vt:lpstr>Prosecution and Progress: Quiz</vt:lpstr>
      <vt:lpstr>Prosecution and Progress: Quiz</vt:lpstr>
      <vt:lpstr>Prosecution and Progress: Quiz</vt:lpstr>
      <vt:lpstr>Prosecution and Progress: Quiz</vt:lpstr>
      <vt:lpstr>Prosecution and Progress: Quiz </vt:lpstr>
      <vt:lpstr>Prosecution and Progress: Quiz</vt:lpstr>
      <vt:lpstr>Prosecution and Progress: Quiz</vt:lpstr>
    </vt:vector>
  </TitlesOfParts>
  <Company>CCE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Risa Knight</dc:creator>
  <cp:lastModifiedBy>Pan, Yingxian@DOT</cp:lastModifiedBy>
  <cp:revision>501</cp:revision>
  <cp:lastPrinted>2015-10-03T02:52:17Z</cp:lastPrinted>
  <dcterms:created xsi:type="dcterms:W3CDTF">2012-06-22T20:48:17Z</dcterms:created>
  <dcterms:modified xsi:type="dcterms:W3CDTF">2022-01-18T22:48:46Z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0x0101008996D53F4235AB468D4BAEBF494DD528</vt:lpwstr>
  </property>
</Properties>
</file>