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59"/>
  </p:notesMasterIdLst>
  <p:handoutMasterIdLst>
    <p:handoutMasterId r:id="rId60"/>
  </p:handoutMasterIdLst>
  <p:sldIdLst>
    <p:sldId id="906" r:id="rId5"/>
    <p:sldId id="873" r:id="rId6"/>
    <p:sldId id="933" r:id="rId7"/>
    <p:sldId id="874" r:id="rId8"/>
    <p:sldId id="923" r:id="rId9"/>
    <p:sldId id="952" r:id="rId10"/>
    <p:sldId id="887" r:id="rId11"/>
    <p:sldId id="932" r:id="rId12"/>
    <p:sldId id="953" r:id="rId13"/>
    <p:sldId id="926" r:id="rId14"/>
    <p:sldId id="927" r:id="rId15"/>
    <p:sldId id="877" r:id="rId16"/>
    <p:sldId id="954" r:id="rId17"/>
    <p:sldId id="955" r:id="rId18"/>
    <p:sldId id="893" r:id="rId19"/>
    <p:sldId id="948" r:id="rId20"/>
    <p:sldId id="895" r:id="rId21"/>
    <p:sldId id="949" r:id="rId22"/>
    <p:sldId id="896" r:id="rId23"/>
    <p:sldId id="897" r:id="rId24"/>
    <p:sldId id="956" r:id="rId25"/>
    <p:sldId id="898" r:id="rId26"/>
    <p:sldId id="885" r:id="rId27"/>
    <p:sldId id="960" r:id="rId28"/>
    <p:sldId id="961" r:id="rId29"/>
    <p:sldId id="962" r:id="rId30"/>
    <p:sldId id="900" r:id="rId31"/>
    <p:sldId id="916" r:id="rId32"/>
    <p:sldId id="914" r:id="rId33"/>
    <p:sldId id="958" r:id="rId34"/>
    <p:sldId id="978" r:id="rId35"/>
    <p:sldId id="901" r:id="rId36"/>
    <p:sldId id="902" r:id="rId37"/>
    <p:sldId id="950" r:id="rId38"/>
    <p:sldId id="921" r:id="rId39"/>
    <p:sldId id="903" r:id="rId40"/>
    <p:sldId id="920" r:id="rId41"/>
    <p:sldId id="979" r:id="rId42"/>
    <p:sldId id="918" r:id="rId43"/>
    <p:sldId id="929" r:id="rId44"/>
    <p:sldId id="941" r:id="rId45"/>
    <p:sldId id="977" r:id="rId46"/>
    <p:sldId id="907" r:id="rId47"/>
    <p:sldId id="967" r:id="rId48"/>
    <p:sldId id="908" r:id="rId49"/>
    <p:sldId id="909" r:id="rId50"/>
    <p:sldId id="968" r:id="rId51"/>
    <p:sldId id="910" r:id="rId52"/>
    <p:sldId id="911" r:id="rId53"/>
    <p:sldId id="971" r:id="rId54"/>
    <p:sldId id="972" r:id="rId55"/>
    <p:sldId id="905" r:id="rId56"/>
    <p:sldId id="974" r:id="rId57"/>
    <p:sldId id="963" r:id="rId58"/>
  </p:sldIdLst>
  <p:sldSz cx="9144000" cy="6858000" type="screen4x3"/>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11">
          <p15:clr>
            <a:srgbClr val="A4A3A4"/>
          </p15:clr>
        </p15:guide>
        <p15:guide id="2" pos="261">
          <p15:clr>
            <a:srgbClr val="A4A3A4"/>
          </p15:clr>
        </p15:guide>
        <p15:guide id="3" orient="horz" pos="960">
          <p15:clr>
            <a:srgbClr val="A4A3A4"/>
          </p15:clr>
        </p15:guide>
      </p15:sldGuideLst>
    </p:ext>
    <p:ext uri="{2D200454-40CA-4A62-9FC3-DE9A4176ACB9}">
      <p15:notesGuideLst xmlns:p15="http://schemas.microsoft.com/office/powerpoint/2012/main">
        <p15:guide id="1" orient="horz" pos="2931">
          <p15:clr>
            <a:srgbClr val="A4A3A4"/>
          </p15:clr>
        </p15:guide>
        <p15:guide id="2" pos="221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00"/>
    <a:srgbClr val="006666"/>
    <a:srgbClr val="008080"/>
    <a:srgbClr val="00826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3" autoAdjust="0"/>
    <p:restoredTop sz="86411" autoAdjust="0"/>
  </p:normalViewPr>
  <p:slideViewPr>
    <p:cSldViewPr snapToGrid="0" snapToObjects="1">
      <p:cViewPr varScale="1">
        <p:scale>
          <a:sx n="129" d="100"/>
          <a:sy n="129" d="100"/>
        </p:scale>
        <p:origin x="144" y="474"/>
      </p:cViewPr>
      <p:guideLst>
        <p:guide orient="horz" pos="711"/>
        <p:guide pos="261"/>
        <p:guide orient="horz" pos="960"/>
      </p:guideLst>
    </p:cSldViewPr>
  </p:slideViewPr>
  <p:outlineViewPr>
    <p:cViewPr>
      <p:scale>
        <a:sx n="33" d="100"/>
        <a:sy n="33" d="100"/>
      </p:scale>
      <p:origin x="0" y="-47994"/>
    </p:cViewPr>
  </p:outlineViewPr>
  <p:notesTextViewPr>
    <p:cViewPr>
      <p:scale>
        <a:sx n="100" d="100"/>
        <a:sy n="100" d="100"/>
      </p:scale>
      <p:origin x="0" y="0"/>
    </p:cViewPr>
  </p:notesTextViewPr>
  <p:sorterViewPr>
    <p:cViewPr varScale="1">
      <p:scale>
        <a:sx n="1" d="1"/>
        <a:sy n="1" d="1"/>
      </p:scale>
      <p:origin x="0" y="-11184"/>
    </p:cViewPr>
  </p:sorterViewPr>
  <p:notesViewPr>
    <p:cSldViewPr snapToGrid="0" snapToObjects="1" showGuides="1">
      <p:cViewPr varScale="1">
        <p:scale>
          <a:sx n="81" d="100"/>
          <a:sy n="81" d="100"/>
        </p:scale>
        <p:origin x="-3114" y="-84"/>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78" tIns="46639" rIns="93278" bIns="46639" rtlCol="0"/>
          <a:lstStyle>
            <a:lvl1pPr algn="l">
              <a:defRPr sz="13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78" tIns="46639" rIns="93278" bIns="46639" rtlCol="0"/>
          <a:lstStyle>
            <a:lvl1pPr algn="r">
              <a:defRPr sz="1300"/>
            </a:lvl1pPr>
          </a:lstStyle>
          <a:p>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78" tIns="46639" rIns="93278" bIns="46639" rtlCol="0" anchor="b"/>
          <a:lstStyle>
            <a:lvl1pPr algn="l">
              <a:defRPr sz="1300"/>
            </a:lvl1pPr>
          </a:lstStyle>
          <a:p>
            <a:endParaRPr lang="en-US" sz="1200"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78" tIns="46639" rIns="93278" bIns="46639" rtlCol="0" anchor="b"/>
          <a:lstStyle>
            <a:lvl1pPr algn="r">
              <a:defRPr sz="1300"/>
            </a:lvl1pPr>
          </a:lstStyle>
          <a:p>
            <a:fld id="{1E0163A3-0986-4D1D-A810-47E990182539}" type="slidenum">
              <a:rPr lang="en-US" sz="1200"/>
              <a:pPr/>
              <a:t>‹#›</a:t>
            </a:fld>
            <a:endParaRPr lang="en-US" sz="1200" dirty="0"/>
          </a:p>
        </p:txBody>
      </p:sp>
    </p:spTree>
    <p:extLst>
      <p:ext uri="{BB962C8B-B14F-4D97-AF65-F5344CB8AC3E}">
        <p14:creationId xmlns:p14="http://schemas.microsoft.com/office/powerpoint/2010/main" val="362030767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78" tIns="46639" rIns="93278" bIns="46639" rtlCol="0"/>
          <a:lstStyle>
            <a:lvl1pPr algn="l">
              <a:defRPr sz="13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78" tIns="46639" rIns="93278" bIns="46639" rtlCol="0"/>
          <a:lstStyle>
            <a:lvl1pPr algn="r">
              <a:defRPr sz="1300"/>
            </a:lvl1pPr>
          </a:lstStyle>
          <a:p>
            <a:endParaRPr lang="en-US" dirty="0"/>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3278" tIns="46639" rIns="93278" bIns="46639" rtlCol="0" anchor="ctr"/>
          <a:lstStyle/>
          <a:p>
            <a:endParaRPr lang="en-US" dirty="0"/>
          </a:p>
        </p:txBody>
      </p:sp>
      <p:sp>
        <p:nvSpPr>
          <p:cNvPr id="5" name="Notes Placeholder 4"/>
          <p:cNvSpPr>
            <a:spLocks noGrp="1"/>
          </p:cNvSpPr>
          <p:nvPr>
            <p:ph type="body" sz="quarter" idx="3"/>
          </p:nvPr>
        </p:nvSpPr>
        <p:spPr>
          <a:xfrm>
            <a:off x="461584" y="4420315"/>
            <a:ext cx="5993381" cy="4187666"/>
          </a:xfrm>
          <a:prstGeom prst="rect">
            <a:avLst/>
          </a:prstGeom>
        </p:spPr>
        <p:txBody>
          <a:bodyPr vert="horz" lIns="93278" tIns="46639" rIns="93278" bIns="4663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78" tIns="46639" rIns="93278" bIns="46639"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78" tIns="46639" rIns="93278" bIns="46639" rtlCol="0" anchor="b"/>
          <a:lstStyle>
            <a:lvl1pPr algn="r">
              <a:defRPr sz="1300"/>
            </a:lvl1pPr>
          </a:lstStyle>
          <a:p>
            <a:fld id="{BBF6DD7D-9E0B-45D5-9BD6-09BE3D7C445D}" type="slidenum">
              <a:rPr lang="en-US" smtClean="0"/>
              <a:pPr/>
              <a:t>‹#›</a:t>
            </a:fld>
            <a:endParaRPr lang="en-US" dirty="0"/>
          </a:p>
        </p:txBody>
      </p:sp>
    </p:spTree>
    <p:extLst>
      <p:ext uri="{BB962C8B-B14F-4D97-AF65-F5344CB8AC3E}">
        <p14:creationId xmlns:p14="http://schemas.microsoft.com/office/powerpoint/2010/main" val="306774325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u="sng" dirty="0"/>
              <a:t>Trainer Notes:</a:t>
            </a:r>
          </a:p>
        </p:txBody>
      </p:sp>
      <p:sp>
        <p:nvSpPr>
          <p:cNvPr id="4" name="Slide Number Placeholder 3"/>
          <p:cNvSpPr>
            <a:spLocks noGrp="1"/>
          </p:cNvSpPr>
          <p:nvPr>
            <p:ph type="sldNum" sz="quarter" idx="10"/>
          </p:nvPr>
        </p:nvSpPr>
        <p:spPr/>
        <p:txBody>
          <a:bodyPr/>
          <a:lstStyle/>
          <a:p>
            <a:fld id="{BBF6DD7D-9E0B-45D5-9BD6-09BE3D7C445D}" type="slidenum">
              <a:rPr lang="en-US" smtClean="0"/>
              <a:pPr/>
              <a:t>1</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722238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u="sng" dirty="0"/>
              <a:t>Trainer Notes:</a:t>
            </a:r>
          </a:p>
        </p:txBody>
      </p:sp>
      <p:sp>
        <p:nvSpPr>
          <p:cNvPr id="4" name="Slide Number Placeholder 3"/>
          <p:cNvSpPr>
            <a:spLocks noGrp="1"/>
          </p:cNvSpPr>
          <p:nvPr>
            <p:ph type="sldNum" sz="quarter" idx="10"/>
          </p:nvPr>
        </p:nvSpPr>
        <p:spPr/>
        <p:txBody>
          <a:bodyPr/>
          <a:lstStyle/>
          <a:p>
            <a:fld id="{BBF6DD7D-9E0B-45D5-9BD6-09BE3D7C445D}" type="slidenum">
              <a:rPr lang="en-US" smtClean="0"/>
              <a:pPr/>
              <a:t>2</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843489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u="sng" dirty="0"/>
              <a:t>Trainer Notes:</a:t>
            </a:r>
          </a:p>
          <a:p>
            <a:pPr marL="228600" lvl="1" indent="-228600">
              <a:buFont typeface="+mj-lt"/>
              <a:buAutoNum type="arabicPeriod"/>
            </a:pPr>
            <a:r>
              <a:rPr lang="en-US" b="1" dirty="0"/>
              <a:t>Signed by both parties </a:t>
            </a:r>
            <a:r>
              <a:rPr lang="en-US" dirty="0"/>
              <a:t>or </a:t>
            </a:r>
          </a:p>
          <a:p>
            <a:pPr marL="228600" lvl="1" indent="-228600">
              <a:buFont typeface="+mj-lt"/>
              <a:buAutoNum type="arabicPeriod"/>
            </a:pPr>
            <a:r>
              <a:rPr lang="en-US" b="1" dirty="0"/>
              <a:t>Unilaterally approved:  </a:t>
            </a:r>
            <a:r>
              <a:rPr lang="en-US" dirty="0"/>
              <a:t>Just signed and executed by agency without Contractors agreement.</a:t>
            </a:r>
          </a:p>
          <a:p>
            <a:pPr marL="457200" lvl="2" indent="-171450">
              <a:buFont typeface="Arial" pitchFamily="34" charset="0"/>
              <a:buChar char="•"/>
            </a:pPr>
            <a:r>
              <a:rPr lang="en-US" dirty="0"/>
              <a:t>A CCO is approved when the Agency signs the CCO (this is generally not the RE signature)</a:t>
            </a:r>
          </a:p>
          <a:p>
            <a:pPr marL="457200" lvl="2" indent="-171450">
              <a:buFont typeface="Arial" pitchFamily="34" charset="0"/>
              <a:buChar char="•"/>
            </a:pPr>
            <a:r>
              <a:rPr lang="en-US" b="0" dirty="0"/>
              <a:t>If unilaterally approving a CCO, formally give the Contractor as he/she has 5 days to protest it or he/she agrees to the conditions.</a:t>
            </a:r>
          </a:p>
          <a:p>
            <a:pPr marL="228600" lvl="1" indent="-228600">
              <a:buFont typeface="+mj-lt"/>
              <a:buAutoNum type="arabicPeriod"/>
            </a:pPr>
            <a:r>
              <a:rPr lang="en-US" b="0" dirty="0"/>
              <a:t>Until given an approved CCO or written direction from the RE, the contractor should continue to perform the work per the contract documents.</a:t>
            </a:r>
            <a:endParaRPr lang="en-US" dirty="0"/>
          </a:p>
        </p:txBody>
      </p:sp>
      <p:sp>
        <p:nvSpPr>
          <p:cNvPr id="4" name="Slide Number Placeholder 3"/>
          <p:cNvSpPr>
            <a:spLocks noGrp="1"/>
          </p:cNvSpPr>
          <p:nvPr>
            <p:ph type="sldNum" sz="quarter" idx="10"/>
          </p:nvPr>
        </p:nvSpPr>
        <p:spPr/>
        <p:txBody>
          <a:bodyPr/>
          <a:lstStyle/>
          <a:p>
            <a:fld id="{BBF6DD7D-9E0B-45D5-9BD6-09BE3D7C445D}" type="slidenum">
              <a:rPr lang="en-US" smtClean="0"/>
              <a:pPr/>
              <a:t>3</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72904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0" dirty="0"/>
              <a:t>Work required,</a:t>
            </a:r>
            <a:r>
              <a:rPr lang="en-US" b="0" baseline="0" dirty="0"/>
              <a:t> </a:t>
            </a:r>
            <a:r>
              <a:rPr lang="en-US" b="0" dirty="0"/>
              <a:t>but not included in the contract = Extra Work.</a:t>
            </a:r>
          </a:p>
          <a:p>
            <a:pPr marL="171450" indent="-171450">
              <a:buFont typeface="Arial" pitchFamily="34" charset="0"/>
              <a:buChar char="•"/>
            </a:pPr>
            <a:r>
              <a:rPr lang="en-US" b="1" dirty="0"/>
              <a:t>Ask Question:</a:t>
            </a:r>
            <a:r>
              <a:rPr lang="en-US" b="1" baseline="0" dirty="0"/>
              <a:t> </a:t>
            </a:r>
            <a:r>
              <a:rPr lang="en-US" b="0" baseline="0" dirty="0"/>
              <a:t>HMA placed per plans but final quantity is greater than engineer's estimate. Do you write CCO?</a:t>
            </a:r>
            <a:endParaRPr lang="en-US" b="0" dirty="0"/>
          </a:p>
          <a:p>
            <a:pPr marL="171450" indent="-171450">
              <a:buFont typeface="Arial" pitchFamily="34" charset="0"/>
              <a:buChar char="•"/>
            </a:pPr>
            <a:r>
              <a:rPr lang="en-US" b="1" dirty="0"/>
              <a:t>Answer:  </a:t>
            </a:r>
            <a:r>
              <a:rPr lang="en-US" b="0" dirty="0"/>
              <a:t>No, you did the work as planned.  The bid quantities are an </a:t>
            </a:r>
            <a:r>
              <a:rPr lang="en-US" b="0" i="1" dirty="0"/>
              <a:t>estimate.  </a:t>
            </a:r>
            <a:r>
              <a:rPr lang="en-US" b="0" dirty="0"/>
              <a:t>In this example the estimate was just a little off.</a:t>
            </a:r>
          </a:p>
          <a:p>
            <a:pPr>
              <a:buFont typeface="Arial" pitchFamily="34" charset="0"/>
              <a:buNone/>
            </a:pPr>
            <a:endParaRPr lang="en-US" b="1" dirty="0"/>
          </a:p>
          <a:p>
            <a:pPr>
              <a:buFont typeface="Arial" pitchFamily="34" charset="0"/>
              <a:buNone/>
            </a:pPr>
            <a:endParaRPr lang="en-US" b="1"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a:t>
            </a:fld>
            <a:endParaRPr lang="en-US" dirty="0"/>
          </a:p>
        </p:txBody>
      </p:sp>
    </p:spTree>
    <p:extLst>
      <p:ext uri="{BB962C8B-B14F-4D97-AF65-F5344CB8AC3E}">
        <p14:creationId xmlns:p14="http://schemas.microsoft.com/office/powerpoint/2010/main" val="1061077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aseline="0" dirty="0"/>
              <a:t>Say Header</a:t>
            </a:r>
          </a:p>
          <a:p>
            <a:pPr marL="171450" indent="-171450">
              <a:buFont typeface="Arial" pitchFamily="34" charset="0"/>
              <a:buChar char="•"/>
            </a:pPr>
            <a:r>
              <a:rPr lang="en-US" baseline="0" dirty="0"/>
              <a:t>ASK QUESTIONS: On Bullets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dirty="0"/>
              <a:t>ASK</a:t>
            </a:r>
            <a:r>
              <a:rPr lang="en-US" b="1" baseline="0" dirty="0"/>
              <a:t> CLASS: What are e</a:t>
            </a:r>
            <a:r>
              <a:rPr lang="en-US" b="1" dirty="0"/>
              <a:t>xamples of Contract stipulated extra work</a:t>
            </a:r>
            <a:r>
              <a:rPr lang="en-US" dirty="0"/>
              <a:t>:  flagging, removing of unsuitable material if request in writing by contractor, any others?</a:t>
            </a:r>
          </a:p>
          <a:p>
            <a:pPr marL="171450" indent="-171450">
              <a:buFont typeface="Arial" pitchFamily="34" charset="0"/>
              <a:buChar char="•"/>
            </a:pPr>
            <a:r>
              <a:rPr lang="en-US" b="1" dirty="0"/>
              <a:t>ASK CLASS: Why</a:t>
            </a:r>
            <a:r>
              <a:rPr lang="en-US" b="1" baseline="0" dirty="0"/>
              <a:t> authorize additional funds: Previous CCO is going over the estimated cost.</a:t>
            </a:r>
            <a:endParaRPr lang="en-US" b="1" dirty="0"/>
          </a:p>
          <a:p>
            <a:pPr marL="171450" indent="-171450">
              <a:buFont typeface="Arial" pitchFamily="34" charset="0"/>
              <a:buChar char="•"/>
            </a:pPr>
            <a:r>
              <a:rPr lang="en-US" b="0" dirty="0"/>
              <a:t>You wrote a Force Account CCO and underestimated the $ needed to complete the work as described in the original CCO, so you write a supplemental CCO to authorize more money.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dirty="0"/>
              <a:t>Item Adjustments:  </a:t>
            </a:r>
            <a:r>
              <a:rPr lang="en-US" dirty="0"/>
              <a:t>=25%, -25% over/underruns;  price index fluctuations</a:t>
            </a:r>
          </a:p>
          <a:p>
            <a:pPr marL="171450" indent="-171450">
              <a:buFont typeface="Arial" pitchFamily="34" charset="0"/>
              <a:buChar char="•"/>
            </a:pPr>
            <a:r>
              <a:rPr lang="en-US" b="0" dirty="0"/>
              <a:t>CCO to clarify</a:t>
            </a:r>
            <a:r>
              <a:rPr lang="en-US" b="0" baseline="0" dirty="0"/>
              <a:t> ambiguity: Write CCO</a:t>
            </a:r>
            <a:endParaRPr lang="en-US" b="1" dirty="0"/>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5</a:t>
            </a:fld>
            <a:endParaRPr lang="en-US" dirty="0"/>
          </a:p>
        </p:txBody>
      </p:sp>
    </p:spTree>
    <p:extLst>
      <p:ext uri="{BB962C8B-B14F-4D97-AF65-F5344CB8AC3E}">
        <p14:creationId xmlns:p14="http://schemas.microsoft.com/office/powerpoint/2010/main" val="1061077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6</a:t>
            </a:fld>
            <a:endParaRPr lang="en-US" dirty="0"/>
          </a:p>
        </p:txBody>
      </p:sp>
    </p:spTree>
    <p:extLst>
      <p:ext uri="{BB962C8B-B14F-4D97-AF65-F5344CB8AC3E}">
        <p14:creationId xmlns:p14="http://schemas.microsoft.com/office/powerpoint/2010/main" val="1061077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0" lvl="1" defTabSz="882396">
              <a:buFont typeface="Arial" pitchFamily="34" charset="0"/>
              <a:buNone/>
              <a:defRPr/>
            </a:pPr>
            <a:r>
              <a:rPr lang="en-US" b="0" dirty="0"/>
              <a:t>1. RE most common.</a:t>
            </a:r>
          </a:p>
          <a:p>
            <a:pPr marL="0" lvl="1" defTabSz="882396">
              <a:buFont typeface="Arial" pitchFamily="34" charset="0"/>
              <a:buNone/>
              <a:defRPr/>
            </a:pPr>
            <a:r>
              <a:rPr lang="en-US" b="0" dirty="0"/>
              <a:t>2. If the Contractor requested the CCO, note it on the CCO</a:t>
            </a:r>
          </a:p>
          <a:p>
            <a:pPr marL="0" lvl="1" defTabSz="882396">
              <a:buFont typeface="Arial" pitchFamily="34" charset="0"/>
              <a:buNone/>
              <a:defRPr/>
            </a:pPr>
            <a:r>
              <a:rPr lang="en-US" b="0" dirty="0"/>
              <a:t>3. If contractor requested the CCO it should result in a </a:t>
            </a:r>
            <a:r>
              <a:rPr lang="en-US" b="0" u="sng" dirty="0"/>
              <a:t>savings</a:t>
            </a:r>
            <a:r>
              <a:rPr lang="en-US" b="0" dirty="0"/>
              <a:t> to the agency or be “no cost”.</a:t>
            </a:r>
          </a:p>
          <a:p>
            <a:endParaRPr lang="en-US" b="1" u="sng"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7</a:t>
            </a:fld>
            <a:endParaRPr lang="en-US" dirty="0"/>
          </a:p>
        </p:txBody>
      </p:sp>
    </p:spTree>
    <p:extLst>
      <p:ext uri="{BB962C8B-B14F-4D97-AF65-F5344CB8AC3E}">
        <p14:creationId xmlns:p14="http://schemas.microsoft.com/office/powerpoint/2010/main" val="4062132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u="sng" dirty="0"/>
              <a:t>Trainer Notes:</a:t>
            </a:r>
          </a:p>
          <a:p>
            <a:pPr marL="171450" indent="-171450">
              <a:buFont typeface="Arial" pitchFamily="34" charset="0"/>
              <a:buChar char="•"/>
            </a:pPr>
            <a:r>
              <a:rPr lang="en-US" b="1" u="none" dirty="0"/>
              <a:t>ASK</a:t>
            </a:r>
            <a:r>
              <a:rPr lang="en-US" b="1" u="none" baseline="0" dirty="0"/>
              <a:t> Class: What is the project scope and where do you find  it? </a:t>
            </a:r>
          </a:p>
          <a:p>
            <a:pPr marL="171450" indent="-171450">
              <a:buFont typeface="Arial" pitchFamily="34" charset="0"/>
              <a:buChar char="•"/>
            </a:pPr>
            <a:r>
              <a:rPr lang="en-US" b="1" u="none" baseline="0" dirty="0"/>
              <a:t>Answer:  </a:t>
            </a:r>
            <a:r>
              <a:rPr lang="en-US" b="0" u="none" baseline="0" dirty="0"/>
              <a:t>Scope is defined in the</a:t>
            </a:r>
            <a:r>
              <a:rPr lang="en-US" b="1" u="none" baseline="0" dirty="0"/>
              <a:t> project initiation document (PID).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tx1"/>
                </a:solidFill>
                <a:latin typeface="+mn-lt"/>
                <a:ea typeface="+mn-ea"/>
                <a:cs typeface="+mn-cs"/>
              </a:rPr>
              <a:t>The project </a:t>
            </a:r>
            <a:r>
              <a:rPr lang="en-US" sz="1200" b="1" kern="1200" dirty="0">
                <a:solidFill>
                  <a:schemeClr val="tx1"/>
                </a:solidFill>
                <a:latin typeface="+mn-lt"/>
                <a:ea typeface="+mn-ea"/>
                <a:cs typeface="+mn-cs"/>
              </a:rPr>
              <a:t>scope identifies the significant aspects of a project that are necessary to meet the project purpose-and-need; </a:t>
            </a:r>
          </a:p>
          <a:p>
            <a:pPr marL="628650" marR="0" lvl="1" indent="-171450" algn="l" defTabSz="914400" rtl="0" eaLnBrk="1" fontAlgn="auto" latinLnBrk="0" hangingPunct="1">
              <a:lnSpc>
                <a:spcPct val="100000"/>
              </a:lnSpc>
              <a:spcBef>
                <a:spcPts val="0"/>
              </a:spcBef>
              <a:spcAft>
                <a:spcPts val="0"/>
              </a:spcAft>
              <a:buClrTx/>
              <a:buSzTx/>
              <a:buFont typeface="Courier New" pitchFamily="49" charset="0"/>
              <a:buChar char="o"/>
              <a:tabLst/>
              <a:defRPr/>
            </a:pPr>
            <a:r>
              <a:rPr lang="en-US" sz="1200" kern="1200" dirty="0">
                <a:solidFill>
                  <a:schemeClr val="tx1"/>
                </a:solidFill>
                <a:latin typeface="+mn-lt"/>
                <a:ea typeface="+mn-ea"/>
                <a:cs typeface="+mn-cs"/>
              </a:rPr>
              <a:t>the need states  the transportation deficiency.</a:t>
            </a:r>
          </a:p>
          <a:p>
            <a:pPr marL="628650" marR="0" lvl="1" indent="-171450" algn="l" defTabSz="914400" rtl="0" eaLnBrk="1" fontAlgn="auto" latinLnBrk="0" hangingPunct="1">
              <a:lnSpc>
                <a:spcPct val="100000"/>
              </a:lnSpc>
              <a:spcBef>
                <a:spcPts val="0"/>
              </a:spcBef>
              <a:spcAft>
                <a:spcPts val="0"/>
              </a:spcAft>
              <a:buClrTx/>
              <a:buSzTx/>
              <a:buFont typeface="Courier New" pitchFamily="49" charset="0"/>
              <a:buChar char="o"/>
              <a:tabLst/>
              <a:defRPr/>
            </a:pPr>
            <a:r>
              <a:rPr lang="en-US" sz="1200" kern="1200" dirty="0">
                <a:solidFill>
                  <a:schemeClr val="tx1"/>
                </a:solidFill>
                <a:latin typeface="+mn-lt"/>
                <a:ea typeface="+mn-ea"/>
                <a:cs typeface="+mn-cs"/>
              </a:rPr>
              <a:t>the purpose states the objectives that will be met to address the transportation deficiency.  </a:t>
            </a:r>
          </a:p>
          <a:p>
            <a:pPr marL="171450" indent="-171450">
              <a:buFont typeface="Arial" pitchFamily="34" charset="0"/>
              <a:buChar char="•"/>
            </a:pPr>
            <a:r>
              <a:rPr lang="en-US" b="1" u="none" dirty="0"/>
              <a:t>Most importantly, the scope is </a:t>
            </a:r>
            <a:r>
              <a:rPr lang="en-US" b="1" u="none" baseline="0" dirty="0"/>
              <a:t> is defined in your environmental document.  </a:t>
            </a:r>
            <a:r>
              <a:rPr lang="en-US" b="0" u="none" baseline="0" dirty="0"/>
              <a:t>If you perform work outside the scope defined in the environmental doc, you will be performing work that has not gone through the environmental  process required by law – you will be breaking the law</a:t>
            </a:r>
            <a:endParaRPr lang="en-US" b="1" u="none" dirty="0"/>
          </a:p>
        </p:txBody>
      </p:sp>
      <p:sp>
        <p:nvSpPr>
          <p:cNvPr id="4" name="Slide Number Placeholder 3"/>
          <p:cNvSpPr>
            <a:spLocks noGrp="1"/>
          </p:cNvSpPr>
          <p:nvPr>
            <p:ph type="sldNum" sz="quarter" idx="10"/>
          </p:nvPr>
        </p:nvSpPr>
        <p:spPr/>
        <p:txBody>
          <a:bodyPr/>
          <a:lstStyle/>
          <a:p>
            <a:fld id="{BBF6DD7D-9E0B-45D5-9BD6-09BE3D7C445D}" type="slidenum">
              <a:rPr lang="en-US" smtClean="0"/>
              <a:pPr/>
              <a:t>8</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845468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u="sng" dirty="0"/>
              <a:t>Trainer Notes:</a:t>
            </a:r>
          </a:p>
          <a:p>
            <a:pPr marL="171450" indent="-171450">
              <a:buFont typeface="Arial" pitchFamily="34" charset="0"/>
              <a:buChar char="•"/>
            </a:pPr>
            <a:r>
              <a:rPr lang="en-US" b="0" dirty="0"/>
              <a:t>You need to stick within the SCOPE of your NEPA document.  You are suppose to</a:t>
            </a:r>
            <a:r>
              <a:rPr lang="en-US" b="0" baseline="0" dirty="0"/>
              <a:t> limit changes to those </a:t>
            </a:r>
            <a:r>
              <a:rPr lang="en-US" b="0" dirty="0"/>
              <a:t> </a:t>
            </a:r>
            <a:r>
              <a:rPr lang="en-US" dirty="0"/>
              <a:t>necessary to complete the project as originally contemplated at the time the plans and specifications were approved</a:t>
            </a:r>
            <a:endParaRPr lang="en-US" b="1" dirty="0"/>
          </a:p>
          <a:p>
            <a:pPr marL="171450" indent="-171450">
              <a:buFont typeface="Arial" pitchFamily="34" charset="0"/>
              <a:buChar char="•"/>
            </a:pPr>
            <a:r>
              <a:rPr lang="en-US" b="1" dirty="0"/>
              <a:t>Ask yourself if the change is within</a:t>
            </a:r>
            <a:r>
              <a:rPr lang="en-US" b="1" baseline="0" dirty="0"/>
              <a:t> the project scope?</a:t>
            </a:r>
            <a:endParaRPr lang="en-US" sz="1200" b="1" dirty="0"/>
          </a:p>
          <a:p>
            <a:pPr marL="171450" indent="-171450">
              <a:buFont typeface="Arial" pitchFamily="34" charset="0"/>
              <a:buChar char="•"/>
            </a:pPr>
            <a:r>
              <a:rPr lang="en-US" b="1" dirty="0"/>
              <a:t>Answering “yes” to any of the following questions indicates that the new work may be outside the scope of the original contract:</a:t>
            </a:r>
          </a:p>
          <a:p>
            <a:pPr marL="628650" lvl="1" indent="-171450">
              <a:buFont typeface="Courier New" pitchFamily="49" charset="0"/>
              <a:buChar char="o"/>
            </a:pPr>
            <a:r>
              <a:rPr lang="en-US" dirty="0"/>
              <a:t>Is the type of work for the proposed change significantly different from other types of work within the original contract? </a:t>
            </a:r>
          </a:p>
          <a:p>
            <a:pPr marL="628650" lvl="1" indent="-171450">
              <a:buFont typeface="Courier New" pitchFamily="49" charset="0"/>
              <a:buChar char="o"/>
            </a:pPr>
            <a:r>
              <a:rPr lang="en-US" dirty="0"/>
              <a:t>Is it necessary for the prime contractor or a subcontractor to mobilize specialized forces and equipment to perform the work of the proposed change? </a:t>
            </a:r>
          </a:p>
          <a:p>
            <a:pPr marL="628650" lvl="1" indent="-171450">
              <a:buFont typeface="Courier New" pitchFamily="49" charset="0"/>
              <a:buChar char="o"/>
            </a:pPr>
            <a:r>
              <a:rPr lang="en-US" dirty="0"/>
              <a:t>Will the estimated cost of the proposed work, when combined with all other changes, be outside the approved contract allotment? </a:t>
            </a:r>
          </a:p>
          <a:p>
            <a:pPr marL="628650" lvl="1" indent="-171450">
              <a:buFont typeface="Courier New" pitchFamily="49" charset="0"/>
              <a:buChar char="o"/>
            </a:pPr>
            <a:r>
              <a:rPr lang="en-US" dirty="0"/>
              <a:t>Does the proposed change represent a significant deletion to the original contract? </a:t>
            </a:r>
          </a:p>
          <a:p>
            <a:endParaRPr lang="en-US" dirty="0"/>
          </a:p>
        </p:txBody>
      </p:sp>
      <p:sp>
        <p:nvSpPr>
          <p:cNvPr id="4" name="Slide Number Placeholder 3"/>
          <p:cNvSpPr>
            <a:spLocks noGrp="1"/>
          </p:cNvSpPr>
          <p:nvPr>
            <p:ph type="sldNum" sz="quarter" idx="10"/>
          </p:nvPr>
        </p:nvSpPr>
        <p:spPr/>
        <p:txBody>
          <a:bodyPr/>
          <a:lstStyle/>
          <a:p>
            <a:fld id="{BBF6DD7D-9E0B-45D5-9BD6-09BE3D7C445D}" type="slidenum">
              <a:rPr lang="en-US" smtClean="0"/>
              <a:pPr/>
              <a:t>9</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457815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a:buFont typeface="Arial" pitchFamily="34" charset="0"/>
              <a:buNone/>
            </a:pPr>
            <a:r>
              <a:rPr lang="en-US" b="1" dirty="0"/>
              <a:t>The</a:t>
            </a:r>
            <a:r>
              <a:rPr lang="en-US" b="1" baseline="0" dirty="0"/>
              <a:t> next few slides there a number of questions to ask yourself:</a:t>
            </a:r>
            <a:endParaRPr lang="en-US" b="1" dirty="0"/>
          </a:p>
          <a:p>
            <a:pPr>
              <a:buFont typeface="Arial" pitchFamily="34" charset="0"/>
              <a:buNone/>
            </a:pPr>
            <a:r>
              <a:rPr lang="en-US" b="1" dirty="0"/>
              <a:t>1. Is</a:t>
            </a:r>
            <a:r>
              <a:rPr lang="en-US" b="1" baseline="0" dirty="0"/>
              <a:t> CCO necessary? (C</a:t>
            </a:r>
            <a:r>
              <a:rPr lang="en-US" b="0" baseline="0" dirty="0"/>
              <a:t>OMES BACK TO SCOPE)</a:t>
            </a:r>
            <a:endParaRPr lang="en-US" b="1" dirty="0"/>
          </a:p>
          <a:p>
            <a:pPr>
              <a:buFont typeface="Arial" pitchFamily="34" charset="0"/>
              <a:buNone/>
            </a:pPr>
            <a:r>
              <a:rPr lang="en-US" b="1" dirty="0"/>
              <a:t>2. Will it have unintended</a:t>
            </a:r>
            <a:r>
              <a:rPr lang="en-US" b="1" baseline="0" dirty="0"/>
              <a:t> consequences</a:t>
            </a:r>
            <a:endParaRPr lang="en-US" b="1" dirty="0"/>
          </a:p>
          <a:p>
            <a:pPr>
              <a:buFont typeface="Arial" pitchFamily="34" charset="0"/>
              <a:buNone/>
            </a:pPr>
            <a:r>
              <a:rPr lang="en-US" b="1" dirty="0"/>
              <a:t>3. Do you</a:t>
            </a:r>
            <a:r>
              <a:rPr lang="en-US" b="1" baseline="0" dirty="0"/>
              <a:t> have contingency funds?</a:t>
            </a:r>
            <a:endParaRPr lang="en-US" b="1" dirty="0"/>
          </a:p>
          <a:p>
            <a:pPr defTabSz="882396">
              <a:buFont typeface="Arial" pitchFamily="34" charset="0"/>
              <a:buChar char="•"/>
              <a:defRPr/>
            </a:pP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10</a:t>
            </a:fld>
            <a:endParaRPr lang="en-US" dirty="0"/>
          </a:p>
        </p:txBody>
      </p:sp>
    </p:spTree>
    <p:extLst>
      <p:ext uri="{BB962C8B-B14F-4D97-AF65-F5344CB8AC3E}">
        <p14:creationId xmlns:p14="http://schemas.microsoft.com/office/powerpoint/2010/main" val="1864106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dirty="0"/>
              <a:t>If project is near complete , be aware of impact of change</a:t>
            </a:r>
          </a:p>
          <a:p>
            <a:pPr marL="171450" indent="-171450">
              <a:buFont typeface="Arial" pitchFamily="34" charset="0"/>
              <a:buChar char="•"/>
            </a:pPr>
            <a:r>
              <a:rPr lang="en-US" dirty="0"/>
              <a:t>How will this change affect the contractor work (will he have to take his forces away from other work)</a:t>
            </a:r>
          </a:p>
          <a:p>
            <a:pPr marL="171450" indent="-171450">
              <a:buFont typeface="Arial" pitchFamily="34" charset="0"/>
              <a:buChar char="•"/>
            </a:pPr>
            <a:r>
              <a:rPr lang="en-US" b="1" dirty="0"/>
              <a:t>Are you sure this work is not covered elsewhere in the contract !!!(then not a cco)</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11</a:t>
            </a:fld>
            <a:endParaRPr lang="en-US" dirty="0"/>
          </a:p>
        </p:txBody>
      </p:sp>
    </p:spTree>
    <p:extLst>
      <p:ext uri="{BB962C8B-B14F-4D97-AF65-F5344CB8AC3E}">
        <p14:creationId xmlns:p14="http://schemas.microsoft.com/office/powerpoint/2010/main" val="2621149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r>
              <a:rPr lang="en-US" b="0" dirty="0"/>
              <a:t>Environmental consideration: Red Flag!</a:t>
            </a:r>
          </a:p>
          <a:p>
            <a:r>
              <a:rPr lang="en-US" b="0" dirty="0"/>
              <a:t>9. </a:t>
            </a:r>
            <a:r>
              <a:rPr lang="en-US" b="1" dirty="0"/>
              <a:t>Affects the environmental docs</a:t>
            </a:r>
            <a:r>
              <a:rPr lang="en-US" b="0" dirty="0"/>
              <a:t>, discuss with DLAE and person who prepared the E doc.</a:t>
            </a:r>
          </a:p>
          <a:p>
            <a:pPr marL="0" marR="0" indent="0" algn="l" defTabSz="882396" rtl="0" eaLnBrk="1" fontAlgn="auto" latinLnBrk="0" hangingPunct="1">
              <a:lnSpc>
                <a:spcPct val="100000"/>
              </a:lnSpc>
              <a:spcBef>
                <a:spcPts val="0"/>
              </a:spcBef>
              <a:spcAft>
                <a:spcPts val="0"/>
              </a:spcAft>
              <a:buClrTx/>
              <a:buSzTx/>
              <a:buFontTx/>
              <a:buNone/>
              <a:tabLst/>
              <a:defRPr/>
            </a:pPr>
            <a:r>
              <a:rPr lang="en-US" b="0" dirty="0"/>
              <a:t>10. Does the proposed change adhere to local agency and utility obligations, and right-of-way agreements? </a:t>
            </a:r>
          </a:p>
          <a:p>
            <a:pPr marL="0" marR="0" indent="0" algn="l" defTabSz="882396" rtl="0" eaLnBrk="1" fontAlgn="auto" latinLnBrk="0" hangingPunct="1">
              <a:lnSpc>
                <a:spcPct val="100000"/>
              </a:lnSpc>
              <a:spcBef>
                <a:spcPts val="0"/>
              </a:spcBef>
              <a:spcAft>
                <a:spcPts val="0"/>
              </a:spcAft>
              <a:buClrTx/>
              <a:buSzTx/>
              <a:buFontTx/>
              <a:buNone/>
              <a:tabLst/>
              <a:defRPr/>
            </a:pPr>
            <a:r>
              <a:rPr lang="en-US" b="0" dirty="0"/>
              <a:t>11. Does the proposed change require new coordination, permits, or agreements?</a:t>
            </a:r>
          </a:p>
          <a:p>
            <a:pPr defTabSz="882396">
              <a:defRPr/>
            </a:pPr>
            <a:endParaRPr lang="en-US" b="0" dirty="0"/>
          </a:p>
          <a:p>
            <a:pPr defTabSz="882396">
              <a:defRPr/>
            </a:pPr>
            <a:r>
              <a:rPr lang="en-US" b="0" dirty="0"/>
              <a:t>May need to reevaluate changes on planned design/</a:t>
            </a:r>
            <a:br>
              <a:rPr lang="en-US" b="0" dirty="0"/>
            </a:br>
            <a:r>
              <a:rPr lang="en-US" b="0" dirty="0"/>
              <a:t>environmental/mitigation features before proceeding</a:t>
            </a:r>
            <a:endParaRPr lang="en-US" b="0" i="1" u="sng" dirty="0"/>
          </a:p>
          <a:p>
            <a:endParaRPr lang="en-US" dirty="0"/>
          </a:p>
          <a:p>
            <a:endParaRPr lang="en-US" b="1" u="sng" dirty="0"/>
          </a:p>
          <a:p>
            <a:endParaRPr lang="en-US" b="1" u="sng"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12</a:t>
            </a:fld>
            <a:endParaRPr lang="en-US" dirty="0"/>
          </a:p>
        </p:txBody>
      </p:sp>
    </p:spTree>
    <p:extLst>
      <p:ext uri="{BB962C8B-B14F-4D97-AF65-F5344CB8AC3E}">
        <p14:creationId xmlns:p14="http://schemas.microsoft.com/office/powerpoint/2010/main" val="2336146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a:buFont typeface="Arial" pitchFamily="34" charset="0"/>
              <a:buNone/>
            </a:pPr>
            <a:r>
              <a:rPr lang="en-US" b="0" dirty="0"/>
              <a:t>So</a:t>
            </a:r>
            <a:r>
              <a:rPr lang="en-US" b="0" baseline="0" dirty="0"/>
              <a:t> how do you write a CCO? </a:t>
            </a:r>
            <a:endParaRPr lang="en-US" b="0" dirty="0"/>
          </a:p>
          <a:p>
            <a:pPr>
              <a:buFont typeface="Arial" pitchFamily="34" charset="0"/>
              <a:buNone/>
            </a:pPr>
            <a:r>
              <a:rPr lang="en-US" b="0" dirty="0"/>
              <a:t>1. Describe</a:t>
            </a:r>
            <a:r>
              <a:rPr lang="en-US" b="0" baseline="0" dirty="0"/>
              <a:t> work to be done; how to pay; affect on time, </a:t>
            </a:r>
          </a:p>
          <a:p>
            <a:pPr marL="171450" indent="-171450">
              <a:buFont typeface="Arial" pitchFamily="34" charset="0"/>
              <a:buChar char="•"/>
            </a:pPr>
            <a:r>
              <a:rPr lang="en-US" b="1" dirty="0"/>
              <a:t>Legal binding </a:t>
            </a:r>
            <a:r>
              <a:rPr lang="en-US" b="0" dirty="0"/>
              <a:t>– make sure you are clear</a:t>
            </a:r>
          </a:p>
          <a:p>
            <a:pPr marL="171450" indent="-171450">
              <a:buFont typeface="Arial" pitchFamily="34" charset="0"/>
              <a:buChar char="•"/>
            </a:pPr>
            <a:r>
              <a:rPr lang="en-US" b="1" dirty="0"/>
              <a:t>Be clear and accurate.  </a:t>
            </a:r>
            <a:r>
              <a:rPr lang="en-US" b="0" dirty="0"/>
              <a:t>Provide detail. </a:t>
            </a:r>
          </a:p>
          <a:p>
            <a:pPr marL="171450" indent="-171450" defTabSz="882396">
              <a:buFont typeface="Arial" pitchFamily="34" charset="0"/>
              <a:buChar char="•"/>
              <a:defRPr/>
            </a:pPr>
            <a:r>
              <a:rPr lang="en-US" dirty="0"/>
              <a:t>You and the contractor may have discussed it, but you want to clearly explained in writing so there is no dispute if it is not executed as instructed.</a:t>
            </a:r>
          </a:p>
          <a:p>
            <a:pPr>
              <a:buFont typeface="Arial" pitchFamily="34" charset="0"/>
              <a:buNone/>
            </a:pPr>
            <a:r>
              <a:rPr lang="en-US" b="1" dirty="0"/>
              <a:t>2. Attachment A: Use a sketch or revised plan sheet if needed. </a:t>
            </a:r>
          </a:p>
          <a:p>
            <a:pPr marL="171450" indent="-171450">
              <a:buFont typeface="Arial" pitchFamily="34" charset="0"/>
              <a:buChar char="•"/>
            </a:pPr>
            <a:r>
              <a:rPr lang="en-US" dirty="0"/>
              <a:t>On attached plans, show pertinent dimensions and the scale or label the plans “not to scale.” </a:t>
            </a:r>
          </a:p>
          <a:p>
            <a:pPr marL="171450" indent="-171450">
              <a:buFont typeface="Arial" pitchFamily="34" charset="0"/>
              <a:buChar char="•"/>
            </a:pPr>
            <a:r>
              <a:rPr lang="en-US" dirty="0"/>
              <a:t>Plainly mark reduced reproductions “Reduced Plans, Scales Reduced Accordingly.” </a:t>
            </a:r>
          </a:p>
          <a:p>
            <a:pPr marL="171450" indent="-171450">
              <a:buFont typeface="Arial" pitchFamily="34" charset="0"/>
              <a:buChar char="•"/>
            </a:pPr>
            <a:r>
              <a:rPr lang="en-US" dirty="0"/>
              <a:t>When using existing plan sheets, clearly show the difference between new work, work already included in the contract, and changed or eliminated work. </a:t>
            </a:r>
          </a:p>
          <a:p>
            <a:pPr defTabSz="882396">
              <a:buFont typeface="Arial" pitchFamily="34" charset="0"/>
              <a:buNone/>
              <a:defRPr/>
            </a:pPr>
            <a:r>
              <a:rPr lang="en-US" b="1" dirty="0"/>
              <a:t>3. Professional Engineers Act: Stamp, sign, and date </a:t>
            </a:r>
            <a:r>
              <a:rPr lang="en-US" dirty="0"/>
              <a:t>all civil engineering </a:t>
            </a:r>
            <a:r>
              <a:rPr lang="en-US" b="1" dirty="0"/>
              <a:t>plans and specifications </a:t>
            </a:r>
            <a:r>
              <a:rPr lang="en-US" dirty="0"/>
              <a:t>that are released for construction. Include license number. All final civil engineering </a:t>
            </a:r>
            <a:r>
              <a:rPr lang="en-US" b="1" dirty="0"/>
              <a:t>calculations and reports </a:t>
            </a:r>
            <a:r>
              <a:rPr lang="en-US" dirty="0"/>
              <a:t>shall bear the signature and seal or stamp of the licensee, and the date of signing and sealing or stamping </a:t>
            </a:r>
          </a:p>
          <a:p>
            <a:pPr defTabSz="882396">
              <a:buFont typeface="Arial" pitchFamily="34" charset="0"/>
              <a:buNone/>
              <a:defRPr/>
            </a:pPr>
            <a:r>
              <a:rPr lang="en-US" b="1" dirty="0"/>
              <a:t>4. Location: </a:t>
            </a:r>
            <a:r>
              <a:rPr lang="en-US" dirty="0"/>
              <a:t>When possible, use Stations, offsets, NB/SB, N/S/E/W and other engineering description.  If not available use Post Miles, addresses, drawings.  Be specific.</a:t>
            </a:r>
          </a:p>
          <a:p>
            <a:pPr>
              <a:buFont typeface="Arial" pitchFamily="34" charset="0"/>
              <a:buChar char="•"/>
            </a:pPr>
            <a:endParaRPr lang="en-US" dirty="0"/>
          </a:p>
          <a:p>
            <a:pPr defTabSz="882396">
              <a:buFont typeface="Arial" pitchFamily="34" charset="0"/>
              <a:buChar char="•"/>
              <a:defRPr/>
            </a:pPr>
            <a:endParaRPr lang="en-US" i="1"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13</a:t>
            </a:fld>
            <a:endParaRPr lang="en-US" dirty="0"/>
          </a:p>
        </p:txBody>
      </p:sp>
    </p:spTree>
    <p:extLst>
      <p:ext uri="{BB962C8B-B14F-4D97-AF65-F5344CB8AC3E}">
        <p14:creationId xmlns:p14="http://schemas.microsoft.com/office/powerpoint/2010/main" val="2603110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a:buFont typeface="Arial" pitchFamily="34" charset="0"/>
              <a:buNone/>
            </a:pPr>
            <a:r>
              <a:rPr lang="en-US" b="0" dirty="0"/>
              <a:t>So</a:t>
            </a:r>
            <a:r>
              <a:rPr lang="en-US" b="0" baseline="0" dirty="0"/>
              <a:t> how do you write a CCO? </a:t>
            </a:r>
            <a:endParaRPr lang="en-US" b="0" dirty="0"/>
          </a:p>
          <a:p>
            <a:pPr>
              <a:buFont typeface="Arial" pitchFamily="34" charset="0"/>
              <a:buNone/>
            </a:pPr>
            <a:r>
              <a:rPr lang="en-US" b="0" dirty="0"/>
              <a:t>1. Describe</a:t>
            </a:r>
            <a:r>
              <a:rPr lang="en-US" b="0" baseline="0" dirty="0"/>
              <a:t> work to be done; how to pay; affect on time, </a:t>
            </a:r>
          </a:p>
          <a:p>
            <a:pPr marL="171450" indent="-171450">
              <a:buFont typeface="Arial" pitchFamily="34" charset="0"/>
              <a:buChar char="•"/>
            </a:pPr>
            <a:r>
              <a:rPr lang="en-US" b="1" dirty="0"/>
              <a:t>Legal binding </a:t>
            </a:r>
            <a:r>
              <a:rPr lang="en-US" b="0" dirty="0"/>
              <a:t>– make sure you are clear</a:t>
            </a:r>
          </a:p>
          <a:p>
            <a:pPr marL="171450" indent="-171450">
              <a:buFont typeface="Arial" pitchFamily="34" charset="0"/>
              <a:buChar char="•"/>
            </a:pPr>
            <a:r>
              <a:rPr lang="en-US" b="1" dirty="0"/>
              <a:t>Be clear and accurate.  </a:t>
            </a:r>
            <a:r>
              <a:rPr lang="en-US" b="0" dirty="0"/>
              <a:t>Provide detail. </a:t>
            </a:r>
          </a:p>
          <a:p>
            <a:pPr marL="171450" indent="-171450" defTabSz="882396">
              <a:buFont typeface="Arial" pitchFamily="34" charset="0"/>
              <a:buChar char="•"/>
              <a:defRPr/>
            </a:pPr>
            <a:r>
              <a:rPr lang="en-US" dirty="0"/>
              <a:t>You and the contractor may have discussed it, but you want to clearly explained in writing so there is no dispute if it is not executed as instructed.</a:t>
            </a:r>
          </a:p>
          <a:p>
            <a:pPr>
              <a:buFont typeface="Arial" pitchFamily="34" charset="0"/>
              <a:buNone/>
            </a:pPr>
            <a:r>
              <a:rPr lang="en-US" b="1" dirty="0"/>
              <a:t>2. Attachment A: Use a sketch or revised plan sheet if needed. </a:t>
            </a:r>
          </a:p>
          <a:p>
            <a:pPr marL="171450" indent="-171450">
              <a:buFont typeface="Arial" pitchFamily="34" charset="0"/>
              <a:buChar char="•"/>
            </a:pPr>
            <a:r>
              <a:rPr lang="en-US" dirty="0"/>
              <a:t>On attached plans, show pertinent dimensions and the scale or label the plans “not to scale.” </a:t>
            </a:r>
          </a:p>
          <a:p>
            <a:pPr marL="171450" indent="-171450">
              <a:buFont typeface="Arial" pitchFamily="34" charset="0"/>
              <a:buChar char="•"/>
            </a:pPr>
            <a:r>
              <a:rPr lang="en-US" dirty="0"/>
              <a:t>Plainly mark reduced reproductions “Reduced Plans, Scales Reduced Accordingly.” </a:t>
            </a:r>
          </a:p>
          <a:p>
            <a:pPr marL="171450" indent="-171450">
              <a:buFont typeface="Arial" pitchFamily="34" charset="0"/>
              <a:buChar char="•"/>
            </a:pPr>
            <a:r>
              <a:rPr lang="en-US" dirty="0"/>
              <a:t>When using existing plan sheets, clearly show the difference between new work, work already included in the contract, and changed or eliminated work. </a:t>
            </a:r>
          </a:p>
          <a:p>
            <a:pPr defTabSz="882396">
              <a:buFont typeface="Arial" pitchFamily="34" charset="0"/>
              <a:buNone/>
              <a:defRPr/>
            </a:pPr>
            <a:r>
              <a:rPr lang="en-US" b="1" dirty="0"/>
              <a:t>3. Professional Engineers Act: Stamp, sign, and date </a:t>
            </a:r>
            <a:r>
              <a:rPr lang="en-US" dirty="0"/>
              <a:t>all civil engineering </a:t>
            </a:r>
            <a:r>
              <a:rPr lang="en-US" b="1" dirty="0"/>
              <a:t>plans and specifications </a:t>
            </a:r>
            <a:r>
              <a:rPr lang="en-US" dirty="0"/>
              <a:t>that are released for construction. Include license number. All final civil engineering </a:t>
            </a:r>
            <a:r>
              <a:rPr lang="en-US" b="1" dirty="0"/>
              <a:t>calculations and reports </a:t>
            </a:r>
            <a:r>
              <a:rPr lang="en-US" dirty="0"/>
              <a:t>shall bear the signature and seal or stamp of the licensee, and the date of signing and sealing or stamping </a:t>
            </a:r>
          </a:p>
          <a:p>
            <a:pPr defTabSz="882396">
              <a:buFont typeface="Arial" pitchFamily="34" charset="0"/>
              <a:buNone/>
              <a:defRPr/>
            </a:pPr>
            <a:r>
              <a:rPr lang="en-US" b="1" dirty="0"/>
              <a:t>4. Location: </a:t>
            </a:r>
            <a:r>
              <a:rPr lang="en-US" dirty="0"/>
              <a:t>When possible, use Stations, offsets, NB/SB, N/S/E/W and other engineering description.  If not available use Post Miles, addresses, drawings.  Be specific.</a:t>
            </a:r>
          </a:p>
          <a:p>
            <a:pPr>
              <a:buFont typeface="Arial" pitchFamily="34" charset="0"/>
              <a:buChar char="•"/>
            </a:pPr>
            <a:endParaRPr lang="en-US" dirty="0"/>
          </a:p>
          <a:p>
            <a:pPr defTabSz="882396">
              <a:buFont typeface="Arial" pitchFamily="34" charset="0"/>
              <a:buChar char="•"/>
              <a:defRPr/>
            </a:pPr>
            <a:endParaRPr lang="en-US" i="1"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14</a:t>
            </a:fld>
            <a:endParaRPr lang="en-US" dirty="0"/>
          </a:p>
        </p:txBody>
      </p:sp>
    </p:spTree>
    <p:extLst>
      <p:ext uri="{BB962C8B-B14F-4D97-AF65-F5344CB8AC3E}">
        <p14:creationId xmlns:p14="http://schemas.microsoft.com/office/powerpoint/2010/main" val="2381978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defTabSz="882396">
              <a:buFont typeface="Arial" pitchFamily="34" charset="0"/>
              <a:buNone/>
              <a:defRPr/>
            </a:pPr>
            <a:r>
              <a:rPr lang="en-US" b="0" dirty="0"/>
              <a:t>Use of Specifications?</a:t>
            </a:r>
          </a:p>
          <a:p>
            <a:pPr marL="0" marR="0" indent="0" algn="l" defTabSz="882396" rtl="0" eaLnBrk="1" fontAlgn="auto" latinLnBrk="0" hangingPunct="1">
              <a:lnSpc>
                <a:spcPct val="100000"/>
              </a:lnSpc>
              <a:spcBef>
                <a:spcPts val="0"/>
              </a:spcBef>
              <a:spcAft>
                <a:spcPts val="0"/>
              </a:spcAft>
              <a:buClrTx/>
              <a:buSzTx/>
              <a:buFont typeface="Arial" pitchFamily="34" charset="0"/>
              <a:buNone/>
              <a:tabLst/>
              <a:defRPr/>
            </a:pPr>
            <a:r>
              <a:rPr lang="en-US" b="0" baseline="0" dirty="0"/>
              <a:t>1. No need to repeat specs for bid items - </a:t>
            </a:r>
            <a:r>
              <a:rPr lang="en-US" b="0" dirty="0"/>
              <a:t>already included in the contract will apply to added bid item work. </a:t>
            </a:r>
            <a:endParaRPr lang="en-US" b="0" baseline="0" dirty="0"/>
          </a:p>
          <a:p>
            <a:pPr defTabSz="882396">
              <a:buFont typeface="Arial" pitchFamily="34" charset="0"/>
              <a:buNone/>
              <a:defRPr/>
            </a:pPr>
            <a:r>
              <a:rPr lang="en-US" b="0" baseline="0" dirty="0"/>
              <a:t>2. Give as much direction as possible</a:t>
            </a:r>
          </a:p>
          <a:p>
            <a:pPr defTabSz="882396">
              <a:buFont typeface="Arial" pitchFamily="34" charset="0"/>
              <a:buNone/>
              <a:defRPr/>
            </a:pPr>
            <a:r>
              <a:rPr lang="en-US" b="0" dirty="0"/>
              <a:t>3. If not in contract, </a:t>
            </a:r>
            <a:r>
              <a:rPr lang="en-US" b="0" baseline="0" dirty="0"/>
              <a:t>refer to or add when appropriate</a:t>
            </a:r>
          </a:p>
          <a:p>
            <a:pPr defTabSz="882396">
              <a:buFont typeface="Arial" pitchFamily="34" charset="0"/>
              <a:buNone/>
              <a:defRPr/>
            </a:pPr>
            <a:r>
              <a:rPr lang="en-US" b="0" baseline="0" dirty="0"/>
              <a:t>4. State payment method – that will signify a spec</a:t>
            </a:r>
          </a:p>
          <a:p>
            <a:pPr marL="0" marR="0" indent="0" algn="l" defTabSz="882396" rtl="0" eaLnBrk="1" fontAlgn="auto" latinLnBrk="0" hangingPunct="1">
              <a:lnSpc>
                <a:spcPct val="100000"/>
              </a:lnSpc>
              <a:spcBef>
                <a:spcPts val="0"/>
              </a:spcBef>
              <a:spcAft>
                <a:spcPts val="0"/>
              </a:spcAft>
              <a:buClrTx/>
              <a:buSzTx/>
              <a:buFont typeface="Arial" pitchFamily="34" charset="0"/>
              <a:buNone/>
              <a:tabLst/>
              <a:defRPr/>
            </a:pPr>
            <a:r>
              <a:rPr lang="en-US" b="0" dirty="0"/>
              <a:t>4. Include directly or by reference the specifications for extra work, whether paid for at agreed price or at force account. </a:t>
            </a:r>
          </a:p>
          <a:p>
            <a:pPr defTabSz="882396">
              <a:buFont typeface="Arial" pitchFamily="34" charset="0"/>
              <a:buChar char="•"/>
              <a:defRPr/>
            </a:pP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15</a:t>
            </a:fld>
            <a:endParaRPr lang="en-US" dirty="0"/>
          </a:p>
        </p:txBody>
      </p:sp>
    </p:spTree>
    <p:extLst>
      <p:ext uri="{BB962C8B-B14F-4D97-AF65-F5344CB8AC3E}">
        <p14:creationId xmlns:p14="http://schemas.microsoft.com/office/powerpoint/2010/main" val="410688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defTabSz="882396">
              <a:buFont typeface="Arial" pitchFamily="34" charset="0"/>
              <a:buChar char="•"/>
              <a:defRPr/>
            </a:pPr>
            <a:r>
              <a:rPr lang="en-US" dirty="0"/>
              <a:t>Don’t linger here.  We will expand on these in upcoming slides.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16</a:t>
            </a:fld>
            <a:endParaRPr lang="en-US" dirty="0"/>
          </a:p>
        </p:txBody>
      </p:sp>
    </p:spTree>
    <p:extLst>
      <p:ext uri="{BB962C8B-B14F-4D97-AF65-F5344CB8AC3E}">
        <p14:creationId xmlns:p14="http://schemas.microsoft.com/office/powerpoint/2010/main" val="119609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 </a:t>
            </a:r>
          </a:p>
          <a:p>
            <a:pPr marL="171450" indent="-171450">
              <a:buFont typeface="Arial" pitchFamily="34" charset="0"/>
              <a:buChar char="•"/>
            </a:pPr>
            <a:r>
              <a:rPr lang="en-US" b="1" dirty="0"/>
              <a:t>Verify, is it really extra work? Or is it a</a:t>
            </a:r>
            <a:r>
              <a:rPr lang="en-US" b="1" baseline="0" dirty="0"/>
              <a:t> change to original work?</a:t>
            </a:r>
            <a:endParaRPr lang="en-US" dirty="0"/>
          </a:p>
          <a:p>
            <a:pPr marL="171450" indent="-171450">
              <a:buFont typeface="Arial" pitchFamily="34" charset="0"/>
              <a:buChar char="•"/>
            </a:pPr>
            <a:r>
              <a:rPr lang="en-US" b="1" dirty="0"/>
              <a:t>Read Slide bullets: </a:t>
            </a:r>
            <a:r>
              <a:rPr lang="en-US" b="0" dirty="0"/>
              <a:t>Ensure that it cannot be paid for as (see slide).</a:t>
            </a:r>
            <a:endParaRPr lang="en-US" b="0" u="sng"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17</a:t>
            </a:fld>
            <a:endParaRPr lang="en-US" dirty="0"/>
          </a:p>
        </p:txBody>
      </p:sp>
    </p:spTree>
    <p:extLst>
      <p:ext uri="{BB962C8B-B14F-4D97-AF65-F5344CB8AC3E}">
        <p14:creationId xmlns:p14="http://schemas.microsoft.com/office/powerpoint/2010/main" val="2798604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 </a:t>
            </a:r>
          </a:p>
          <a:p>
            <a:pPr marL="171450" indent="-171450" defTabSz="882396">
              <a:buFont typeface="Arial" pitchFamily="34" charset="0"/>
              <a:buChar char="•"/>
              <a:defRPr/>
            </a:pPr>
            <a:r>
              <a:rPr lang="en-US" dirty="0"/>
              <a:t>Engineer’s Estimate: Are estimate</a:t>
            </a:r>
          </a:p>
          <a:p>
            <a:pPr marL="171450" indent="-171450" defTabSz="882396">
              <a:buFont typeface="Arial" pitchFamily="34" charset="0"/>
              <a:buChar char="•"/>
              <a:defRPr/>
            </a:pPr>
            <a:r>
              <a:rPr lang="en-US" dirty="0"/>
              <a:t>ASK Class: What are the percentages on each side</a:t>
            </a:r>
          </a:p>
          <a:p>
            <a:pPr marL="171450" indent="-171450" defTabSz="882396">
              <a:buFont typeface="Arial" pitchFamily="34" charset="0"/>
              <a:buChar char="•"/>
              <a:defRPr/>
            </a:pPr>
            <a:r>
              <a:rPr lang="en-US" b="1" baseline="0" dirty="0"/>
              <a:t>Why do you need to track this?</a:t>
            </a:r>
            <a:r>
              <a:rPr lang="en-US" b="1" dirty="0"/>
              <a:t> So you will know if</a:t>
            </a:r>
            <a:r>
              <a:rPr lang="en-US" b="1" baseline="0" dirty="0"/>
              <a:t> a contract item adjustment is warranted</a:t>
            </a:r>
            <a:endParaRPr lang="en-US" dirty="0"/>
          </a:p>
          <a:p>
            <a:pPr marL="171450" indent="-171450" defTabSz="882396">
              <a:buFont typeface="Arial" pitchFamily="34" charset="0"/>
              <a:buChar char="•"/>
              <a:defRPr/>
            </a:pPr>
            <a:r>
              <a:rPr lang="en-US" dirty="0"/>
              <a:t>Show changes in contract item quantities </a:t>
            </a:r>
            <a:r>
              <a:rPr lang="en-US" i="1" dirty="0"/>
              <a:t>as estimates </a:t>
            </a:r>
            <a:r>
              <a:rPr lang="en-US" dirty="0"/>
              <a:t>on a contract change order</a:t>
            </a:r>
          </a:p>
          <a:p>
            <a:pPr marL="171450" indent="-171450" defTabSz="882396">
              <a:buFont typeface="Arial" pitchFamily="34" charset="0"/>
              <a:buChar char="•"/>
              <a:defRPr/>
            </a:pPr>
            <a:r>
              <a:rPr lang="en-US" b="1" dirty="0"/>
              <a:t>ASK CLASS:</a:t>
            </a:r>
            <a:r>
              <a:rPr lang="en-US" b="1" baseline="0" dirty="0"/>
              <a:t>  </a:t>
            </a:r>
            <a:r>
              <a:rPr lang="en-US" baseline="0" dirty="0"/>
              <a:t>What do the percentages represent and why aren’t they the same on both sides of the equation.</a:t>
            </a:r>
          </a:p>
          <a:p>
            <a:pPr marL="171450" indent="-171450" defTabSz="882396">
              <a:buFont typeface="Arial" pitchFamily="34" charset="0"/>
              <a:buChar char="•"/>
              <a:defRPr/>
            </a:pPr>
            <a:r>
              <a:rPr lang="en-US" b="1" baseline="0" dirty="0"/>
              <a:t>ANSWER:  </a:t>
            </a:r>
            <a:r>
              <a:rPr lang="en-US" baseline="0" dirty="0"/>
              <a:t>The first tracks the % increase or decrease to the item due to this CCO</a:t>
            </a:r>
          </a:p>
          <a:p>
            <a:pPr marL="171450" indent="-171450" defTabSz="882396">
              <a:buFont typeface="Arial" pitchFamily="34" charset="0"/>
              <a:buChar char="•"/>
              <a:defRPr/>
            </a:pPr>
            <a:r>
              <a:rPr lang="en-US" baseline="0" dirty="0"/>
              <a:t>The second tracks the % increase or decrease to the item due to all CCOs to date.</a:t>
            </a:r>
            <a:endParaRPr lang="en-US" b="1" dirty="0"/>
          </a:p>
          <a:p>
            <a:endParaRPr lang="en-US" b="1" u="sng"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18</a:t>
            </a:fld>
            <a:endParaRPr lang="en-US" dirty="0"/>
          </a:p>
        </p:txBody>
      </p:sp>
    </p:spTree>
    <p:extLst>
      <p:ext uri="{BB962C8B-B14F-4D97-AF65-F5344CB8AC3E}">
        <p14:creationId xmlns:p14="http://schemas.microsoft.com/office/powerpoint/2010/main" val="2798604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 </a:t>
            </a:r>
          </a:p>
          <a:p>
            <a:pPr marL="171450" indent="-171450">
              <a:buFont typeface="Arial" pitchFamily="34" charset="0"/>
              <a:buChar char="•"/>
            </a:pPr>
            <a:r>
              <a:rPr lang="en-US" dirty="0"/>
              <a:t>If there is no item: Try</a:t>
            </a:r>
            <a:r>
              <a:rPr lang="en-US" baseline="0" dirty="0"/>
              <a:t> agreed price. Place Calc in file</a:t>
            </a:r>
            <a:endParaRPr lang="en-US" dirty="0"/>
          </a:p>
          <a:p>
            <a:pPr marL="171450" indent="-171450">
              <a:buFont typeface="Arial" pitchFamily="34" charset="0"/>
              <a:buChar char="•"/>
            </a:pPr>
            <a:r>
              <a:rPr lang="en-US" b="1" dirty="0"/>
              <a:t>ASK CLASS: </a:t>
            </a:r>
            <a:r>
              <a:rPr lang="en-US" b="0" dirty="0"/>
              <a:t>Difference between agreed UNIT prices and agreed LUMP?</a:t>
            </a:r>
          </a:p>
          <a:p>
            <a:pPr marL="171450" indent="-171450">
              <a:buFont typeface="Arial" pitchFamily="34" charset="0"/>
              <a:buChar char="•"/>
            </a:pPr>
            <a:r>
              <a:rPr lang="en-US" b="1" dirty="0"/>
              <a:t>ASK</a:t>
            </a:r>
            <a:r>
              <a:rPr lang="en-US" b="1" baseline="0" dirty="0"/>
              <a:t> CLASS</a:t>
            </a:r>
            <a:r>
              <a:rPr lang="en-US" b="1" dirty="0"/>
              <a:t>: </a:t>
            </a:r>
            <a:r>
              <a:rPr lang="en-US" b="0" dirty="0"/>
              <a:t>D</a:t>
            </a:r>
            <a:r>
              <a:rPr lang="en-US" baseline="0" dirty="0"/>
              <a:t>ifference between </a:t>
            </a:r>
            <a:r>
              <a:rPr lang="en-US" dirty="0"/>
              <a:t>Agreed unit prices with Contract Item Prices.</a:t>
            </a:r>
          </a:p>
          <a:p>
            <a:pPr marL="171450" indent="-171450">
              <a:buFont typeface="Arial" pitchFamily="34" charset="0"/>
              <a:buChar char="•"/>
            </a:pPr>
            <a:r>
              <a:rPr lang="en-US" b="1" dirty="0"/>
              <a:t>ASK CLASS: </a:t>
            </a:r>
            <a:r>
              <a:rPr lang="en-US" b="0" dirty="0"/>
              <a:t>Can you unilaterally approve an agreed price CCO!</a:t>
            </a:r>
          </a:p>
          <a:p>
            <a:pPr marL="171450" indent="-171450">
              <a:buFont typeface="Arial" pitchFamily="34" charset="0"/>
              <a:buChar char="•"/>
            </a:pPr>
            <a:r>
              <a:rPr lang="en-US" b="0" dirty="0"/>
              <a:t>You cannot unilaterally approve an agreed price CCO!</a:t>
            </a:r>
          </a:p>
          <a:p>
            <a:pPr marL="171450" indent="-171450">
              <a:buFont typeface="Arial" pitchFamily="34" charset="0"/>
              <a:buChar char="•"/>
            </a:pPr>
            <a:r>
              <a:rPr lang="en-US" dirty="0"/>
              <a:t>If you authorize the contractor to begin work before a CCO is signed, get it in writing that the Contractor agrees to the price.</a:t>
            </a:r>
          </a:p>
          <a:p>
            <a:pPr marL="171450" indent="-171450">
              <a:buFont typeface="Arial" pitchFamily="34" charset="0"/>
              <a:buChar char="•"/>
            </a:pPr>
            <a:r>
              <a:rPr lang="en-US" dirty="0"/>
              <a:t>Agreed Unit price allows flexibility for</a:t>
            </a:r>
            <a:r>
              <a:rPr lang="en-US" baseline="0" dirty="0"/>
              <a:t> extra work that you can not pin down the quantity.  </a:t>
            </a: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19</a:t>
            </a:fld>
            <a:endParaRPr lang="en-US" dirty="0"/>
          </a:p>
        </p:txBody>
      </p:sp>
    </p:spTree>
    <p:extLst>
      <p:ext uri="{BB962C8B-B14F-4D97-AF65-F5344CB8AC3E}">
        <p14:creationId xmlns:p14="http://schemas.microsoft.com/office/powerpoint/2010/main" val="250244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1" dirty="0"/>
              <a:t>ASK CLASS: </a:t>
            </a:r>
            <a:r>
              <a:rPr lang="en-US" dirty="0"/>
              <a:t>what do we mean by independent?</a:t>
            </a:r>
          </a:p>
          <a:p>
            <a:pPr marL="171450" indent="-171450">
              <a:buFont typeface="Arial" pitchFamily="34" charset="0"/>
              <a:buChar char="•"/>
            </a:pPr>
            <a:r>
              <a:rPr lang="en-US" dirty="0"/>
              <a:t>Answer:  </a:t>
            </a:r>
            <a:r>
              <a:rPr lang="en-US" b="1" dirty="0"/>
              <a:t>Performed by the agency, not the contractor</a:t>
            </a:r>
          </a:p>
          <a:p>
            <a:pPr marL="228600" indent="-228600">
              <a:buFont typeface="+mj-lt"/>
              <a:buAutoNum type="arabicPeriod"/>
            </a:pPr>
            <a:r>
              <a:rPr lang="en-US" b="1" dirty="0"/>
              <a:t>It’s OK to ask the contractor to submit a cost proposal: </a:t>
            </a:r>
            <a:r>
              <a:rPr lang="en-US" b="0" dirty="0"/>
              <a:t>But you must first do your own before you review the Contractor’s</a:t>
            </a:r>
            <a:r>
              <a:rPr lang="en-US" b="1" dirty="0"/>
              <a:t> .  </a:t>
            </a:r>
          </a:p>
          <a:p>
            <a:pPr marL="228600" indent="-228600">
              <a:buFont typeface="+mj-lt"/>
              <a:buAutoNum type="arabicPeriod"/>
            </a:pPr>
            <a:r>
              <a:rPr lang="en-US" b="1" dirty="0"/>
              <a:t>If they differ, decide if one </a:t>
            </a:r>
            <a:r>
              <a:rPr lang="en-US" dirty="0"/>
              <a:t>of you over or under estimated some aspect of the work.  Correct if warranted.  </a:t>
            </a:r>
          </a:p>
          <a:p>
            <a:pPr marL="228600" indent="-228600">
              <a:buFont typeface="+mj-lt"/>
              <a:buAutoNum type="arabicPeriod"/>
            </a:pPr>
            <a:r>
              <a:rPr lang="en-US" dirty="0"/>
              <a:t>If you are so far apart, then you </a:t>
            </a:r>
            <a:r>
              <a:rPr lang="en-US" b="1" dirty="0"/>
              <a:t>can’t agree – go force account</a:t>
            </a:r>
            <a:r>
              <a:rPr lang="en-US" dirty="0"/>
              <a:t>.</a:t>
            </a:r>
          </a:p>
          <a:p>
            <a:pPr marL="228600" indent="-228600">
              <a:buFont typeface="+mj-lt"/>
              <a:buAutoNum type="arabicPeriod"/>
            </a:pPr>
            <a:r>
              <a:rPr lang="en-US" b="1" dirty="0"/>
              <a:t>File in the contract records </a:t>
            </a:r>
            <a:r>
              <a:rPr lang="en-US" b="0" dirty="0"/>
              <a:t>any calculations made to determine price agreed to and shown on the CCO. </a:t>
            </a:r>
          </a:p>
          <a:p>
            <a:pPr marL="228600" indent="-228600">
              <a:buFont typeface="+mj-lt"/>
              <a:buAutoNum type="arabicPeriod"/>
            </a:pPr>
            <a:r>
              <a:rPr lang="en-US" b="0" dirty="0"/>
              <a:t>These calculations are </a:t>
            </a:r>
            <a:r>
              <a:rPr lang="en-US" b="1" dirty="0"/>
              <a:t>subject to audit </a:t>
            </a:r>
            <a:r>
              <a:rPr lang="en-US" b="0" dirty="0"/>
              <a:t>and must be in such a form that they clearly substantiate and justify the amount paid for extra work.</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20</a:t>
            </a:fld>
            <a:endParaRPr lang="en-US" dirty="0"/>
          </a:p>
        </p:txBody>
      </p:sp>
    </p:spTree>
    <p:extLst>
      <p:ext uri="{BB962C8B-B14F-4D97-AF65-F5344CB8AC3E}">
        <p14:creationId xmlns:p14="http://schemas.microsoft.com/office/powerpoint/2010/main" val="1945212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1" dirty="0"/>
              <a:t>ASK CLASS: </a:t>
            </a:r>
            <a:r>
              <a:rPr lang="en-US" dirty="0"/>
              <a:t>what do we mean by independent?</a:t>
            </a:r>
          </a:p>
          <a:p>
            <a:pPr marL="171450" indent="-171450">
              <a:buFont typeface="Arial" pitchFamily="34" charset="0"/>
              <a:buChar char="•"/>
            </a:pPr>
            <a:r>
              <a:rPr lang="en-US" dirty="0"/>
              <a:t>Answer:  </a:t>
            </a:r>
            <a:r>
              <a:rPr lang="en-US" b="1" dirty="0"/>
              <a:t>Performed by the agency, not the contractor</a:t>
            </a:r>
          </a:p>
          <a:p>
            <a:pPr marL="228600" indent="-228600">
              <a:buFont typeface="+mj-lt"/>
              <a:buAutoNum type="arabicPeriod"/>
            </a:pPr>
            <a:r>
              <a:rPr lang="en-US" b="1" dirty="0"/>
              <a:t>It’s OK to ask the contractor to submit a cost proposal: </a:t>
            </a:r>
            <a:r>
              <a:rPr lang="en-US" b="0" dirty="0"/>
              <a:t>But you must first do your own before you review the Contractor’s</a:t>
            </a:r>
            <a:r>
              <a:rPr lang="en-US" b="1" dirty="0"/>
              <a:t> .  </a:t>
            </a:r>
          </a:p>
          <a:p>
            <a:pPr marL="228600" indent="-228600">
              <a:buFont typeface="+mj-lt"/>
              <a:buAutoNum type="arabicPeriod"/>
            </a:pPr>
            <a:r>
              <a:rPr lang="en-US" b="1" dirty="0"/>
              <a:t>If they differ, decide if one </a:t>
            </a:r>
            <a:r>
              <a:rPr lang="en-US" dirty="0"/>
              <a:t>of you over or under estimated some aspect of the work.  Correct if warranted.  </a:t>
            </a:r>
          </a:p>
          <a:p>
            <a:pPr marL="228600" indent="-228600">
              <a:buFont typeface="+mj-lt"/>
              <a:buAutoNum type="arabicPeriod"/>
            </a:pPr>
            <a:r>
              <a:rPr lang="en-US" dirty="0"/>
              <a:t>If you are so far apart, then you </a:t>
            </a:r>
            <a:r>
              <a:rPr lang="en-US" b="1" dirty="0"/>
              <a:t>can’t agree – go force account</a:t>
            </a:r>
            <a:r>
              <a:rPr lang="en-US" dirty="0"/>
              <a:t>.</a:t>
            </a:r>
          </a:p>
          <a:p>
            <a:pPr marL="228600" indent="-228600">
              <a:buFont typeface="+mj-lt"/>
              <a:buAutoNum type="arabicPeriod"/>
            </a:pPr>
            <a:r>
              <a:rPr lang="en-US" b="1" dirty="0"/>
              <a:t>File in the contract records </a:t>
            </a:r>
            <a:r>
              <a:rPr lang="en-US" b="0" dirty="0"/>
              <a:t>any calculations made to determine price agreed to and shown on the CCO. </a:t>
            </a:r>
          </a:p>
          <a:p>
            <a:pPr marL="228600" indent="-228600">
              <a:buFont typeface="+mj-lt"/>
              <a:buAutoNum type="arabicPeriod"/>
            </a:pPr>
            <a:r>
              <a:rPr lang="en-US" b="0" dirty="0"/>
              <a:t>These calculations are </a:t>
            </a:r>
            <a:r>
              <a:rPr lang="en-US" b="1" dirty="0"/>
              <a:t>subject to audit </a:t>
            </a:r>
            <a:r>
              <a:rPr lang="en-US" b="0" dirty="0"/>
              <a:t>and must be in such a form that they clearly substantiate and justify the amount paid for extra work.</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21</a:t>
            </a:fld>
            <a:endParaRPr lang="en-US" dirty="0"/>
          </a:p>
        </p:txBody>
      </p:sp>
    </p:spTree>
    <p:extLst>
      <p:ext uri="{BB962C8B-B14F-4D97-AF65-F5344CB8AC3E}">
        <p14:creationId xmlns:p14="http://schemas.microsoft.com/office/powerpoint/2010/main" val="2415459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0" dirty="0"/>
              <a:t>Least desirable as you have less control. </a:t>
            </a:r>
          </a:p>
          <a:p>
            <a:pPr marL="171450" indent="-171450">
              <a:buFont typeface="Arial" pitchFamily="34" charset="0"/>
              <a:buChar char="•"/>
            </a:pPr>
            <a:r>
              <a:rPr lang="en-US" b="1" dirty="0"/>
              <a:t>ASK QUESTION: </a:t>
            </a:r>
            <a:r>
              <a:rPr lang="en-US" b="0" dirty="0"/>
              <a:t>When would you do this.</a:t>
            </a:r>
          </a:p>
          <a:p>
            <a:pPr marL="171450" indent="-171450">
              <a:buFont typeface="Arial" pitchFamily="34" charset="0"/>
              <a:buChar char="•"/>
            </a:pPr>
            <a:r>
              <a:rPr lang="en-US" b="0" dirty="0"/>
              <a:t>Push the contactor to get his DEWRs in soon. </a:t>
            </a:r>
          </a:p>
          <a:p>
            <a:pPr marL="171450" indent="-171450">
              <a:buFont typeface="Arial" pitchFamily="34" charset="0"/>
              <a:buChar char="•"/>
            </a:pPr>
            <a:r>
              <a:rPr lang="en-US" b="0" dirty="0"/>
              <a:t>Agree on work daily.</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22</a:t>
            </a:fld>
            <a:endParaRPr lang="en-US" dirty="0"/>
          </a:p>
        </p:txBody>
      </p:sp>
    </p:spTree>
    <p:extLst>
      <p:ext uri="{BB962C8B-B14F-4D97-AF65-F5344CB8AC3E}">
        <p14:creationId xmlns:p14="http://schemas.microsoft.com/office/powerpoint/2010/main" val="1363993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3038" lvl="1" indent="-171450">
              <a:spcBef>
                <a:spcPts val="0"/>
              </a:spcBef>
              <a:spcAft>
                <a:spcPts val="1200"/>
              </a:spcAft>
              <a:buFont typeface="Arial" pitchFamily="34" charset="0"/>
              <a:buChar char="•"/>
            </a:pPr>
            <a:r>
              <a:rPr lang="en-US" dirty="0"/>
              <a:t>Note that an adjustment in compensation providing for increased or decreased costs due to the change in character allows the contract price to remain unchanged.</a:t>
            </a:r>
            <a:endParaRPr lang="en-US" alt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23</a:t>
            </a:fld>
            <a:endParaRPr lang="en-US" dirty="0"/>
          </a:p>
        </p:txBody>
      </p:sp>
    </p:spTree>
    <p:extLst>
      <p:ext uri="{BB962C8B-B14F-4D97-AF65-F5344CB8AC3E}">
        <p14:creationId xmlns:p14="http://schemas.microsoft.com/office/powerpoint/2010/main" val="164753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a:buFont typeface="Arial" pitchFamily="34" charset="0"/>
              <a:buNone/>
            </a:pPr>
            <a:r>
              <a:rPr lang="en-US" b="1" dirty="0"/>
              <a:t>When do you adjust</a:t>
            </a:r>
            <a:r>
              <a:rPr lang="en-US" b="1" baseline="0" dirty="0"/>
              <a:t> </a:t>
            </a:r>
            <a:r>
              <a:rPr lang="en-US" b="1" dirty="0"/>
              <a:t>time</a:t>
            </a:r>
          </a:p>
          <a:p>
            <a:pPr>
              <a:buFont typeface="Arial" pitchFamily="34" charset="0"/>
              <a:buNone/>
            </a:pPr>
            <a:r>
              <a:rPr lang="en-US" b="1" dirty="0"/>
              <a:t>1. Write deferred </a:t>
            </a:r>
            <a:r>
              <a:rPr lang="en-US" b="0" dirty="0"/>
              <a:t>if you cannot agree</a:t>
            </a:r>
          </a:p>
          <a:p>
            <a:pPr>
              <a:buFont typeface="Arial" pitchFamily="34" charset="0"/>
              <a:buNone/>
            </a:pPr>
            <a:r>
              <a:rPr lang="en-US" b="1" dirty="0"/>
              <a:t>2. Adjustment of time </a:t>
            </a:r>
            <a:r>
              <a:rPr lang="en-US" b="0" dirty="0"/>
              <a:t>can be + days, - days, or zero adjustment.</a:t>
            </a:r>
          </a:p>
          <a:p>
            <a:pPr defTabSz="882396">
              <a:buFont typeface="Arial" pitchFamily="34" charset="0"/>
              <a:buNone/>
              <a:defRPr/>
            </a:pPr>
            <a:r>
              <a:rPr lang="en-US" b="1" dirty="0"/>
              <a:t>3. If</a:t>
            </a:r>
            <a:r>
              <a:rPr lang="en-US" b="1" baseline="0" dirty="0"/>
              <a:t> schedule complete date is not affected</a:t>
            </a:r>
            <a:r>
              <a:rPr lang="en-US" b="1" dirty="0"/>
              <a:t>, </a:t>
            </a:r>
            <a:r>
              <a:rPr lang="en-US" b="0" dirty="0"/>
              <a:t>then no time</a:t>
            </a:r>
          </a:p>
          <a:p>
            <a:pPr defTabSz="882396">
              <a:buFont typeface="Arial" pitchFamily="34" charset="0"/>
              <a:buNone/>
              <a:defRPr/>
            </a:pPr>
            <a:r>
              <a:rPr lang="en-US" b="0" dirty="0"/>
              <a:t>4. </a:t>
            </a:r>
            <a:r>
              <a:rPr lang="en-US" b="1" dirty="0"/>
              <a:t>Float available:</a:t>
            </a:r>
            <a:r>
              <a:rPr lang="en-US" b="1" baseline="0" dirty="0"/>
              <a:t> </a:t>
            </a:r>
            <a:r>
              <a:rPr lang="en-US" b="0" baseline="0" dirty="0"/>
              <a:t>No extra time</a:t>
            </a:r>
          </a:p>
          <a:p>
            <a:pPr marL="171450" indent="-171450" defTabSz="882396">
              <a:buFont typeface="Arial" pitchFamily="34" charset="0"/>
              <a:buChar char="•"/>
              <a:defRPr/>
            </a:pPr>
            <a:r>
              <a:rPr lang="en-US" b="1" baseline="0" dirty="0"/>
              <a:t>SHOW THE DOCUMENTATION</a:t>
            </a:r>
          </a:p>
          <a:p>
            <a:pPr marL="171450" indent="-171450">
              <a:buFont typeface="Arial" pitchFamily="34" charset="0"/>
              <a:buChar char="•"/>
            </a:pPr>
            <a:r>
              <a:rPr lang="en-US" b="1" dirty="0"/>
              <a:t>Whenever you can estimate an adjustment to time </a:t>
            </a:r>
            <a:r>
              <a:rPr lang="en-US" b="0" dirty="0"/>
              <a:t>with reasonable accuracy, try to reach agreement with the contractor. Enter the amount of the time adjustment on the change order (including when there is no adjustment). </a:t>
            </a:r>
          </a:p>
          <a:p>
            <a:pPr marL="171450" indent="-171450">
              <a:buFont typeface="Arial" pitchFamily="34" charset="0"/>
              <a:buChar char="•"/>
            </a:pPr>
            <a:r>
              <a:rPr lang="en-US" b="1" dirty="0"/>
              <a:t>Regardless of the amount of time actually required </a:t>
            </a:r>
            <a:r>
              <a:rPr lang="en-US" dirty="0"/>
              <a:t>to perform the changed work</a:t>
            </a:r>
            <a:r>
              <a:rPr lang="en-US" b="1" dirty="0"/>
              <a:t>, the agreed adjustment becomes binding on both parties</a:t>
            </a:r>
            <a:r>
              <a:rPr lang="en-US" dirty="0"/>
              <a:t>. </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24</a:t>
            </a:fld>
            <a:endParaRPr lang="en-US" dirty="0"/>
          </a:p>
        </p:txBody>
      </p:sp>
    </p:spTree>
    <p:extLst>
      <p:ext uri="{BB962C8B-B14F-4D97-AF65-F5344CB8AC3E}">
        <p14:creationId xmlns:p14="http://schemas.microsoft.com/office/powerpoint/2010/main" val="1162055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r>
              <a:rPr lang="en-US" b="1" u="none" dirty="0"/>
              <a:t>ASK</a:t>
            </a:r>
            <a:r>
              <a:rPr lang="en-US" b="1" u="none" baseline="0" dirty="0"/>
              <a:t> CLASS for examples of when time could not be determined? (by nature of the operation)</a:t>
            </a:r>
            <a:endParaRPr lang="en-US" b="1" u="none" dirty="0"/>
          </a:p>
          <a:p>
            <a:r>
              <a:rPr lang="en-US" b="1" u="none" dirty="0"/>
              <a:t>ASK CLASS: </a:t>
            </a:r>
            <a:r>
              <a:rPr lang="en-US" dirty="0"/>
              <a:t>Can you unilaterally decrease contract time.</a:t>
            </a:r>
          </a:p>
          <a:p>
            <a:r>
              <a:rPr lang="en-US" b="1" dirty="0"/>
              <a:t>ANSWER:  NO. </a:t>
            </a:r>
          </a:p>
          <a:p>
            <a:r>
              <a:rPr lang="en-US" b="1" dirty="0"/>
              <a:t>1. No Benefit</a:t>
            </a:r>
            <a:r>
              <a:rPr lang="en-US" b="1" baseline="0" dirty="0"/>
              <a:t> to agency: Don’t issue</a:t>
            </a:r>
          </a:p>
          <a:p>
            <a:r>
              <a:rPr lang="en-US" b="1" baseline="0" dirty="0"/>
              <a:t>2. If there is a benefit: Can sign unilaterally</a:t>
            </a:r>
            <a:endParaRPr lang="en-US" b="1" dirty="0"/>
          </a:p>
          <a:p>
            <a:endParaRPr lang="en-US" b="1" u="sng"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25</a:t>
            </a:fld>
            <a:endParaRPr lang="en-US" dirty="0"/>
          </a:p>
        </p:txBody>
      </p:sp>
    </p:spTree>
    <p:extLst>
      <p:ext uri="{BB962C8B-B14F-4D97-AF65-F5344CB8AC3E}">
        <p14:creationId xmlns:p14="http://schemas.microsoft.com/office/powerpoint/2010/main" val="3997435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1" dirty="0"/>
              <a:t>File Time adjustment back up</a:t>
            </a:r>
          </a:p>
          <a:p>
            <a:pPr marL="171450" indent="-171450">
              <a:buFont typeface="Arial" pitchFamily="34" charset="0"/>
              <a:buChar char="•"/>
            </a:pPr>
            <a:r>
              <a:rPr lang="en-US" b="1" dirty="0"/>
              <a:t>File with the contract records the calculations and other data used to determine adjustments to time. </a:t>
            </a:r>
          </a:p>
          <a:p>
            <a:pPr marL="628650" lvl="1" indent="-171450">
              <a:buFont typeface="Courier New" pitchFamily="49" charset="0"/>
              <a:buChar char="o"/>
            </a:pPr>
            <a:r>
              <a:rPr lang="en-US" b="1" dirty="0"/>
              <a:t>Must have supporting documentation.</a:t>
            </a:r>
          </a:p>
          <a:p>
            <a:pPr marL="628650" lvl="1" indent="-171450">
              <a:buFont typeface="Courier New" pitchFamily="49" charset="0"/>
              <a:buChar char="o"/>
            </a:pPr>
            <a:r>
              <a:rPr lang="en-US" b="1" dirty="0"/>
              <a:t>Time impact analysis</a:t>
            </a:r>
          </a:p>
          <a:p>
            <a:pPr marL="628650" lvl="1" indent="-171450">
              <a:buFont typeface="Courier New" pitchFamily="49" charset="0"/>
              <a:buChar char="o"/>
            </a:pPr>
            <a:r>
              <a:rPr lang="en-US" b="1" dirty="0"/>
              <a:t>Dates if possible</a:t>
            </a:r>
          </a:p>
          <a:p>
            <a:pPr marL="628650" lvl="1" indent="-171450">
              <a:buFont typeface="Courier New" pitchFamily="49" charset="0"/>
              <a:buChar char="o"/>
            </a:pPr>
            <a:r>
              <a:rPr lang="en-US" b="1" dirty="0"/>
              <a:t>Collaborations between the WSWD, the schedule and the CCO. </a:t>
            </a:r>
          </a:p>
          <a:p>
            <a:pPr marL="171450" lvl="0" indent="-171450">
              <a:buFont typeface="Arial" pitchFamily="34" charset="0"/>
              <a:buChar char="•"/>
            </a:pPr>
            <a:r>
              <a:rPr lang="en-US" dirty="0"/>
              <a:t>You will lose federal funding if an auditor finds that you extended contract time without proper justification or documentation.</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26</a:t>
            </a:fld>
            <a:endParaRPr lang="en-US" dirty="0"/>
          </a:p>
        </p:txBody>
      </p:sp>
    </p:spTree>
    <p:extLst>
      <p:ext uri="{BB962C8B-B14F-4D97-AF65-F5344CB8AC3E}">
        <p14:creationId xmlns:p14="http://schemas.microsoft.com/office/powerpoint/2010/main" val="2450743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r>
              <a:rPr lang="en-US" b="1" dirty="0"/>
              <a:t>Highly recommended: </a:t>
            </a:r>
          </a:p>
          <a:p>
            <a:pPr>
              <a:buFont typeface="Arial" pitchFamily="34" charset="0"/>
              <a:buNone/>
            </a:pPr>
            <a:r>
              <a:rPr lang="en-US" b="0" dirty="0"/>
              <a:t>1.Use standard clauses in CM Manual</a:t>
            </a:r>
          </a:p>
          <a:p>
            <a:pPr>
              <a:buFont typeface="Arial" pitchFamily="34" charset="0"/>
              <a:buNone/>
            </a:pPr>
            <a:r>
              <a:rPr lang="en-US" b="0" dirty="0"/>
              <a:t>2.examples of standard clauses for specific situations found in various types of contract change orders</a:t>
            </a:r>
          </a:p>
          <a:p>
            <a:pPr>
              <a:buFont typeface="Arial" pitchFamily="34" charset="0"/>
              <a:buNone/>
            </a:pPr>
            <a:r>
              <a:rPr lang="en-US" b="0" dirty="0"/>
              <a:t>3. examples of typical CCOs and commonly written CCOs. </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27</a:t>
            </a:fld>
            <a:endParaRPr lang="en-US" dirty="0"/>
          </a:p>
        </p:txBody>
      </p:sp>
    </p:spTree>
    <p:extLst>
      <p:ext uri="{BB962C8B-B14F-4D97-AF65-F5344CB8AC3E}">
        <p14:creationId xmlns:p14="http://schemas.microsoft.com/office/powerpoint/2010/main" val="38358970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1" dirty="0"/>
              <a:t>More Clauses Examples</a:t>
            </a:r>
          </a:p>
          <a:p>
            <a:pPr marL="171450" indent="-171450">
              <a:buFont typeface="Arial" pitchFamily="34" charset="0"/>
              <a:buChar char="•"/>
            </a:pPr>
            <a:r>
              <a:rPr lang="en-US" b="0" dirty="0"/>
              <a:t>Point out how situation 2 differs from situation 1 in the previous slide.</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28</a:t>
            </a:fld>
            <a:endParaRPr lang="en-US" dirty="0"/>
          </a:p>
        </p:txBody>
      </p:sp>
    </p:spTree>
    <p:extLst>
      <p:ext uri="{BB962C8B-B14F-4D97-AF65-F5344CB8AC3E}">
        <p14:creationId xmlns:p14="http://schemas.microsoft.com/office/powerpoint/2010/main" val="38358970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endParaRPr lang="en-US" b="0" u="sng" dirty="0"/>
          </a:p>
          <a:p>
            <a:pPr marL="171450" indent="-171450">
              <a:buFont typeface="Arial" pitchFamily="34" charset="0"/>
              <a:buChar char="•"/>
            </a:pPr>
            <a:r>
              <a:rPr lang="en-US" b="0" dirty="0"/>
              <a:t>More examples</a:t>
            </a:r>
          </a:p>
          <a:p>
            <a:pPr marL="171450" indent="-171450">
              <a:buFont typeface="Arial" pitchFamily="34" charset="0"/>
              <a:buChar char="•"/>
            </a:pPr>
            <a:r>
              <a:rPr lang="en-US" b="0" dirty="0"/>
              <a:t>These are examples of standard CCO clauses that are available. Just let students read these . </a:t>
            </a:r>
            <a:r>
              <a:rPr lang="en-US" dirty="0"/>
              <a:t>Don’t need to spend too much time on them.</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29</a:t>
            </a:fld>
            <a:endParaRPr lang="en-US" dirty="0"/>
          </a:p>
        </p:txBody>
      </p:sp>
    </p:spTree>
    <p:extLst>
      <p:ext uri="{BB962C8B-B14F-4D97-AF65-F5344CB8AC3E}">
        <p14:creationId xmlns:p14="http://schemas.microsoft.com/office/powerpoint/2010/main" val="38358970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dirty="0"/>
              <a:t>Have students go over had out to read this</a:t>
            </a:r>
          </a:p>
          <a:p>
            <a:pPr marL="171450" indent="-171450">
              <a:buFont typeface="Arial" pitchFamily="34" charset="0"/>
              <a:buChar char="•"/>
            </a:pPr>
            <a:r>
              <a:rPr lang="en-US" dirty="0"/>
              <a:t>Go over each example</a:t>
            </a:r>
          </a:p>
          <a:p>
            <a:endParaRPr lang="en-US" dirty="0"/>
          </a:p>
          <a:p>
            <a:r>
              <a:rPr lang="en-US" dirty="0"/>
              <a:t>Highly recommended: See standard clauses in CM Manual</a:t>
            </a:r>
          </a:p>
          <a:p>
            <a:pPr marL="171450" indent="-171450">
              <a:buFont typeface="Arial" pitchFamily="34" charset="0"/>
              <a:buChar char="•"/>
            </a:pPr>
            <a:r>
              <a:rPr lang="en-US" dirty="0"/>
              <a:t>See example CCO’s</a:t>
            </a:r>
          </a:p>
          <a:p>
            <a:pPr marL="171450" indent="-171450">
              <a:buFont typeface="Arial" pitchFamily="34" charset="0"/>
              <a:buChar char="•"/>
            </a:pPr>
            <a:r>
              <a:rPr lang="en-US" dirty="0"/>
              <a:t>Have students go to the handout so they can read this.</a:t>
            </a:r>
          </a:p>
          <a:p>
            <a:pPr marL="171450" indent="-171450">
              <a:buFont typeface="Arial" pitchFamily="34" charset="0"/>
              <a:buChar char="•"/>
            </a:pPr>
            <a:r>
              <a:rPr lang="en-US" dirty="0"/>
              <a:t>Re-emphasize the % shown and what they represent.</a:t>
            </a:r>
          </a:p>
          <a:p>
            <a:pPr marL="171450" indent="-171450">
              <a:buFont typeface="Arial" pitchFamily="34" charset="0"/>
              <a:buChar char="•"/>
            </a:pPr>
            <a:r>
              <a:rPr lang="en-US" dirty="0"/>
              <a:t>Point out:  </a:t>
            </a:r>
          </a:p>
          <a:p>
            <a:pPr marL="548640" indent="-171450">
              <a:buFont typeface="Courier New" pitchFamily="49" charset="0"/>
              <a:buChar char="o"/>
            </a:pPr>
            <a:r>
              <a:rPr lang="en-US" dirty="0"/>
              <a:t>clause to defer adjustment for the items </a:t>
            </a:r>
            <a:r>
              <a:rPr lang="en-US" b="1" dirty="0"/>
              <a:t>over</a:t>
            </a:r>
            <a:r>
              <a:rPr lang="en-US" dirty="0"/>
              <a:t>-running 25%</a:t>
            </a:r>
          </a:p>
          <a:p>
            <a:pPr marL="548640" indent="-171450">
              <a:buFont typeface="Courier New" pitchFamily="49" charset="0"/>
              <a:buChar char="o"/>
            </a:pPr>
            <a:r>
              <a:rPr lang="en-US" dirty="0"/>
              <a:t>clause to defer any adjustment for item </a:t>
            </a:r>
            <a:r>
              <a:rPr lang="en-US" b="1" dirty="0"/>
              <a:t>und</a:t>
            </a:r>
            <a:r>
              <a:rPr lang="en-US" dirty="0"/>
              <a:t>er-running 25%</a:t>
            </a:r>
          </a:p>
          <a:p>
            <a:pPr marL="171450" indent="-171450">
              <a:buFont typeface="Arial" pitchFamily="34" charset="0"/>
              <a:buChar char="•"/>
            </a:pPr>
            <a:r>
              <a:rPr lang="en-US" dirty="0"/>
              <a:t>Extra Work Agreed Unit Price has been established for Type F Dike because there is no item for Type F</a:t>
            </a:r>
          </a:p>
          <a:p>
            <a:pPr marL="171450" indent="-171450">
              <a:buFont typeface="Arial" pitchFamily="34" charset="0"/>
              <a:buChar char="•"/>
            </a:pPr>
            <a:r>
              <a:rPr lang="en-US" dirty="0"/>
              <a:t>There should be an agency prepared cost estimate on file supporting this agreed unit price and another one for the agreed Lump Sum price for installation of 99 drains.</a:t>
            </a:r>
          </a:p>
          <a:p>
            <a:pPr marL="171450" indent="-171450">
              <a:buFont typeface="Arial" pitchFamily="34" charset="0"/>
              <a:buChar char="•"/>
            </a:pPr>
            <a:r>
              <a:rPr lang="en-US" dirty="0"/>
              <a:t>That for the increase in item work, no specifications need be called out, as the contract already provides for that. </a:t>
            </a:r>
          </a:p>
          <a:p>
            <a:pPr marL="171450" indent="-171450">
              <a:buFont typeface="Arial" pitchFamily="34" charset="0"/>
              <a:buChar char="•"/>
            </a:pPr>
            <a:r>
              <a:rPr lang="en-US" dirty="0"/>
              <a:t>But for the Lump Sum work, the CCO needs to include specifications.</a:t>
            </a:r>
          </a:p>
          <a:p>
            <a:endParaRPr lang="en-US" dirty="0"/>
          </a:p>
          <a:p>
            <a:r>
              <a:rPr lang="en-US" dirty="0"/>
              <a:t>	</a:t>
            </a:r>
          </a:p>
          <a:p>
            <a:endParaRPr lang="en-US" dirty="0"/>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30</a:t>
            </a:fld>
            <a:endParaRPr lang="en-US" dirty="0"/>
          </a:p>
        </p:txBody>
      </p:sp>
    </p:spTree>
    <p:extLst>
      <p:ext uri="{BB962C8B-B14F-4D97-AF65-F5344CB8AC3E}">
        <p14:creationId xmlns:p14="http://schemas.microsoft.com/office/powerpoint/2010/main" val="12831471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dirty="0"/>
              <a:t>Have students go over had out to read this</a:t>
            </a:r>
          </a:p>
          <a:p>
            <a:pPr marL="171450" indent="-171450">
              <a:buFont typeface="Arial" pitchFamily="34" charset="0"/>
              <a:buChar char="•"/>
            </a:pPr>
            <a:r>
              <a:rPr lang="en-US" dirty="0"/>
              <a:t>Go over each example</a:t>
            </a:r>
          </a:p>
          <a:p>
            <a:endParaRPr lang="en-US" dirty="0"/>
          </a:p>
          <a:p>
            <a:r>
              <a:rPr lang="en-US" dirty="0"/>
              <a:t>Highly recommended: See standard clauses in CM Manual</a:t>
            </a:r>
          </a:p>
          <a:p>
            <a:pPr marL="171450" indent="-171450">
              <a:buFont typeface="Arial" pitchFamily="34" charset="0"/>
              <a:buChar char="•"/>
            </a:pPr>
            <a:r>
              <a:rPr lang="en-US" dirty="0"/>
              <a:t>See example CCO’s</a:t>
            </a:r>
          </a:p>
          <a:p>
            <a:pPr marL="171450" indent="-171450">
              <a:buFont typeface="Arial" pitchFamily="34" charset="0"/>
              <a:buChar char="•"/>
            </a:pPr>
            <a:r>
              <a:rPr lang="en-US" dirty="0"/>
              <a:t>Have students go to the handout so they can read this.</a:t>
            </a:r>
          </a:p>
          <a:p>
            <a:pPr marL="171450" indent="-171450">
              <a:buFont typeface="Arial" pitchFamily="34" charset="0"/>
              <a:buChar char="•"/>
            </a:pPr>
            <a:r>
              <a:rPr lang="en-US" dirty="0"/>
              <a:t>Re-emphasize the % shown and what they represent.</a:t>
            </a:r>
          </a:p>
          <a:p>
            <a:pPr marL="171450" indent="-171450">
              <a:buFont typeface="Arial" pitchFamily="34" charset="0"/>
              <a:buChar char="•"/>
            </a:pPr>
            <a:r>
              <a:rPr lang="en-US" dirty="0"/>
              <a:t>Point out:  </a:t>
            </a:r>
          </a:p>
          <a:p>
            <a:pPr marL="548640" indent="-171450">
              <a:buFont typeface="Courier New" pitchFamily="49" charset="0"/>
              <a:buChar char="o"/>
            </a:pPr>
            <a:r>
              <a:rPr lang="en-US" dirty="0"/>
              <a:t>clause to defer adjustment for the items </a:t>
            </a:r>
            <a:r>
              <a:rPr lang="en-US" b="1" dirty="0"/>
              <a:t>over</a:t>
            </a:r>
            <a:r>
              <a:rPr lang="en-US" dirty="0"/>
              <a:t>-running 25%</a:t>
            </a:r>
          </a:p>
          <a:p>
            <a:pPr marL="548640" indent="-171450">
              <a:buFont typeface="Courier New" pitchFamily="49" charset="0"/>
              <a:buChar char="o"/>
            </a:pPr>
            <a:r>
              <a:rPr lang="en-US" dirty="0"/>
              <a:t>clause to defer any adjustment for item </a:t>
            </a:r>
            <a:r>
              <a:rPr lang="en-US" b="1" dirty="0"/>
              <a:t>und</a:t>
            </a:r>
            <a:r>
              <a:rPr lang="en-US" dirty="0"/>
              <a:t>er-running 25%</a:t>
            </a:r>
          </a:p>
          <a:p>
            <a:pPr marL="171450" indent="-171450">
              <a:buFont typeface="Arial" pitchFamily="34" charset="0"/>
              <a:buChar char="•"/>
            </a:pPr>
            <a:r>
              <a:rPr lang="en-US" dirty="0"/>
              <a:t>Extra Work Agreed Unit Price has been established for Type F Dike because there is no item for Type F</a:t>
            </a:r>
          </a:p>
          <a:p>
            <a:pPr marL="171450" indent="-171450">
              <a:buFont typeface="Arial" pitchFamily="34" charset="0"/>
              <a:buChar char="•"/>
            </a:pPr>
            <a:r>
              <a:rPr lang="en-US" dirty="0"/>
              <a:t>There should be an agency prepared cost estimate on file supporting this agreed unit price and another one for the agreed Lump Sum price for installation of 99 drains.</a:t>
            </a:r>
          </a:p>
          <a:p>
            <a:pPr marL="171450" indent="-171450">
              <a:buFont typeface="Arial" pitchFamily="34" charset="0"/>
              <a:buChar char="•"/>
            </a:pPr>
            <a:r>
              <a:rPr lang="en-US" dirty="0"/>
              <a:t>That for the increase in item work, no specifications need be called out, as the contract already provides for that. </a:t>
            </a:r>
          </a:p>
          <a:p>
            <a:pPr marL="171450" indent="-171450">
              <a:buFont typeface="Arial" pitchFamily="34" charset="0"/>
              <a:buChar char="•"/>
            </a:pPr>
            <a:r>
              <a:rPr lang="en-US" dirty="0"/>
              <a:t>But for the Lump Sum work, the CCO needs to include specifications.</a:t>
            </a:r>
          </a:p>
          <a:p>
            <a:endParaRPr lang="en-US" dirty="0"/>
          </a:p>
          <a:p>
            <a:r>
              <a:rPr lang="en-US" dirty="0"/>
              <a:t>	</a:t>
            </a:r>
          </a:p>
          <a:p>
            <a:endParaRPr lang="en-US" dirty="0"/>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31</a:t>
            </a:fld>
            <a:endParaRPr lang="en-US" dirty="0"/>
          </a:p>
        </p:txBody>
      </p:sp>
    </p:spTree>
    <p:extLst>
      <p:ext uri="{BB962C8B-B14F-4D97-AF65-F5344CB8AC3E}">
        <p14:creationId xmlns:p14="http://schemas.microsoft.com/office/powerpoint/2010/main" val="40683623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defTabSz="882396">
              <a:buFont typeface="Arial" pitchFamily="34" charset="0"/>
              <a:buChar char="•"/>
              <a:defRPr/>
            </a:pPr>
            <a:r>
              <a:rPr lang="en-US" b="0" dirty="0"/>
              <a:t>AKA Letter to File at some agencies.</a:t>
            </a:r>
          </a:p>
          <a:p>
            <a:pPr marL="171450" indent="-171450" defTabSz="882396">
              <a:buFont typeface="Arial" pitchFamily="34" charset="0"/>
              <a:buChar char="•"/>
              <a:defRPr/>
            </a:pPr>
            <a:r>
              <a:rPr lang="en-US" b="0" dirty="0"/>
              <a:t>Discuss memo</a:t>
            </a:r>
          </a:p>
          <a:p>
            <a:pPr marL="171450" indent="-171450" defTabSz="882396">
              <a:buFont typeface="Arial" pitchFamily="34" charset="0"/>
              <a:buChar char="•"/>
              <a:defRPr/>
            </a:pPr>
            <a:r>
              <a:rPr lang="en-US" b="0" dirty="0"/>
              <a:t>While the CCO answers the What and How questions, the memorandum generally answers the question, “Why?”</a:t>
            </a:r>
          </a:p>
          <a:p>
            <a:pPr marL="171450" indent="-171450">
              <a:buFont typeface="Arial" pitchFamily="34" charset="0"/>
              <a:buChar char="•"/>
            </a:pPr>
            <a:r>
              <a:rPr lang="en-US" b="0" dirty="0"/>
              <a:t>The memorandum must be sufficiently complete to enable a person unfamiliar with the details of the project to review the change order and understand the justification for the work, the reasonableness of the compensation, and the time adjustment provisions. </a:t>
            </a:r>
          </a:p>
          <a:p>
            <a:pPr marL="171450" indent="-171450" defTabSz="882396">
              <a:buFont typeface="Arial" pitchFamily="34" charset="0"/>
              <a:buChar char="•"/>
              <a:defRPr/>
            </a:pPr>
            <a:r>
              <a:rPr lang="en-US" b="0" u="sng" dirty="0">
                <a:solidFill>
                  <a:srgbClr val="FF0000"/>
                </a:solidFill>
              </a:rPr>
              <a:t>Do not send the memorandum to the contractor</a:t>
            </a:r>
          </a:p>
          <a:p>
            <a:pPr>
              <a:buFont typeface="Arial" pitchFamily="34" charset="0"/>
              <a:buChar char="•"/>
            </a:pP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32</a:t>
            </a:fld>
            <a:endParaRPr lang="en-US" dirty="0"/>
          </a:p>
        </p:txBody>
      </p:sp>
    </p:spTree>
    <p:extLst>
      <p:ext uri="{BB962C8B-B14F-4D97-AF65-F5344CB8AC3E}">
        <p14:creationId xmlns:p14="http://schemas.microsoft.com/office/powerpoint/2010/main" val="2911984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dirty="0"/>
              <a:t>Go over Bullets</a:t>
            </a:r>
          </a:p>
          <a:p>
            <a:pPr marL="171450" indent="-171450">
              <a:buFont typeface="Arial" pitchFamily="34" charset="0"/>
              <a:buChar char="•"/>
            </a:pPr>
            <a:r>
              <a:rPr lang="en-US" b="1" dirty="0"/>
              <a:t>WHAT: </a:t>
            </a:r>
            <a:r>
              <a:rPr lang="en-US" dirty="0"/>
              <a:t>“The What” should be brief.  Don’t need to repeat all the detail shown on the CCO.  Try to reduce to CCO to a line or two.  </a:t>
            </a:r>
          </a:p>
          <a:p>
            <a:pPr marL="171450" indent="-171450">
              <a:buFont typeface="Arial" pitchFamily="34" charset="0"/>
              <a:buChar char="•"/>
            </a:pPr>
            <a:r>
              <a:rPr lang="en-US" b="1" dirty="0"/>
              <a:t>WHY: </a:t>
            </a:r>
            <a:r>
              <a:rPr lang="en-US" dirty="0"/>
              <a:t>When another unit, agency or person requests a change, the correspondence requesting the change should also justify the need for the change.  Attach supporting letters to the memorandum.</a:t>
            </a:r>
          </a:p>
          <a:p>
            <a:r>
              <a:rPr lang="en-US" dirty="0"/>
              <a:t>	Field conditions differed from plans.</a:t>
            </a:r>
          </a:p>
          <a:p>
            <a:r>
              <a:rPr lang="en-US" dirty="0"/>
              <a:t>	Requested by traffic safety engineer because….</a:t>
            </a:r>
          </a:p>
          <a:p>
            <a:r>
              <a:rPr lang="en-US" dirty="0"/>
              <a:t>	</a:t>
            </a:r>
          </a:p>
          <a:p>
            <a:r>
              <a:rPr lang="en-US" dirty="0"/>
              <a:t>	</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33</a:t>
            </a:fld>
            <a:endParaRPr lang="en-US" dirty="0"/>
          </a:p>
        </p:txBody>
      </p:sp>
    </p:spTree>
    <p:extLst>
      <p:ext uri="{BB962C8B-B14F-4D97-AF65-F5344CB8AC3E}">
        <p14:creationId xmlns:p14="http://schemas.microsoft.com/office/powerpoint/2010/main" val="36517945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u="none" dirty="0"/>
              <a:t>Examples</a:t>
            </a:r>
            <a:r>
              <a:rPr lang="en-US" u="none" baseline="0" dirty="0"/>
              <a:t> of reasons why method was chosen:</a:t>
            </a:r>
          </a:p>
          <a:p>
            <a:pPr marL="548640" lvl="1" indent="-171450">
              <a:buFont typeface="Courier New" pitchFamily="49" charset="0"/>
              <a:buChar char="o"/>
            </a:pPr>
            <a:r>
              <a:rPr lang="en-US" u="none" baseline="0" dirty="0"/>
              <a:t>Not contract items exist to cover the work. (so used Agreed Price)</a:t>
            </a:r>
          </a:p>
          <a:p>
            <a:pPr marL="548640" lvl="1" indent="-171450">
              <a:buFont typeface="Courier New" pitchFamily="49" charset="0"/>
              <a:buChar char="o"/>
            </a:pPr>
            <a:r>
              <a:rPr lang="en-US" u="none" baseline="0" dirty="0"/>
              <a:t>Could not come to agree price with the contractor. (so used FA)</a:t>
            </a:r>
          </a:p>
          <a:p>
            <a:pPr marL="548640" lvl="1" indent="-171450">
              <a:buFont typeface="Courier New" pitchFamily="49" charset="0"/>
              <a:buChar char="o"/>
            </a:pPr>
            <a:r>
              <a:rPr lang="en-US" u="none" baseline="0" dirty="0"/>
              <a:t>Quantity of work to be performed will not be know until the work is begun (so used FA)</a:t>
            </a:r>
          </a:p>
          <a:p>
            <a:pPr marL="228600" lvl="0" indent="-228600">
              <a:buFont typeface="Arial" pitchFamily="34" charset="0"/>
              <a:buChar char="•"/>
            </a:pPr>
            <a:r>
              <a:rPr lang="en-US" u="none" baseline="0" dirty="0"/>
              <a:t>Method used in making cost analysis (most common answer  is force account method)</a:t>
            </a:r>
            <a:endParaRPr lang="en-US" u="none"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34</a:t>
            </a:fld>
            <a:endParaRPr lang="en-US" dirty="0"/>
          </a:p>
        </p:txBody>
      </p:sp>
    </p:spTree>
    <p:extLst>
      <p:ext uri="{BB962C8B-B14F-4D97-AF65-F5344CB8AC3E}">
        <p14:creationId xmlns:p14="http://schemas.microsoft.com/office/powerpoint/2010/main" val="36517945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dirty="0"/>
              <a:t>Why time</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35</a:t>
            </a:fld>
            <a:endParaRPr lang="en-US" dirty="0"/>
          </a:p>
        </p:txBody>
      </p:sp>
    </p:spTree>
    <p:extLst>
      <p:ext uri="{BB962C8B-B14F-4D97-AF65-F5344CB8AC3E}">
        <p14:creationId xmlns:p14="http://schemas.microsoft.com/office/powerpoint/2010/main" val="36517945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defTabSz="882396">
              <a:buFont typeface="Arial" pitchFamily="34" charset="0"/>
              <a:buChar char="•"/>
              <a:defRPr/>
            </a:pPr>
            <a:r>
              <a:rPr lang="en-US" b="1" dirty="0"/>
              <a:t>Memo: State concurrence</a:t>
            </a:r>
          </a:p>
          <a:p>
            <a:pPr marL="171450" indent="-171450" defTabSz="882396">
              <a:buFont typeface="Arial" pitchFamily="34" charset="0"/>
              <a:buChar char="•"/>
              <a:defRPr/>
            </a:pPr>
            <a:r>
              <a:rPr lang="en-US" b="1" dirty="0"/>
              <a:t>Who requested the change:  </a:t>
            </a:r>
            <a:r>
              <a:rPr lang="en-US" dirty="0"/>
              <a:t>the contractor, another department another agency (if yes, provide names and titles, and explain why)</a:t>
            </a:r>
          </a:p>
          <a:p>
            <a:pPr marL="171450" indent="-171450">
              <a:spcAft>
                <a:spcPts val="1158"/>
              </a:spcAft>
              <a:buFont typeface="Arial" pitchFamily="34" charset="0"/>
              <a:buChar char="•"/>
            </a:pPr>
            <a:r>
              <a:rPr lang="en-US" b="1" dirty="0"/>
              <a:t>State concurrence:  </a:t>
            </a:r>
            <a:r>
              <a:rPr lang="en-US" dirty="0"/>
              <a:t>State the extent of coordination and concurrence. </a:t>
            </a:r>
          </a:p>
          <a:p>
            <a:pPr marL="171450" indent="-171450">
              <a:spcAft>
                <a:spcPts val="1158"/>
              </a:spcAft>
              <a:buFont typeface="Arial" pitchFamily="34" charset="0"/>
              <a:buChar char="•"/>
            </a:pPr>
            <a:r>
              <a:rPr lang="en-US" b="1" dirty="0"/>
              <a:t>ASK CLASS: </a:t>
            </a:r>
            <a:r>
              <a:rPr lang="en-US" dirty="0"/>
              <a:t>Give me some example of who you might need concurrence from?</a:t>
            </a:r>
          </a:p>
          <a:p>
            <a:pPr marL="171450" indent="-171450">
              <a:spcAft>
                <a:spcPts val="1158"/>
              </a:spcAft>
              <a:buFont typeface="Arial" pitchFamily="34" charset="0"/>
              <a:buChar char="•"/>
            </a:pPr>
            <a:r>
              <a:rPr lang="en-US" b="1" dirty="0"/>
              <a:t>ANSWER:  </a:t>
            </a:r>
            <a:r>
              <a:rPr lang="en-US" dirty="0"/>
              <a:t>Traffic Dept, RW Engineer, Environmental liaison,</a:t>
            </a:r>
          </a:p>
          <a:p>
            <a:pPr marL="171450" indent="-171450">
              <a:spcAft>
                <a:spcPts val="1158"/>
              </a:spcAft>
              <a:buFont typeface="Arial" pitchFamily="34" charset="0"/>
              <a:buChar char="•"/>
            </a:pPr>
            <a:r>
              <a:rPr lang="en-US" b="1" dirty="0"/>
              <a:t>Concurrences Not Obtained:  </a:t>
            </a:r>
            <a:r>
              <a:rPr lang="en-US" dirty="0"/>
              <a:t>If agreement with any unit, agency or person cannot be obtained, then indicate specifically what was said and why it should or should not influence a decision for approval.</a:t>
            </a:r>
          </a:p>
          <a:p>
            <a:pPr marL="171450" indent="-171450">
              <a:spcAft>
                <a:spcPts val="1158"/>
              </a:spcAft>
              <a:buFont typeface="Arial" pitchFamily="34" charset="0"/>
              <a:buChar char="•"/>
            </a:pPr>
            <a:r>
              <a:rPr lang="en-US" b="1" dirty="0"/>
              <a:t>State the extent of coordination and concurrence</a:t>
            </a:r>
            <a:r>
              <a:rPr lang="en-US" dirty="0"/>
              <a:t>:  If agreement with any unit, agency or person cannot be obtained, then indicate specifically what was said and why it should or should not influence a decision for approval.</a:t>
            </a:r>
          </a:p>
          <a:p>
            <a:pPr marL="171450" indent="-171450">
              <a:spcAft>
                <a:spcPts val="1158"/>
              </a:spcAft>
              <a:buFont typeface="Arial" pitchFamily="34" charset="0"/>
              <a:buChar char="•"/>
            </a:pPr>
            <a:r>
              <a:rPr lang="en-US" b="1" dirty="0"/>
              <a:t>If prior approval of the change order has been obtained</a:t>
            </a:r>
            <a:r>
              <a:rPr lang="en-US" dirty="0"/>
              <a:t>:  State the name of the person who granted prior approval and the date.</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36</a:t>
            </a:fld>
            <a:endParaRPr lang="en-US" dirty="0"/>
          </a:p>
        </p:txBody>
      </p:sp>
    </p:spTree>
    <p:extLst>
      <p:ext uri="{BB962C8B-B14F-4D97-AF65-F5344CB8AC3E}">
        <p14:creationId xmlns:p14="http://schemas.microsoft.com/office/powerpoint/2010/main" val="12022821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dirty="0"/>
              <a:t>Read Bullets</a:t>
            </a:r>
          </a:p>
          <a:p>
            <a:pPr marL="171450" indent="-171450">
              <a:buFont typeface="Arial" pitchFamily="34" charset="0"/>
              <a:buChar char="•"/>
            </a:pPr>
            <a:r>
              <a:rPr lang="en-US" dirty="0"/>
              <a:t>To substantiate why any additional compensation is due for work character change, you may need to provide a summary of events leading up to the change.</a:t>
            </a:r>
          </a:p>
          <a:p>
            <a:pPr marL="171450" indent="-171450">
              <a:buFont typeface="Arial" pitchFamily="34" charset="0"/>
              <a:buChar char="•"/>
            </a:pPr>
            <a:r>
              <a:rPr lang="en-US" dirty="0"/>
              <a:t>Unilateral approval is when only one side approves it and processes it.</a:t>
            </a:r>
          </a:p>
          <a:p>
            <a:pPr marL="171450" indent="-171450" defTabSz="882396">
              <a:buFont typeface="Arial" pitchFamily="34" charset="0"/>
              <a:buChar char="•"/>
              <a:defRPr/>
            </a:pPr>
            <a:r>
              <a:rPr lang="en-US" dirty="0"/>
              <a:t>CCO was </a:t>
            </a:r>
            <a:r>
              <a:rPr lang="en-US" b="1" dirty="0"/>
              <a:t>unilaterally approved</a:t>
            </a:r>
            <a:r>
              <a:rPr lang="en-US" dirty="0"/>
              <a:t>, explain why the contractor will not sign it or why the contractor’s signature is not required.</a:t>
            </a:r>
          </a:p>
          <a:p>
            <a:pPr marL="171450" indent="-171450">
              <a:buFont typeface="Arial" pitchFamily="34" charset="0"/>
              <a:buChar char="•"/>
            </a:pPr>
            <a:r>
              <a:rPr lang="en-US" dirty="0"/>
              <a:t>At the beginning of the project, the resident engineer should receive the federal detail estimate with an estimate for each category of funds and the applicable limits of federal eligibility. If you do not receive this detail estimate, contact the PM. </a:t>
            </a:r>
          </a:p>
          <a:p>
            <a:pPr marL="171450" indent="-171450" defTabSz="882396">
              <a:buFont typeface="Arial" pitchFamily="34" charset="0"/>
              <a:buChar char="•"/>
              <a:defRPr/>
            </a:pPr>
            <a:r>
              <a:rPr lang="en-US" dirty="0"/>
              <a:t>Non-participating = not eligible for federal reimbursement (see next 2 slides)</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37</a:t>
            </a:fld>
            <a:endParaRPr lang="en-US" dirty="0"/>
          </a:p>
        </p:txBody>
      </p:sp>
    </p:spTree>
    <p:extLst>
      <p:ext uri="{BB962C8B-B14F-4D97-AF65-F5344CB8AC3E}">
        <p14:creationId xmlns:p14="http://schemas.microsoft.com/office/powerpoint/2010/main" val="36517945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1" dirty="0"/>
              <a:t>GO over Memo</a:t>
            </a:r>
          </a:p>
          <a:p>
            <a:pPr marL="171450" indent="-171450">
              <a:buFont typeface="Arial" pitchFamily="34" charset="0"/>
              <a:buChar char="•"/>
            </a:pPr>
            <a:r>
              <a:rPr lang="en-US" b="1" dirty="0"/>
              <a:t>Each item 1  through 4 explain “why” the action is being done and discuss the method of payment.</a:t>
            </a:r>
          </a:p>
          <a:p>
            <a:pPr marL="661797" lvl="1" indent="-220599">
              <a:buAutoNum type="arabicPeriod"/>
            </a:pPr>
            <a:r>
              <a:rPr lang="en-US" b="1" dirty="0"/>
              <a:t>Provide explanation why “dike accidently omitted from the project” / increase in contract item</a:t>
            </a:r>
          </a:p>
          <a:p>
            <a:pPr marL="661797" lvl="1" indent="-220599">
              <a:buAutoNum type="arabicPeriod"/>
            </a:pPr>
            <a:r>
              <a:rPr lang="en-US" b="1" dirty="0"/>
              <a:t>“Not included in project plans,”  /”no applicable bid item”</a:t>
            </a:r>
          </a:p>
          <a:p>
            <a:pPr marL="661797" lvl="1" indent="-220599">
              <a:buAutoNum type="arabicPeriod"/>
            </a:pPr>
            <a:r>
              <a:rPr lang="en-US" b="1" dirty="0"/>
              <a:t>Provides “why” the dike was deleted/ “decrease in quantity”</a:t>
            </a:r>
          </a:p>
          <a:p>
            <a:pPr marL="661797" lvl="1" indent="-220599">
              <a:buAutoNum type="arabicPeriod"/>
            </a:pPr>
            <a:r>
              <a:rPr lang="en-US" b="1" dirty="0"/>
              <a:t>“necessary to transfer dike from ditch” – explains how it is in the scope of the job/ “no applicable bid item”</a:t>
            </a:r>
          </a:p>
          <a:p>
            <a:pPr marL="171450" indent="-171450">
              <a:buFont typeface="Arial" pitchFamily="34" charset="0"/>
              <a:buChar char="•"/>
            </a:pPr>
            <a:r>
              <a:rPr lang="en-US" b="1" dirty="0"/>
              <a:t>Note concurrence was obtained and form whom.</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38</a:t>
            </a:fld>
            <a:endParaRPr lang="en-US" dirty="0"/>
          </a:p>
        </p:txBody>
      </p:sp>
    </p:spTree>
    <p:extLst>
      <p:ext uri="{BB962C8B-B14F-4D97-AF65-F5344CB8AC3E}">
        <p14:creationId xmlns:p14="http://schemas.microsoft.com/office/powerpoint/2010/main" val="10716394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1" dirty="0"/>
              <a:t>GO over Memo</a:t>
            </a:r>
          </a:p>
          <a:p>
            <a:pPr marL="171450" indent="-171450">
              <a:buFont typeface="Arial" pitchFamily="34" charset="0"/>
              <a:buChar char="•"/>
            </a:pPr>
            <a:r>
              <a:rPr lang="en-US" b="1" dirty="0"/>
              <a:t>Each item 1  through 4 explain “why” the action is being done and discuss the method of payment.</a:t>
            </a:r>
          </a:p>
          <a:p>
            <a:pPr marL="661797" lvl="1" indent="-220599">
              <a:buAutoNum type="arabicPeriod"/>
            </a:pPr>
            <a:r>
              <a:rPr lang="en-US" b="1" dirty="0"/>
              <a:t>Provide explanation why “dike accidently omitted from the project” / increase in contract item</a:t>
            </a:r>
          </a:p>
          <a:p>
            <a:pPr marL="661797" lvl="1" indent="-220599">
              <a:buAutoNum type="arabicPeriod"/>
            </a:pPr>
            <a:r>
              <a:rPr lang="en-US" b="1" dirty="0"/>
              <a:t>“Not included in project plans,”  /”no applicable bid item”</a:t>
            </a:r>
          </a:p>
          <a:p>
            <a:pPr marL="661797" lvl="1" indent="-220599">
              <a:buAutoNum type="arabicPeriod"/>
            </a:pPr>
            <a:r>
              <a:rPr lang="en-US" b="1" dirty="0"/>
              <a:t>Provides “why” the dike was deleted/ “decrease in quantity”</a:t>
            </a:r>
          </a:p>
          <a:p>
            <a:pPr marL="661797" lvl="1" indent="-220599">
              <a:buAutoNum type="arabicPeriod"/>
            </a:pPr>
            <a:r>
              <a:rPr lang="en-US" b="1" dirty="0"/>
              <a:t>“necessary to transfer dike from ditch” – explains how it is in the scope of the job/ “no applicable bid item”</a:t>
            </a:r>
          </a:p>
          <a:p>
            <a:pPr marL="171450" indent="-171450">
              <a:buFont typeface="Arial" pitchFamily="34" charset="0"/>
              <a:buChar char="•"/>
            </a:pPr>
            <a:r>
              <a:rPr lang="en-US" b="1" dirty="0"/>
              <a:t>Note concurrence was obtained and form whom.</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39</a:t>
            </a:fld>
            <a:endParaRPr lang="en-US" dirty="0"/>
          </a:p>
        </p:txBody>
      </p:sp>
    </p:spTree>
    <p:extLst>
      <p:ext uri="{BB962C8B-B14F-4D97-AF65-F5344CB8AC3E}">
        <p14:creationId xmlns:p14="http://schemas.microsoft.com/office/powerpoint/2010/main" val="30754686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65449" indent="-165449" defTabSz="882396">
              <a:buFont typeface="Arial" panose="020B0604020202020204" pitchFamily="34" charset="0"/>
              <a:buChar char="•"/>
              <a:defRPr/>
            </a:pPr>
            <a:r>
              <a:rPr lang="en-US" dirty="0"/>
              <a:t>In general, most changes are participating provided they are necessary to complete the project as originally contemplated at the time the plans and specifications were approved.</a:t>
            </a:r>
          </a:p>
          <a:p>
            <a:pPr marL="165449" indent="-165449">
              <a:buFont typeface="Arial" panose="020B0604020202020204" pitchFamily="34" charset="0"/>
              <a:buChar char="•"/>
            </a:pPr>
            <a:r>
              <a:rPr lang="en-US" dirty="0"/>
              <a:t>Third bullet:  Big issue with utility companies (AT&amp;T)</a:t>
            </a:r>
          </a:p>
          <a:p>
            <a:pPr marL="548640" lvl="2" indent="-171450">
              <a:buFont typeface="Courier New" pitchFamily="49" charset="0"/>
              <a:buChar char="o"/>
            </a:pPr>
            <a:r>
              <a:rPr lang="en-US" dirty="0"/>
              <a:t>Cant waive Buy America by saying you are paying for the steel with local money. Could jeopardize all your federal project  funding</a:t>
            </a:r>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40</a:t>
            </a:fld>
            <a:endParaRPr lang="en-US" dirty="0"/>
          </a:p>
        </p:txBody>
      </p:sp>
    </p:spTree>
    <p:extLst>
      <p:ext uri="{BB962C8B-B14F-4D97-AF65-F5344CB8AC3E}">
        <p14:creationId xmlns:p14="http://schemas.microsoft.com/office/powerpoint/2010/main" val="14066966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1" dirty="0"/>
              <a:t>Read  bullets</a:t>
            </a:r>
          </a:p>
          <a:p>
            <a:pPr marL="171450" indent="-171450">
              <a:buFont typeface="Arial" pitchFamily="34" charset="0"/>
              <a:buChar char="•"/>
            </a:pPr>
            <a:r>
              <a:rPr lang="en-US" b="1" dirty="0"/>
              <a:t>Cannot bill to DLA</a:t>
            </a:r>
          </a:p>
          <a:p>
            <a:pPr marL="171450" indent="-171450">
              <a:buFont typeface="Arial" pitchFamily="34" charset="0"/>
              <a:buChar char="•"/>
            </a:pPr>
            <a:r>
              <a:rPr lang="en-US" b="1" dirty="0"/>
              <a:t>Where are the true project limits defined?  The E76</a:t>
            </a:r>
          </a:p>
          <a:p>
            <a:pPr marL="171450" indent="-171450">
              <a:buFont typeface="Arial" pitchFamily="34" charset="0"/>
              <a:buChar char="•"/>
            </a:pPr>
            <a:r>
              <a:rPr lang="en-US" b="1" dirty="0"/>
              <a:t>Maintenance work:  regular trash pickup, regular street sweeping (street sweeping by contractor due to construction OK)</a:t>
            </a:r>
          </a:p>
          <a:p>
            <a:endParaRPr lang="en-US" b="1"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41</a:t>
            </a:fld>
            <a:endParaRPr lang="en-US" dirty="0"/>
          </a:p>
        </p:txBody>
      </p:sp>
    </p:spTree>
    <p:extLst>
      <p:ext uri="{BB962C8B-B14F-4D97-AF65-F5344CB8AC3E}">
        <p14:creationId xmlns:p14="http://schemas.microsoft.com/office/powerpoint/2010/main" val="28380355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pPr marL="171450" indent="-171450">
              <a:buFont typeface="Arial" pitchFamily="34" charset="0"/>
              <a:buChar char="•"/>
            </a:pPr>
            <a:r>
              <a:rPr lang="en-US" b="1" dirty="0"/>
              <a:t>Read  bullets</a:t>
            </a:r>
          </a:p>
          <a:p>
            <a:pPr marL="171450" indent="-171450">
              <a:buFont typeface="Arial" pitchFamily="34" charset="0"/>
              <a:buChar char="•"/>
            </a:pPr>
            <a:r>
              <a:rPr lang="en-US" b="1" dirty="0"/>
              <a:t>Cannot bill to DLA</a:t>
            </a:r>
          </a:p>
          <a:p>
            <a:pPr marL="171450" indent="-171450">
              <a:buFont typeface="Arial" pitchFamily="34" charset="0"/>
              <a:buChar char="•"/>
            </a:pPr>
            <a:r>
              <a:rPr lang="en-US" b="1" dirty="0"/>
              <a:t>Where are the true project limits defined?  The E76</a:t>
            </a:r>
          </a:p>
          <a:p>
            <a:pPr marL="171450" indent="-171450">
              <a:buFont typeface="Arial" pitchFamily="34" charset="0"/>
              <a:buChar char="•"/>
            </a:pPr>
            <a:r>
              <a:rPr lang="en-US" b="1" dirty="0"/>
              <a:t>Maintenance work:  regular trash pickup, regular street sweeping (street sweeping by contractor due to construction OK)</a:t>
            </a:r>
          </a:p>
          <a:p>
            <a:endParaRPr lang="en-US" b="1"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42</a:t>
            </a:fld>
            <a:endParaRPr lang="en-US" dirty="0"/>
          </a:p>
        </p:txBody>
      </p:sp>
    </p:spTree>
    <p:extLst>
      <p:ext uri="{BB962C8B-B14F-4D97-AF65-F5344CB8AC3E}">
        <p14:creationId xmlns:p14="http://schemas.microsoft.com/office/powerpoint/2010/main" val="15515334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43</a:t>
            </a:fld>
            <a:endParaRPr lang="en-US" dirty="0"/>
          </a:p>
        </p:txBody>
      </p:sp>
    </p:spTree>
    <p:extLst>
      <p:ext uri="{BB962C8B-B14F-4D97-AF65-F5344CB8AC3E}">
        <p14:creationId xmlns:p14="http://schemas.microsoft.com/office/powerpoint/2010/main" val="4956728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6DD7D-9E0B-45D5-9BD6-09BE3D7C445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93457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45</a:t>
            </a:fld>
            <a:endParaRPr lang="en-US" dirty="0"/>
          </a:p>
        </p:txBody>
      </p:sp>
    </p:spTree>
    <p:extLst>
      <p:ext uri="{BB962C8B-B14F-4D97-AF65-F5344CB8AC3E}">
        <p14:creationId xmlns:p14="http://schemas.microsoft.com/office/powerpoint/2010/main" val="4956728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46</a:t>
            </a:fld>
            <a:endParaRPr lang="en-US" dirty="0"/>
          </a:p>
        </p:txBody>
      </p:sp>
    </p:spTree>
    <p:extLst>
      <p:ext uri="{BB962C8B-B14F-4D97-AF65-F5344CB8AC3E}">
        <p14:creationId xmlns:p14="http://schemas.microsoft.com/office/powerpoint/2010/main" val="19145229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6DD7D-9E0B-45D5-9BD6-09BE3D7C445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38118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48</a:t>
            </a:fld>
            <a:endParaRPr lang="en-US" dirty="0"/>
          </a:p>
        </p:txBody>
      </p:sp>
    </p:spTree>
    <p:extLst>
      <p:ext uri="{BB962C8B-B14F-4D97-AF65-F5344CB8AC3E}">
        <p14:creationId xmlns:p14="http://schemas.microsoft.com/office/powerpoint/2010/main" val="12862547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49</a:t>
            </a:fld>
            <a:endParaRPr lang="en-US" dirty="0"/>
          </a:p>
        </p:txBody>
      </p:sp>
    </p:spTree>
    <p:extLst>
      <p:ext uri="{BB962C8B-B14F-4D97-AF65-F5344CB8AC3E}">
        <p14:creationId xmlns:p14="http://schemas.microsoft.com/office/powerpoint/2010/main" val="7997361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pPr marL="165449" indent="-165449">
              <a:buFont typeface="Arial" panose="020B0604020202020204" pitchFamily="34" charset="0"/>
              <a:buChar char="•"/>
            </a:pPr>
            <a:r>
              <a:rPr lang="en-US" dirty="0"/>
              <a:t>If you do FA, make sure you</a:t>
            </a:r>
            <a:r>
              <a:rPr lang="en-US" baseline="0" dirty="0"/>
              <a:t> agree on the forces every day in writing.</a:t>
            </a:r>
            <a:endParaRPr lang="en-US" dirty="0"/>
          </a:p>
        </p:txBody>
      </p:sp>
      <p:sp>
        <p:nvSpPr>
          <p:cNvPr id="4" name="Date Placeholder 3"/>
          <p:cNvSpPr>
            <a:spLocks noGrp="1"/>
          </p:cNvSpPr>
          <p:nvPr>
            <p:ph type="dt"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6DD7D-9E0B-45D5-9BD6-09BE3D7C445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69871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396">
              <a:defRPr/>
            </a:pPr>
            <a:r>
              <a:rPr lang="en-US" b="1" u="sng" dirty="0"/>
              <a:t>Trainer Notes:</a:t>
            </a:r>
          </a:p>
          <a:p>
            <a:pPr marL="165449" indent="-165449">
              <a:buFont typeface="Arial" panose="020B0604020202020204" pitchFamily="34" charset="0"/>
              <a:buChar char="•"/>
            </a:pPr>
            <a:r>
              <a:rPr lang="en-US" dirty="0"/>
              <a:t>If you do FA, make sure you</a:t>
            </a:r>
            <a:r>
              <a:rPr lang="en-US" baseline="0" dirty="0"/>
              <a:t> agree on the forces every day in writing.</a:t>
            </a:r>
            <a:endParaRPr lang="en-US" dirty="0"/>
          </a:p>
        </p:txBody>
      </p:sp>
      <p:sp>
        <p:nvSpPr>
          <p:cNvPr id="4" name="Date Placeholder 3"/>
          <p:cNvSpPr>
            <a:spLocks noGrp="1"/>
          </p:cNvSpPr>
          <p:nvPr>
            <p:ph type="dt"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6DD7D-9E0B-45D5-9BD6-09BE3D7C445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95743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Trainer Notes:</a:t>
            </a:r>
          </a:p>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BBF6DD7D-9E0B-45D5-9BD6-09BE3D7C445D}" type="slidenum">
              <a:rPr lang="en-US" smtClean="0"/>
              <a:pPr/>
              <a:t>52</a:t>
            </a:fld>
            <a:endParaRPr lang="en-US" dirty="0"/>
          </a:p>
        </p:txBody>
      </p:sp>
    </p:spTree>
    <p:extLst>
      <p:ext uri="{BB962C8B-B14F-4D97-AF65-F5344CB8AC3E}">
        <p14:creationId xmlns:p14="http://schemas.microsoft.com/office/powerpoint/2010/main" val="39742452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9a986ecce4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9a986ecce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38169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CC98F1D-769C-47F8-95B4-9D2282B383F8}"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8150" y="404258"/>
            <a:ext cx="8229600" cy="1032042"/>
          </a:xfrm>
        </p:spPr>
        <p:txBody>
          <a:bodyPr>
            <a:normAutofit/>
          </a:bodyPr>
          <a:lstStyle>
            <a:lvl1pPr>
              <a:defRPr sz="3800">
                <a:solidFill>
                  <a:srgbClr val="00660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11225" y="1335375"/>
            <a:ext cx="8229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1BDB4F3-4B4C-4D58-948D-19C52B04D63F}"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cxnSp>
        <p:nvCxnSpPr>
          <p:cNvPr id="7" name="Straight Connector 6"/>
          <p:cNvCxnSpPr/>
          <p:nvPr userDrawn="1"/>
        </p:nvCxnSpPr>
        <p:spPr>
          <a:xfrm>
            <a:off x="415637" y="1201831"/>
            <a:ext cx="8312727"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l="39920" t="26653" r="50621" b="66533"/>
          <a:stretch>
            <a:fillRect/>
          </a:stretch>
        </p:blipFill>
        <p:spPr bwMode="auto">
          <a:xfrm>
            <a:off x="7823489" y="498662"/>
            <a:ext cx="1043420" cy="63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2D84ED-5160-4F81-9274-DACD249886EA}"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8D948E-5EE5-4FFA-BDF6-636CC176173D}" type="datetime1">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68CF24-CBB3-4886-8E79-37D698D059FD}" type="datetime1">
              <a:rPr lang="en-US" smtClean="0"/>
              <a:t>1/19/2022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2CD3E5-FD42-414A-BDF0-C57394E65558}" type="datetime1">
              <a:rPr lang="en-US" smtClean="0"/>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CB2114-DCFD-456A-9C28-967E4BC2F750}" type="datetime1">
              <a:rPr lang="en-US" smtClean="0"/>
              <a:t>1/19/2022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a:t>
            </a:fld>
            <a:endParaRPr lang="en-US" dirty="0"/>
          </a:p>
        </p:txBody>
      </p:sp>
      <p:sp>
        <p:nvSpPr>
          <p:cNvPr id="6" name="Title 1"/>
          <p:cNvSpPr>
            <a:spLocks noGrp="1"/>
          </p:cNvSpPr>
          <p:nvPr>
            <p:ph type="title"/>
          </p:nvPr>
        </p:nvSpPr>
        <p:spPr>
          <a:xfrm>
            <a:off x="596900" y="541338"/>
            <a:ext cx="8229600" cy="779462"/>
          </a:xfrm>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0366B99-0999-41D7-928D-EC94E64CC92B}" type="datetime1">
              <a:rPr lang="en-US" smtClean="0"/>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9565E3-D3D8-4973-A012-CD8E84506CA9}" type="datetime1">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EE6175-C2B5-4694-8608-DC9F32331F59}" type="datetime1">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91885C-7060-4256-B389-1D2FB6DD99CB}"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10842C-56DC-47ED-99AF-0A868735B4DB}"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1A0527-32D7-4FE2-8C5B-FBC541753985}"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56049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6900" y="541338"/>
            <a:ext cx="8229600" cy="7794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4605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16583-0130-47F8-8805-2D401874AB0A}" type="datetime1">
              <a:rPr lang="en-US" smtClean="0"/>
              <a:t>1/19/2022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B41A0527-32D7-4FE2-8C5B-FBC54175398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 id="2147483673" r:id="rId13"/>
  </p:sldLayoutIdLst>
  <p:hf hdr="0" ftr="0" dt="0"/>
  <p:txStyles>
    <p:titleStyle>
      <a:lvl1pPr algn="l" defTabSz="914400" rtl="0" eaLnBrk="1" latinLnBrk="0" hangingPunct="1">
        <a:spcBef>
          <a:spcPct val="0"/>
        </a:spcBef>
        <a:buNone/>
        <a:defRPr sz="39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1pPr>
      <a:lvl2pPr marL="679450"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dot.ca.gov/programs/construction/change-order-information/change-order-standard-clause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dot.ca.gov/programs/construction/change-order-information/change-order-examples"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dot.ca.gov/programs/construction/forms" TargetMode="External"/><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50449" y="1525414"/>
            <a:ext cx="7890236" cy="4187416"/>
          </a:xfrm>
        </p:spPr>
        <p:txBody>
          <a:bodyPr>
            <a:normAutofit/>
          </a:bodyPr>
          <a:lstStyle/>
          <a:p>
            <a:pPr algn="ctr"/>
            <a:r>
              <a:rPr lang="en-US" sz="4800" dirty="0"/>
              <a:t>Change Orders</a:t>
            </a:r>
            <a:br>
              <a:rPr lang="en-US" sz="4800" dirty="0"/>
            </a:br>
            <a:r>
              <a:rPr lang="en-US" sz="4800" dirty="0"/>
              <a:t>(COs)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Objectives </a:t>
            </a:r>
          </a:p>
        </p:txBody>
      </p:sp>
      <p:sp>
        <p:nvSpPr>
          <p:cNvPr id="3" name="Content Placeholder 2"/>
          <p:cNvSpPr>
            <a:spLocks noGrp="1"/>
          </p:cNvSpPr>
          <p:nvPr>
            <p:ph idx="1"/>
          </p:nvPr>
        </p:nvSpPr>
        <p:spPr>
          <a:xfrm>
            <a:off x="307463" y="1397400"/>
            <a:ext cx="8229600" cy="4468525"/>
          </a:xfrm>
        </p:spPr>
        <p:txBody>
          <a:bodyPr>
            <a:normAutofit/>
          </a:bodyPr>
          <a:lstStyle/>
          <a:p>
            <a:pPr marL="0" indent="4763">
              <a:buNone/>
            </a:pPr>
            <a:r>
              <a:rPr lang="en-US" b="1" dirty="0"/>
              <a:t>Be able to …</a:t>
            </a:r>
          </a:p>
          <a:p>
            <a:pPr marL="347663" lvl="1" indent="-342900">
              <a:buFont typeface="Arial" panose="020B0604020202020204" pitchFamily="34" charset="0"/>
              <a:buChar char="•"/>
            </a:pPr>
            <a:r>
              <a:rPr lang="en-US" dirty="0"/>
              <a:t>Understand the purpose of a CO</a:t>
            </a:r>
          </a:p>
          <a:p>
            <a:pPr marL="347663" lvl="1" indent="-342900">
              <a:buFont typeface="Arial" panose="020B0604020202020204" pitchFamily="34" charset="0"/>
              <a:buChar char="•"/>
            </a:pPr>
            <a:r>
              <a:rPr lang="en-US" dirty="0"/>
              <a:t>Determine if the CO is within the scope of your contract</a:t>
            </a:r>
          </a:p>
          <a:p>
            <a:pPr marL="347663" lvl="1" indent="-342900">
              <a:buFont typeface="Arial" panose="020B0604020202020204" pitchFamily="34" charset="0"/>
              <a:buChar char="•"/>
            </a:pPr>
            <a:r>
              <a:rPr lang="en-US" dirty="0"/>
              <a:t>Write a CO</a:t>
            </a:r>
          </a:p>
          <a:p>
            <a:pPr marL="347663" lvl="1" indent="-342900">
              <a:buFont typeface="Arial" panose="020B0604020202020204" pitchFamily="34" charset="0"/>
              <a:buChar char="•"/>
            </a:pPr>
            <a:r>
              <a:rPr lang="en-US" dirty="0"/>
              <a:t>Determine appropriate method of payment</a:t>
            </a:r>
          </a:p>
          <a:p>
            <a:pPr marL="347663" lvl="1" indent="-342900">
              <a:buFont typeface="Arial" panose="020B0604020202020204" pitchFamily="34" charset="0"/>
              <a:buChar char="•"/>
            </a:pPr>
            <a:r>
              <a:rPr lang="en-US" dirty="0"/>
              <a:t>Write a CO memorandum</a:t>
            </a:r>
          </a:p>
          <a:p>
            <a:pPr marL="0" indent="4763"/>
            <a:endParaRPr lang="en-US" sz="2400" dirty="0"/>
          </a:p>
        </p:txBody>
      </p:sp>
      <p:sp>
        <p:nvSpPr>
          <p:cNvPr id="4" name="Slide Number Placeholder 3"/>
          <p:cNvSpPr>
            <a:spLocks noGrp="1"/>
          </p:cNvSpPr>
          <p:nvPr>
            <p:ph type="sldNum" sz="quarter" idx="12"/>
          </p:nvPr>
        </p:nvSpPr>
        <p:spPr/>
        <p:txBody>
          <a:bodyPr/>
          <a:lstStyle/>
          <a:p>
            <a:fld id="{B41A0527-32D7-4FE2-8C5B-FBC541753985}"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338" y="1741775"/>
            <a:ext cx="8229600" cy="2207925"/>
          </a:xfrm>
        </p:spPr>
        <p:txBody>
          <a:bodyPr>
            <a:normAutofit/>
          </a:bodyPr>
          <a:lstStyle/>
          <a:p>
            <a:pPr marL="0" indent="4763" algn="ctr">
              <a:buNone/>
            </a:pPr>
            <a:r>
              <a:rPr lang="en-US" sz="3600" b="1" dirty="0">
                <a:solidFill>
                  <a:srgbClr val="006600"/>
                </a:solidFill>
              </a:rPr>
              <a:t>A CO is…</a:t>
            </a:r>
          </a:p>
          <a:p>
            <a:pPr marL="0" indent="4763" algn="ctr">
              <a:buNone/>
            </a:pPr>
            <a:r>
              <a:rPr lang="en-US" sz="3600" b="1" dirty="0"/>
              <a:t>A legally binding document used to make changes to the contract.</a:t>
            </a:r>
            <a:endParaRPr lang="en-US" sz="36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Definition</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7275" y="1423629"/>
            <a:ext cx="8327678" cy="4571819"/>
          </a:xfrm>
        </p:spPr>
        <p:txBody>
          <a:bodyPr>
            <a:noAutofit/>
          </a:bodyPr>
          <a:lstStyle/>
          <a:p>
            <a:pPr marL="0" indent="0">
              <a:spcBef>
                <a:spcPts val="672"/>
              </a:spcBef>
              <a:buNone/>
            </a:pPr>
            <a:r>
              <a:rPr lang="en-US" b="1" dirty="0"/>
              <a:t>Reasons for writing COs?</a:t>
            </a:r>
          </a:p>
          <a:p>
            <a:pPr>
              <a:spcBef>
                <a:spcPts val="672"/>
              </a:spcBef>
            </a:pPr>
            <a:r>
              <a:rPr lang="en-US" dirty="0"/>
              <a:t> Change  plans/specifications </a:t>
            </a:r>
          </a:p>
          <a:p>
            <a:pPr>
              <a:spcBef>
                <a:spcPts val="672"/>
              </a:spcBef>
            </a:pPr>
            <a:r>
              <a:rPr lang="en-US" dirty="0"/>
              <a:t> Add work </a:t>
            </a:r>
            <a:endParaRPr lang="en-US" sz="2400" i="1" u="sng" dirty="0"/>
          </a:p>
          <a:p>
            <a:pPr>
              <a:spcBef>
                <a:spcPts val="672"/>
              </a:spcBef>
            </a:pPr>
            <a:endParaRPr lang="en-US" sz="2400" i="1" u="sng" dirty="0"/>
          </a:p>
          <a:p>
            <a:pPr algn="r">
              <a:spcBef>
                <a:spcPts val="672"/>
              </a:spcBef>
              <a:buNone/>
            </a:pPr>
            <a:r>
              <a:rPr lang="en-US" sz="2000" b="1" u="sng" dirty="0">
                <a:solidFill>
                  <a:schemeClr val="accent6">
                    <a:lumMod val="50000"/>
                  </a:schemeClr>
                </a:solidFill>
              </a:rPr>
              <a:t>LAPM 16.13 Change Orders</a:t>
            </a:r>
            <a:endParaRPr lang="en-US" sz="1800" b="1" u="sng" dirty="0">
              <a:solidFill>
                <a:schemeClr val="accent6">
                  <a:lumMod val="50000"/>
                </a:schemeClr>
              </a:solidFill>
            </a:endParaRPr>
          </a:p>
          <a:p>
            <a:pPr algn="r">
              <a:spcBef>
                <a:spcPts val="672"/>
              </a:spcBef>
              <a:buNone/>
            </a:pPr>
            <a:endParaRPr lang="en-US" i="1" u="sng"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Purpose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8149" y="1417081"/>
            <a:ext cx="8527093" cy="6377662"/>
          </a:xfrm>
        </p:spPr>
        <p:txBody>
          <a:bodyPr>
            <a:noAutofit/>
          </a:bodyPr>
          <a:lstStyle/>
          <a:p>
            <a:pPr marL="0" indent="0">
              <a:spcBef>
                <a:spcPts val="672"/>
              </a:spcBef>
              <a:buNone/>
            </a:pPr>
            <a:r>
              <a:rPr lang="en-US" b="1" dirty="0"/>
              <a:t>Reasons for writing COs? (cont’d)</a:t>
            </a:r>
          </a:p>
          <a:p>
            <a:pPr marL="0" indent="0">
              <a:spcBef>
                <a:spcPts val="672"/>
              </a:spcBef>
              <a:buNone/>
            </a:pPr>
            <a:endParaRPr lang="en-US" b="1" dirty="0"/>
          </a:p>
          <a:p>
            <a:pPr marL="288925" lvl="1">
              <a:spcBef>
                <a:spcPts val="672"/>
              </a:spcBef>
              <a:buFont typeface="Arial" panose="020B0604020202020204" pitchFamily="34" charset="0"/>
              <a:buChar char="•"/>
            </a:pPr>
            <a:r>
              <a:rPr lang="en-US" sz="2800" dirty="0"/>
              <a:t>Specify method of payment for contract stipulated extra work</a:t>
            </a:r>
          </a:p>
          <a:p>
            <a:pPr marL="288925" lvl="1">
              <a:spcBef>
                <a:spcPts val="672"/>
              </a:spcBef>
              <a:buFont typeface="Arial" panose="020B0604020202020204" pitchFamily="34" charset="0"/>
              <a:buChar char="•"/>
            </a:pPr>
            <a:r>
              <a:rPr lang="en-US" sz="2800" dirty="0"/>
              <a:t>Authorize additional funds for existing CO</a:t>
            </a:r>
          </a:p>
          <a:p>
            <a:pPr marL="288925" lvl="1">
              <a:spcBef>
                <a:spcPts val="672"/>
              </a:spcBef>
              <a:buFont typeface="Arial" panose="020B0604020202020204" pitchFamily="34" charset="0"/>
              <a:buChar char="•"/>
            </a:pPr>
            <a:r>
              <a:rPr lang="en-US" sz="2800" dirty="0"/>
              <a:t>Adjust item </a:t>
            </a:r>
            <a:r>
              <a:rPr lang="sq-AL" sz="2800" dirty="0"/>
              <a:t>payment </a:t>
            </a:r>
            <a:r>
              <a:rPr lang="en-US" sz="2800" dirty="0"/>
              <a:t>(+/- 25%)</a:t>
            </a:r>
            <a:endParaRPr lang="sq-AL" sz="2800" dirty="0"/>
          </a:p>
          <a:p>
            <a:pPr algn="r">
              <a:spcBef>
                <a:spcPts val="672"/>
              </a:spcBef>
              <a:spcAft>
                <a:spcPts val="1200"/>
              </a:spcAft>
              <a:buNone/>
            </a:pPr>
            <a:endParaRPr lang="en-US" sz="2000" b="1" u="sng" dirty="0">
              <a:solidFill>
                <a:schemeClr val="accent6">
                  <a:lumMod val="50000"/>
                </a:schemeClr>
              </a:solidFill>
            </a:endParaRPr>
          </a:p>
          <a:p>
            <a:pPr algn="r">
              <a:spcBef>
                <a:spcPts val="672"/>
              </a:spcBef>
              <a:spcAft>
                <a:spcPts val="1200"/>
              </a:spcAft>
              <a:buNone/>
            </a:pPr>
            <a:endParaRPr lang="en-US" sz="2000" b="1" u="sng" dirty="0">
              <a:solidFill>
                <a:schemeClr val="accent6">
                  <a:lumMod val="50000"/>
                </a:schemeClr>
              </a:solidFill>
            </a:endParaRPr>
          </a:p>
          <a:p>
            <a:pPr algn="r">
              <a:spcBef>
                <a:spcPts val="672"/>
              </a:spcBef>
              <a:spcAft>
                <a:spcPts val="1200"/>
              </a:spcAft>
              <a:buNone/>
            </a:pPr>
            <a:r>
              <a:rPr lang="en-US" sz="2000" b="1" u="sng" dirty="0">
                <a:solidFill>
                  <a:schemeClr val="accent6">
                    <a:lumMod val="50000"/>
                  </a:schemeClr>
                </a:solidFill>
              </a:rPr>
              <a:t>CM 5-303 Purpose of Change Orders</a:t>
            </a:r>
          </a:p>
          <a:p>
            <a:pPr algn="r">
              <a:spcBef>
                <a:spcPts val="672"/>
              </a:spcBef>
              <a:spcAft>
                <a:spcPts val="1200"/>
              </a:spcAft>
              <a:buNone/>
            </a:pPr>
            <a:endParaRPr lang="en-US" i="1" u="sng"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Purpose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8149" y="1417081"/>
            <a:ext cx="8527093" cy="6377662"/>
          </a:xfrm>
        </p:spPr>
        <p:txBody>
          <a:bodyPr>
            <a:noAutofit/>
          </a:bodyPr>
          <a:lstStyle/>
          <a:p>
            <a:pPr marL="0" indent="0">
              <a:spcBef>
                <a:spcPts val="672"/>
              </a:spcBef>
              <a:buNone/>
            </a:pPr>
            <a:r>
              <a:rPr lang="en-US" b="1" dirty="0"/>
              <a:t>Reasons for writing COs? (cont’d)</a:t>
            </a:r>
          </a:p>
          <a:p>
            <a:pPr marL="288925" lvl="1">
              <a:spcBef>
                <a:spcPts val="672"/>
              </a:spcBef>
              <a:buFont typeface="Arial" panose="020B0604020202020204" pitchFamily="34" charset="0"/>
              <a:buChar char="•"/>
            </a:pPr>
            <a:r>
              <a:rPr lang="en-US" sz="2800" dirty="0"/>
              <a:t>Implement a value engineering change</a:t>
            </a:r>
          </a:p>
          <a:p>
            <a:pPr marL="288925" lvl="1">
              <a:spcBef>
                <a:spcPts val="672"/>
              </a:spcBef>
              <a:buFont typeface="Arial" panose="020B0604020202020204" pitchFamily="34" charset="0"/>
              <a:buChar char="•"/>
            </a:pPr>
            <a:r>
              <a:rPr lang="en-US" sz="2800" dirty="0"/>
              <a:t>Clarify terms of the contract</a:t>
            </a:r>
          </a:p>
          <a:p>
            <a:pPr marL="288925" lvl="1">
              <a:spcBef>
                <a:spcPts val="672"/>
              </a:spcBef>
              <a:buFont typeface="Arial" panose="020B0604020202020204" pitchFamily="34" charset="0"/>
              <a:buChar char="•"/>
            </a:pPr>
            <a:r>
              <a:rPr lang="en-US" sz="2800" dirty="0"/>
              <a:t>Resolve disputes/potential claims prior to the proposed final estimate </a:t>
            </a:r>
          </a:p>
          <a:p>
            <a:pPr algn="r">
              <a:spcBef>
                <a:spcPts val="0"/>
              </a:spcBef>
              <a:spcAft>
                <a:spcPts val="1200"/>
              </a:spcAft>
              <a:buNone/>
            </a:pPr>
            <a:endParaRPr lang="en-US" sz="2000" b="1" u="sng" dirty="0">
              <a:solidFill>
                <a:schemeClr val="accent6">
                  <a:lumMod val="50000"/>
                </a:schemeClr>
              </a:solidFill>
            </a:endParaRPr>
          </a:p>
          <a:p>
            <a:pPr algn="r">
              <a:spcBef>
                <a:spcPts val="0"/>
              </a:spcBef>
              <a:spcAft>
                <a:spcPts val="1200"/>
              </a:spcAft>
              <a:buNone/>
            </a:pPr>
            <a:endParaRPr lang="en-US" sz="2000" b="1" u="sng" dirty="0">
              <a:solidFill>
                <a:schemeClr val="accent6">
                  <a:lumMod val="50000"/>
                </a:schemeClr>
              </a:solidFill>
            </a:endParaRPr>
          </a:p>
          <a:p>
            <a:pPr algn="r">
              <a:spcBef>
                <a:spcPts val="0"/>
              </a:spcBef>
              <a:spcAft>
                <a:spcPts val="1200"/>
              </a:spcAft>
              <a:buNone/>
            </a:pPr>
            <a:r>
              <a:rPr lang="en-US" sz="2000" b="1" u="sng" dirty="0">
                <a:solidFill>
                  <a:schemeClr val="accent6">
                    <a:lumMod val="50000"/>
                  </a:schemeClr>
                </a:solidFill>
              </a:rPr>
              <a:t>CM 5-303 Purpose of Change Orders</a:t>
            </a:r>
          </a:p>
          <a:p>
            <a:pPr>
              <a:spcBef>
                <a:spcPts val="0"/>
              </a:spcBef>
              <a:spcAft>
                <a:spcPts val="1200"/>
              </a:spcAft>
            </a:pPr>
            <a:endParaRPr lang="en-US" sz="2000" i="1" u="sng" dirty="0"/>
          </a:p>
          <a:p>
            <a:pPr>
              <a:spcBef>
                <a:spcPts val="0"/>
              </a:spcBef>
              <a:spcAft>
                <a:spcPts val="1200"/>
              </a:spcAft>
            </a:pPr>
            <a:endParaRPr lang="en-US" sz="2000" i="1" u="sng" dirty="0"/>
          </a:p>
          <a:p>
            <a:pPr>
              <a:spcBef>
                <a:spcPts val="0"/>
              </a:spcBef>
              <a:spcAft>
                <a:spcPts val="1200"/>
              </a:spcAft>
            </a:pPr>
            <a:endParaRPr lang="en-US" sz="2000" i="1" u="sng" dirty="0"/>
          </a:p>
          <a:p>
            <a:pPr>
              <a:spcBef>
                <a:spcPts val="0"/>
              </a:spcBef>
              <a:spcAft>
                <a:spcPts val="1200"/>
              </a:spcAft>
            </a:pPr>
            <a:endParaRPr lang="en-US" sz="2000" i="1" u="sng" dirty="0"/>
          </a:p>
          <a:p>
            <a:pPr>
              <a:spcBef>
                <a:spcPts val="0"/>
              </a:spcBef>
              <a:spcAft>
                <a:spcPts val="1200"/>
              </a:spcAft>
            </a:pPr>
            <a:endParaRPr lang="en-US" sz="2000" i="1" u="sng" dirty="0"/>
          </a:p>
          <a:p>
            <a:pPr>
              <a:spcBef>
                <a:spcPts val="0"/>
              </a:spcBef>
              <a:spcAft>
                <a:spcPts val="1200"/>
              </a:spcAft>
              <a:buNone/>
            </a:pPr>
            <a:endParaRPr lang="en-US" i="1" u="sng" dirty="0"/>
          </a:p>
          <a:p>
            <a:pPr algn="r">
              <a:spcBef>
                <a:spcPts val="0"/>
              </a:spcBef>
              <a:spcAft>
                <a:spcPts val="1200"/>
              </a:spcAft>
              <a:buNone/>
            </a:pPr>
            <a:endParaRPr lang="en-US" sz="1800" b="1" u="sng" dirty="0">
              <a:solidFill>
                <a:schemeClr val="accent6">
                  <a:lumMod val="50000"/>
                </a:schemeClr>
              </a:solidFill>
            </a:endParaRPr>
          </a:p>
          <a:p>
            <a:pPr algn="r">
              <a:spcBef>
                <a:spcPts val="0"/>
              </a:spcBef>
              <a:spcAft>
                <a:spcPts val="1200"/>
              </a:spcAft>
              <a:buNone/>
            </a:pPr>
            <a:endParaRPr lang="en-US" i="1" u="sng"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Purpose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149" y="1415688"/>
            <a:ext cx="8333963" cy="4570331"/>
          </a:xfrm>
        </p:spPr>
        <p:txBody>
          <a:bodyPr>
            <a:noAutofit/>
          </a:bodyPr>
          <a:lstStyle/>
          <a:p>
            <a:pPr marL="0" indent="0">
              <a:spcBef>
                <a:spcPts val="672"/>
              </a:spcBef>
              <a:buNone/>
            </a:pPr>
            <a:r>
              <a:rPr lang="en-US" b="1" dirty="0"/>
              <a:t>Who initiates the CO?</a:t>
            </a:r>
          </a:p>
          <a:p>
            <a:pPr marL="273050" lvl="1">
              <a:spcBef>
                <a:spcPts val="672"/>
              </a:spcBef>
              <a:buFont typeface="Arial" panose="020B0604020202020204" pitchFamily="34" charset="0"/>
              <a:buChar char="•"/>
            </a:pPr>
            <a:r>
              <a:rPr lang="en-US" sz="2800" dirty="0"/>
              <a:t>RE</a:t>
            </a:r>
          </a:p>
          <a:p>
            <a:pPr marL="273050" lvl="1">
              <a:spcBef>
                <a:spcPts val="672"/>
              </a:spcBef>
              <a:buFont typeface="Arial" panose="020B0604020202020204" pitchFamily="34" charset="0"/>
              <a:buChar char="•"/>
            </a:pPr>
            <a:r>
              <a:rPr lang="en-US" sz="2800" dirty="0"/>
              <a:t>Contractor</a:t>
            </a:r>
          </a:p>
          <a:p>
            <a:pPr marL="273050" lvl="1">
              <a:spcBef>
                <a:spcPts val="672"/>
              </a:spcBef>
              <a:buFont typeface="Arial" panose="020B0604020202020204" pitchFamily="34" charset="0"/>
              <a:buChar char="•"/>
            </a:pPr>
            <a:r>
              <a:rPr lang="en-US" sz="2800" dirty="0"/>
              <a:t>Other Agency Units</a:t>
            </a:r>
          </a:p>
          <a:p>
            <a:pPr marL="273050" lvl="1">
              <a:spcBef>
                <a:spcPts val="672"/>
              </a:spcBef>
              <a:buFont typeface="Arial" panose="020B0604020202020204" pitchFamily="34" charset="0"/>
              <a:buChar char="•"/>
            </a:pPr>
            <a:r>
              <a:rPr lang="en-US" sz="2800" dirty="0"/>
              <a:t>Outside Agencies</a:t>
            </a:r>
          </a:p>
          <a:p>
            <a:pPr marL="273050" lvl="1">
              <a:spcBef>
                <a:spcPts val="672"/>
              </a:spcBef>
              <a:buFont typeface="Arial" panose="020B0604020202020204" pitchFamily="34" charset="0"/>
              <a:buChar char="•"/>
            </a:pPr>
            <a:r>
              <a:rPr lang="en-US" sz="2800" dirty="0"/>
              <a:t>Others? </a:t>
            </a:r>
          </a:p>
          <a:p>
            <a:pPr lvl="1">
              <a:lnSpc>
                <a:spcPct val="120000"/>
              </a:lnSpc>
              <a:spcBef>
                <a:spcPts val="672"/>
              </a:spcBef>
            </a:pPr>
            <a:endParaRPr lang="en-US" altLang="en-US" sz="2900" dirty="0"/>
          </a:p>
          <a:p>
            <a:pPr marL="342900" lvl="1" indent="-342900" algn="r">
              <a:lnSpc>
                <a:spcPct val="120000"/>
              </a:lnSpc>
              <a:spcBef>
                <a:spcPts val="672"/>
              </a:spcBef>
              <a:buNone/>
            </a:pPr>
            <a:r>
              <a:rPr lang="en-US" sz="2000" b="1" u="sng" dirty="0">
                <a:solidFill>
                  <a:schemeClr val="accent6">
                    <a:lumMod val="50000"/>
                  </a:schemeClr>
                </a:solidFill>
              </a:rPr>
              <a:t>CM 5-304 Initiation of Change Orders</a:t>
            </a:r>
          </a:p>
          <a:p>
            <a:pPr marL="822960" lvl="1">
              <a:lnSpc>
                <a:spcPct val="120000"/>
              </a:lnSpc>
              <a:spcBef>
                <a:spcPts val="672"/>
              </a:spcBef>
            </a:pPr>
            <a:endParaRPr lang="en-US" altLang="en-US" sz="18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Initiation</a:t>
            </a:r>
          </a:p>
        </p:txBody>
      </p:sp>
      <p:sp>
        <p:nvSpPr>
          <p:cNvPr id="2" name="Slide Number Placeholder 1"/>
          <p:cNvSpPr>
            <a:spLocks noGrp="1"/>
          </p:cNvSpPr>
          <p:nvPr>
            <p:ph type="sldNum" sz="quarter" idx="12"/>
          </p:nvPr>
        </p:nvSpPr>
        <p:spPr/>
        <p:txBody>
          <a:bodyPr/>
          <a:lstStyle/>
          <a:p>
            <a:fld id="{B41A0527-32D7-4FE2-8C5B-FBC541753985}"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8150" y="1388800"/>
            <a:ext cx="8229600" cy="4888300"/>
          </a:xfrm>
        </p:spPr>
        <p:txBody>
          <a:bodyPr>
            <a:normAutofit/>
          </a:bodyPr>
          <a:lstStyle/>
          <a:p>
            <a:pPr marL="0" indent="4763">
              <a:buNone/>
            </a:pPr>
            <a:endParaRPr lang="en-US" sz="3200" b="1" dirty="0">
              <a:solidFill>
                <a:srgbClr val="006600"/>
              </a:solidFill>
            </a:endParaRPr>
          </a:p>
          <a:p>
            <a:pPr marL="0" indent="4763">
              <a:buNone/>
            </a:pPr>
            <a:endParaRPr lang="en-US" sz="3200" b="1" dirty="0"/>
          </a:p>
          <a:p>
            <a:pPr marL="0" indent="4763">
              <a:buNone/>
            </a:pPr>
            <a:endParaRPr lang="en-US" sz="3200" b="1" dirty="0"/>
          </a:p>
          <a:p>
            <a:pPr marL="0" indent="4763" algn="ctr">
              <a:buNone/>
            </a:pPr>
            <a:r>
              <a:rPr lang="en-US" sz="3200" b="1" dirty="0"/>
              <a:t>Is proposed change within</a:t>
            </a:r>
            <a:br>
              <a:rPr lang="en-US" sz="3200" b="1" dirty="0"/>
            </a:br>
            <a:r>
              <a:rPr lang="en-US" sz="3200" b="1" dirty="0"/>
              <a:t> the project scope?</a:t>
            </a:r>
          </a:p>
          <a:p>
            <a:pPr marL="0" indent="4763"/>
            <a:endParaRPr lang="en-US" sz="3200" b="1" dirty="0">
              <a:solidFill>
                <a:srgbClr val="006600"/>
              </a:solidFill>
            </a:endParaRPr>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Scope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8150" y="1417081"/>
            <a:ext cx="8229600" cy="4888300"/>
          </a:xfrm>
        </p:spPr>
        <p:txBody>
          <a:bodyPr>
            <a:normAutofit/>
          </a:bodyPr>
          <a:lstStyle/>
          <a:p>
            <a:pPr marL="0" indent="0">
              <a:buNone/>
            </a:pPr>
            <a:r>
              <a:rPr lang="en-US" b="1" dirty="0"/>
              <a:t>Within the project scope?</a:t>
            </a:r>
          </a:p>
          <a:p>
            <a:pPr marL="273050" lvl="1">
              <a:buFont typeface="Arial" panose="020B0604020202020204" pitchFamily="34" charset="0"/>
              <a:buChar char="•"/>
            </a:pPr>
            <a:r>
              <a:rPr lang="en-US" sz="2800" dirty="0"/>
              <a:t>Significantly different from other contract work? </a:t>
            </a:r>
          </a:p>
          <a:p>
            <a:pPr marL="273050" lvl="1">
              <a:buFont typeface="Arial" panose="020B0604020202020204" pitchFamily="34" charset="0"/>
              <a:buChar char="•"/>
            </a:pPr>
            <a:r>
              <a:rPr lang="en-US" sz="2800" dirty="0"/>
              <a:t>Necessary to mobilize specialized forces and equipment? </a:t>
            </a:r>
          </a:p>
          <a:p>
            <a:pPr marL="273050" lvl="1">
              <a:buFont typeface="Arial" panose="020B0604020202020204" pitchFamily="34" charset="0"/>
              <a:buChar char="•"/>
            </a:pPr>
            <a:r>
              <a:rPr lang="en-US" sz="2800" dirty="0"/>
              <a:t>Over the approved contract allotment? </a:t>
            </a:r>
          </a:p>
          <a:p>
            <a:pPr marL="273050" lvl="1">
              <a:buFont typeface="Arial" panose="020B0604020202020204" pitchFamily="34" charset="0"/>
              <a:buChar char="•"/>
            </a:pPr>
            <a:r>
              <a:rPr lang="en-US" sz="2800" dirty="0"/>
              <a:t>Significant deletion to the original contract?</a:t>
            </a:r>
          </a:p>
          <a:p>
            <a:pPr marL="273050" lvl="1">
              <a:buFont typeface="Arial" panose="020B0604020202020204" pitchFamily="34" charset="0"/>
              <a:buChar char="•"/>
            </a:pPr>
            <a:r>
              <a:rPr lang="en-US" sz="2800" dirty="0"/>
              <a:t>Outside the approved contract limits? </a:t>
            </a:r>
          </a:p>
          <a:p>
            <a:pPr lvl="1">
              <a:buNone/>
            </a:pPr>
            <a:endParaRPr lang="en-US" sz="2800" dirty="0"/>
          </a:p>
          <a:p>
            <a:pPr marL="0" indent="0">
              <a:buNone/>
            </a:pPr>
            <a:endParaRPr lang="en-US"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Scope</a:t>
            </a:r>
          </a:p>
        </p:txBody>
      </p:sp>
      <p:sp>
        <p:nvSpPr>
          <p:cNvPr id="2" name="Slide Number Placeholder 1"/>
          <p:cNvSpPr>
            <a:spLocks noGrp="1"/>
          </p:cNvSpPr>
          <p:nvPr>
            <p:ph type="sldNum" sz="quarter" idx="12"/>
          </p:nvPr>
        </p:nvSpPr>
        <p:spPr/>
        <p:txBody>
          <a:bodyPr/>
          <a:lstStyle/>
          <a:p>
            <a:fld id="{B41A0527-32D7-4FE2-8C5B-FBC541753985}"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624" y="1404320"/>
            <a:ext cx="8064355" cy="5584680"/>
          </a:xfrm>
        </p:spPr>
        <p:txBody>
          <a:bodyPr>
            <a:noAutofit/>
          </a:bodyPr>
          <a:lstStyle/>
          <a:p>
            <a:pPr>
              <a:spcBef>
                <a:spcPts val="672"/>
              </a:spcBef>
            </a:pPr>
            <a:r>
              <a:rPr lang="en-US" dirty="0"/>
              <a:t>Is the proposed work already covered in the contract?</a:t>
            </a:r>
          </a:p>
          <a:p>
            <a:pPr>
              <a:spcBef>
                <a:spcPts val="672"/>
              </a:spcBef>
            </a:pPr>
            <a:r>
              <a:rPr lang="en-US" dirty="0"/>
              <a:t>Is CO necessary to complete the work as contemplated at PS&amp;E approval?</a:t>
            </a:r>
          </a:p>
          <a:p>
            <a:pPr>
              <a:spcBef>
                <a:spcPts val="672"/>
              </a:spcBef>
            </a:pPr>
            <a:r>
              <a:rPr lang="en-US" dirty="0"/>
              <a:t>Are there sufficient contingency funds? </a:t>
            </a:r>
          </a:p>
          <a:p>
            <a:pPr>
              <a:spcBef>
                <a:spcPts val="672"/>
              </a:spcBef>
            </a:pPr>
            <a:r>
              <a:rPr lang="en-US" dirty="0"/>
              <a:t>Can additional funds be obtained soon enough to prevent delays?</a:t>
            </a:r>
          </a:p>
          <a:p>
            <a:pPr>
              <a:spcBef>
                <a:spcPts val="672"/>
              </a:spcBef>
            </a:pPr>
            <a:endParaRPr lang="en-US" sz="1800" dirty="0"/>
          </a:p>
          <a:p>
            <a:pPr marL="342900" lvl="1" indent="-342900" algn="r">
              <a:spcBef>
                <a:spcPts val="672"/>
              </a:spcBef>
              <a:buNone/>
            </a:pPr>
            <a:r>
              <a:rPr lang="en-US" sz="2000" b="1" u="sng" dirty="0">
                <a:solidFill>
                  <a:schemeClr val="accent6">
                    <a:lumMod val="50000"/>
                  </a:schemeClr>
                </a:solidFill>
              </a:rPr>
              <a:t>CM 5-305 Preliminary Considerations</a:t>
            </a:r>
          </a:p>
          <a:p>
            <a:pPr algn="r">
              <a:spcBef>
                <a:spcPts val="672"/>
              </a:spcBef>
              <a:buNone/>
            </a:pPr>
            <a:endParaRPr lang="en-US" sz="18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Preliminary Considerations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625" y="1416522"/>
            <a:ext cx="8315325" cy="5267579"/>
          </a:xfrm>
        </p:spPr>
        <p:txBody>
          <a:bodyPr>
            <a:normAutofit/>
          </a:bodyPr>
          <a:lstStyle/>
          <a:p>
            <a:pPr>
              <a:spcBef>
                <a:spcPts val="672"/>
              </a:spcBef>
            </a:pPr>
            <a:r>
              <a:rPr lang="en-US" dirty="0"/>
              <a:t>What is the overall impact on the planned work?</a:t>
            </a:r>
          </a:p>
          <a:p>
            <a:pPr>
              <a:spcBef>
                <a:spcPts val="672"/>
              </a:spcBef>
            </a:pPr>
            <a:r>
              <a:rPr lang="en-US" dirty="0"/>
              <a:t>Will it cause a work character change?</a:t>
            </a:r>
          </a:p>
          <a:p>
            <a:pPr>
              <a:spcBef>
                <a:spcPts val="672"/>
              </a:spcBef>
            </a:pPr>
            <a:r>
              <a:rPr lang="en-US" dirty="0"/>
              <a:t>Will the contract time be affected?</a:t>
            </a:r>
          </a:p>
          <a:p>
            <a:pPr>
              <a:spcBef>
                <a:spcPts val="672"/>
              </a:spcBef>
            </a:pPr>
            <a:r>
              <a:rPr lang="en-US" dirty="0"/>
              <a:t>What methods of payment should be used?</a:t>
            </a:r>
          </a:p>
          <a:p>
            <a:pPr>
              <a:spcBef>
                <a:spcPts val="672"/>
              </a:spcBef>
            </a:pPr>
            <a:r>
              <a:rPr lang="en-US" dirty="0"/>
              <a:t>How will any adjustments of compensation be determined?</a:t>
            </a:r>
          </a:p>
          <a:p>
            <a:pPr>
              <a:spcBef>
                <a:spcPts val="672"/>
              </a:spcBef>
            </a:pPr>
            <a:endParaRPr lang="en-US" dirty="0"/>
          </a:p>
          <a:p>
            <a:pPr>
              <a:spcBef>
                <a:spcPts val="672"/>
              </a:spcBef>
            </a:pPr>
            <a:endParaRPr lang="en-US" sz="2000" dirty="0"/>
          </a:p>
          <a:p>
            <a:pPr>
              <a:spcBef>
                <a:spcPts val="672"/>
              </a:spcBef>
            </a:pPr>
            <a:endParaRPr lang="en-US" sz="2000" dirty="0"/>
          </a:p>
          <a:p>
            <a:pPr marL="342900" lvl="1" indent="-342900" algn="r">
              <a:spcBef>
                <a:spcPts val="672"/>
              </a:spcBef>
              <a:buNone/>
            </a:pPr>
            <a:r>
              <a:rPr lang="en-US" sz="2000" b="1" u="sng" dirty="0">
                <a:solidFill>
                  <a:schemeClr val="accent6">
                    <a:lumMod val="50000"/>
                  </a:schemeClr>
                </a:solidFill>
              </a:rPr>
              <a:t>CM 5-305 Preliminary Considerations</a:t>
            </a:r>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Preliminary Considerations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624" y="1407979"/>
            <a:ext cx="8286751" cy="5379810"/>
          </a:xfrm>
        </p:spPr>
        <p:txBody>
          <a:bodyPr>
            <a:noAutofit/>
          </a:bodyPr>
          <a:lstStyle/>
          <a:p>
            <a:pPr marL="0" indent="0">
              <a:spcBef>
                <a:spcPts val="672"/>
              </a:spcBef>
              <a:buNone/>
            </a:pPr>
            <a:r>
              <a:rPr lang="en-US" b="1" dirty="0"/>
              <a:t>Does CO impact your environmental documents?</a:t>
            </a:r>
          </a:p>
          <a:p>
            <a:pPr algn="ctr">
              <a:spcBef>
                <a:spcPts val="672"/>
              </a:spcBef>
              <a:buNone/>
            </a:pPr>
            <a:r>
              <a:rPr lang="en-US" b="1" i="1" u="sng" dirty="0">
                <a:solidFill>
                  <a:srgbClr val="FF0000"/>
                </a:solidFill>
              </a:rPr>
              <a:t>Contact Caltrans</a:t>
            </a:r>
            <a:r>
              <a:rPr lang="en-US" b="1" dirty="0">
                <a:solidFill>
                  <a:srgbClr val="FF0000"/>
                </a:solidFill>
              </a:rPr>
              <a:t> </a:t>
            </a:r>
            <a:r>
              <a:rPr lang="en-US" i="1" dirty="0"/>
              <a:t>if change may affect:</a:t>
            </a:r>
          </a:p>
          <a:p>
            <a:pPr>
              <a:spcBef>
                <a:spcPts val="672"/>
              </a:spcBef>
            </a:pPr>
            <a:r>
              <a:rPr lang="en-US" sz="2400" dirty="0"/>
              <a:t>permit conditions, </a:t>
            </a:r>
          </a:p>
          <a:p>
            <a:pPr>
              <a:spcBef>
                <a:spcPts val="672"/>
              </a:spcBef>
            </a:pPr>
            <a:r>
              <a:rPr lang="en-US" sz="2400" dirty="0"/>
              <a:t>environmental mitigation commitments, or</a:t>
            </a:r>
          </a:p>
          <a:p>
            <a:pPr>
              <a:spcBef>
                <a:spcPts val="672"/>
              </a:spcBef>
            </a:pPr>
            <a:r>
              <a:rPr lang="en-US" sz="2400" dirty="0"/>
              <a:t>introduction of new social, environmental, or economic issues that need to be addressed under applicable federal, state, or local law</a:t>
            </a:r>
          </a:p>
          <a:p>
            <a:pPr lvl="1">
              <a:spcBef>
                <a:spcPts val="672"/>
              </a:spcBef>
            </a:pPr>
            <a:endParaRPr lang="en-US" sz="2000" i="1" u="sng" dirty="0"/>
          </a:p>
          <a:p>
            <a:pPr algn="r">
              <a:spcBef>
                <a:spcPts val="672"/>
              </a:spcBef>
              <a:buNone/>
            </a:pPr>
            <a:r>
              <a:rPr lang="en-US" sz="2000" b="1" u="sng" dirty="0">
                <a:solidFill>
                  <a:schemeClr val="accent6">
                    <a:lumMod val="50000"/>
                  </a:schemeClr>
                </a:solidFill>
              </a:rPr>
              <a:t>LAPM 16.10 Change Orders</a:t>
            </a:r>
          </a:p>
          <a:p>
            <a:pPr>
              <a:spcBef>
                <a:spcPts val="672"/>
              </a:spcBef>
            </a:pPr>
            <a:endParaRPr lang="en-US" sz="2000" i="1" u="sng" dirty="0"/>
          </a:p>
        </p:txBody>
      </p:sp>
      <p:sp>
        <p:nvSpPr>
          <p:cNvPr id="6"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Preliminary Considerations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500" y="1413532"/>
            <a:ext cx="7998823" cy="5229306"/>
          </a:xfrm>
        </p:spPr>
        <p:txBody>
          <a:bodyPr>
            <a:normAutofit/>
          </a:bodyPr>
          <a:lstStyle/>
          <a:p>
            <a:pPr marL="3175" indent="-3175">
              <a:spcBef>
                <a:spcPts val="672"/>
              </a:spcBef>
              <a:buNone/>
            </a:pPr>
            <a:r>
              <a:rPr lang="en-US" dirty="0"/>
              <a:t>CO describes the :  </a:t>
            </a:r>
          </a:p>
          <a:p>
            <a:pPr marL="339725" lvl="1" indent="-339725"/>
            <a:r>
              <a:rPr lang="en-US" sz="2800" dirty="0"/>
              <a:t>Changes or added (extra) </a:t>
            </a:r>
            <a:r>
              <a:rPr lang="en-US" sz="2800" b="1" dirty="0"/>
              <a:t>work</a:t>
            </a:r>
          </a:p>
          <a:p>
            <a:pPr marL="339725" lvl="1" indent="-339725"/>
            <a:r>
              <a:rPr lang="en-US" sz="2800" b="1" dirty="0"/>
              <a:t>Payment</a:t>
            </a:r>
            <a:r>
              <a:rPr lang="en-US" sz="2800" dirty="0"/>
              <a:t> basis</a:t>
            </a:r>
          </a:p>
          <a:p>
            <a:pPr marL="339725" lvl="1" indent="-339725"/>
            <a:r>
              <a:rPr lang="en-US" sz="2800" b="1" dirty="0"/>
              <a:t>Time</a:t>
            </a:r>
            <a:r>
              <a:rPr lang="en-US" sz="2800" dirty="0"/>
              <a:t> adjustment</a:t>
            </a:r>
          </a:p>
          <a:p>
            <a:pPr marL="15875" lvl="1" indent="0">
              <a:spcBef>
                <a:spcPts val="672"/>
              </a:spcBef>
              <a:buNone/>
            </a:pPr>
            <a:endParaRPr lang="en-US" sz="2800" dirty="0"/>
          </a:p>
          <a:p>
            <a:pPr lvl="1">
              <a:spcBef>
                <a:spcPts val="672"/>
              </a:spcBef>
            </a:pPr>
            <a:endParaRPr lang="en-US" sz="2900" dirty="0"/>
          </a:p>
          <a:p>
            <a:pPr algn="r">
              <a:spcBef>
                <a:spcPts val="672"/>
              </a:spcBef>
              <a:buNone/>
            </a:pPr>
            <a:r>
              <a:rPr lang="en-US" sz="2000" b="1" u="sng" dirty="0">
                <a:solidFill>
                  <a:schemeClr val="accent6">
                    <a:lumMod val="50000"/>
                  </a:schemeClr>
                </a:solidFill>
              </a:rPr>
              <a:t>CM 5-306 Change Order Content</a:t>
            </a:r>
          </a:p>
          <a:p>
            <a:pPr>
              <a:spcBef>
                <a:spcPts val="672"/>
              </a:spcBef>
            </a:pPr>
            <a:endParaRPr lang="en-US" sz="2000" dirty="0"/>
          </a:p>
          <a:p>
            <a:pPr algn="r">
              <a:spcBef>
                <a:spcPts val="672"/>
              </a:spcBef>
              <a:buNone/>
            </a:pPr>
            <a:endParaRPr lang="en-US" sz="20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Writing the CO</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13</a:t>
            </a:fld>
            <a:endParaRPr lang="en-US" dirty="0"/>
          </a:p>
        </p:txBody>
      </p:sp>
    </p:spTree>
    <p:extLst>
      <p:ext uri="{BB962C8B-B14F-4D97-AF65-F5344CB8AC3E}">
        <p14:creationId xmlns:p14="http://schemas.microsoft.com/office/powerpoint/2010/main" val="1366462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500" y="1413532"/>
            <a:ext cx="7998823" cy="5229306"/>
          </a:xfrm>
        </p:spPr>
        <p:txBody>
          <a:bodyPr>
            <a:normAutofit/>
          </a:bodyPr>
          <a:lstStyle/>
          <a:p>
            <a:pPr marL="3175" indent="-3175">
              <a:spcBef>
                <a:spcPts val="672"/>
              </a:spcBef>
              <a:buNone/>
            </a:pPr>
            <a:r>
              <a:rPr lang="en-US" b="1" dirty="0"/>
              <a:t>Clear, concise, explicit. </a:t>
            </a:r>
          </a:p>
          <a:p>
            <a:pPr marL="288925" lvl="1">
              <a:spcBef>
                <a:spcPts val="672"/>
              </a:spcBef>
              <a:buFont typeface="Arial" panose="020B0604020202020204" pitchFamily="34" charset="0"/>
              <a:buChar char="•"/>
            </a:pPr>
            <a:r>
              <a:rPr lang="en-US" sz="2800" dirty="0"/>
              <a:t>Describe the changes and extra work</a:t>
            </a:r>
          </a:p>
          <a:p>
            <a:pPr marL="288925" lvl="1">
              <a:spcBef>
                <a:spcPts val="672"/>
              </a:spcBef>
              <a:buFont typeface="Arial" panose="020B0604020202020204" pitchFamily="34" charset="0"/>
              <a:buChar char="•"/>
            </a:pPr>
            <a:r>
              <a:rPr lang="en-US" sz="2800" dirty="0"/>
              <a:t>Detail location and limits of proposed work</a:t>
            </a:r>
          </a:p>
          <a:p>
            <a:pPr marL="288925" lvl="1">
              <a:spcBef>
                <a:spcPts val="672"/>
              </a:spcBef>
              <a:buFont typeface="Arial" panose="020B0604020202020204" pitchFamily="34" charset="0"/>
              <a:buChar char="•"/>
            </a:pPr>
            <a:r>
              <a:rPr lang="en-US" sz="2800" dirty="0"/>
              <a:t>PE Stamp, sign and date  </a:t>
            </a:r>
            <a:r>
              <a:rPr lang="en-US" sz="2800" i="1" dirty="0"/>
              <a:t>Engineering</a:t>
            </a:r>
            <a:r>
              <a:rPr lang="en-US" sz="2800" dirty="0"/>
              <a:t> plans, specs, calculations and reports</a:t>
            </a:r>
            <a:endParaRPr lang="en-US" sz="2800" u="sng" dirty="0"/>
          </a:p>
          <a:p>
            <a:pPr marL="288925" lvl="1">
              <a:spcBef>
                <a:spcPts val="672"/>
              </a:spcBef>
              <a:buFont typeface="Arial" panose="020B0604020202020204" pitchFamily="34" charset="0"/>
              <a:buChar char="•"/>
            </a:pPr>
            <a:r>
              <a:rPr lang="en-US" sz="2800" dirty="0"/>
              <a:t>Include specs or spec changes</a:t>
            </a:r>
          </a:p>
          <a:p>
            <a:pPr lvl="1">
              <a:spcBef>
                <a:spcPts val="672"/>
              </a:spcBef>
            </a:pPr>
            <a:endParaRPr lang="en-US" sz="2900" dirty="0"/>
          </a:p>
          <a:p>
            <a:pPr algn="r">
              <a:spcBef>
                <a:spcPts val="672"/>
              </a:spcBef>
              <a:buNone/>
            </a:pPr>
            <a:r>
              <a:rPr lang="en-US" sz="2000" b="1" u="sng" dirty="0">
                <a:solidFill>
                  <a:schemeClr val="accent6">
                    <a:lumMod val="50000"/>
                  </a:schemeClr>
                </a:solidFill>
              </a:rPr>
              <a:t>CM 5-306 Change Order Content</a:t>
            </a:r>
          </a:p>
          <a:p>
            <a:pPr>
              <a:spcBef>
                <a:spcPts val="672"/>
              </a:spcBef>
            </a:pPr>
            <a:endParaRPr lang="en-US" sz="2000" dirty="0"/>
          </a:p>
          <a:p>
            <a:pPr algn="r">
              <a:spcBef>
                <a:spcPts val="672"/>
              </a:spcBef>
              <a:buNone/>
            </a:pPr>
            <a:endParaRPr lang="en-US" sz="20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Writing the CO</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14</a:t>
            </a:fld>
            <a:endParaRPr lang="en-US" dirty="0"/>
          </a:p>
        </p:txBody>
      </p:sp>
    </p:spTree>
    <p:extLst>
      <p:ext uri="{BB962C8B-B14F-4D97-AF65-F5344CB8AC3E}">
        <p14:creationId xmlns:p14="http://schemas.microsoft.com/office/powerpoint/2010/main" val="1382287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499" y="1415688"/>
            <a:ext cx="8437489" cy="5177930"/>
          </a:xfrm>
        </p:spPr>
        <p:txBody>
          <a:bodyPr>
            <a:normAutofit/>
          </a:bodyPr>
          <a:lstStyle/>
          <a:p>
            <a:pPr marL="3175" indent="-3175">
              <a:spcBef>
                <a:spcPts val="672"/>
              </a:spcBef>
              <a:buNone/>
            </a:pPr>
            <a:r>
              <a:rPr lang="en-US" b="1" dirty="0"/>
              <a:t>Include specifications in the CO?</a:t>
            </a:r>
          </a:p>
          <a:p>
            <a:pPr>
              <a:spcBef>
                <a:spcPts val="672"/>
              </a:spcBef>
            </a:pPr>
            <a:r>
              <a:rPr lang="en-US" dirty="0"/>
              <a:t>Increases in </a:t>
            </a:r>
            <a:r>
              <a:rPr lang="en-US" b="1" dirty="0"/>
              <a:t>contract bid item:  </a:t>
            </a:r>
            <a:r>
              <a:rPr lang="en-US" dirty="0">
                <a:solidFill>
                  <a:srgbClr val="FF0000"/>
                </a:solidFill>
              </a:rPr>
              <a:t>No</a:t>
            </a:r>
          </a:p>
          <a:p>
            <a:pPr>
              <a:spcBef>
                <a:spcPts val="672"/>
              </a:spcBef>
            </a:pPr>
            <a:r>
              <a:rPr lang="en-US" b="1" dirty="0"/>
              <a:t>Extra Work </a:t>
            </a:r>
            <a:r>
              <a:rPr lang="en-US" dirty="0"/>
              <a:t>(AP or FA): </a:t>
            </a:r>
            <a:r>
              <a:rPr lang="en-US" dirty="0">
                <a:solidFill>
                  <a:srgbClr val="00B050"/>
                </a:solidFill>
              </a:rPr>
              <a:t>Yes</a:t>
            </a:r>
            <a:r>
              <a:rPr lang="en-US" dirty="0"/>
              <a:t>,  include the specifications directly or by reference</a:t>
            </a:r>
          </a:p>
          <a:p>
            <a:pPr algn="ctr">
              <a:spcBef>
                <a:spcPts val="672"/>
              </a:spcBef>
              <a:buNone/>
            </a:pPr>
            <a:endParaRPr lang="en-US" i="1" dirty="0"/>
          </a:p>
          <a:p>
            <a:pPr algn="ctr">
              <a:spcBef>
                <a:spcPts val="672"/>
              </a:spcBef>
              <a:buNone/>
            </a:pPr>
            <a:r>
              <a:rPr lang="en-US" i="1" dirty="0"/>
              <a:t>The contractor must complete extra work</a:t>
            </a:r>
            <a:br>
              <a:rPr lang="en-US" i="1" dirty="0"/>
            </a:br>
            <a:r>
              <a:rPr lang="en-US" i="1" dirty="0"/>
              <a:t>exactly as it is specified in the CO.</a:t>
            </a:r>
          </a:p>
          <a:p>
            <a:pPr>
              <a:spcBef>
                <a:spcPts val="672"/>
              </a:spcBef>
            </a:pPr>
            <a:endParaRPr lang="en-US" sz="2000" dirty="0"/>
          </a:p>
          <a:p>
            <a:pPr>
              <a:spcBef>
                <a:spcPts val="672"/>
              </a:spcBef>
            </a:pPr>
            <a:endParaRPr lang="en-US" sz="2000" dirty="0"/>
          </a:p>
          <a:p>
            <a:pPr algn="r">
              <a:spcBef>
                <a:spcPts val="672"/>
              </a:spcBef>
              <a:buNone/>
            </a:pPr>
            <a:r>
              <a:rPr lang="en-US" sz="2000" b="1" u="sng" dirty="0">
                <a:solidFill>
                  <a:schemeClr val="accent6">
                    <a:lumMod val="50000"/>
                  </a:schemeClr>
                </a:solidFill>
              </a:rPr>
              <a:t>CM 5-306A Specifications</a:t>
            </a:r>
          </a:p>
          <a:p>
            <a:pPr>
              <a:spcBef>
                <a:spcPts val="672"/>
              </a:spcBef>
              <a:buNone/>
            </a:pPr>
            <a:endParaRPr lang="en-US" sz="20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Specifications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800" y="1402246"/>
            <a:ext cx="8229600" cy="5110329"/>
          </a:xfrm>
        </p:spPr>
        <p:txBody>
          <a:bodyPr>
            <a:normAutofit/>
          </a:bodyPr>
          <a:lstStyle/>
          <a:p>
            <a:pPr marL="0" indent="0">
              <a:spcBef>
                <a:spcPts val="672"/>
              </a:spcBef>
              <a:buNone/>
            </a:pPr>
            <a:r>
              <a:rPr lang="en-US" b="1" dirty="0"/>
              <a:t>Order of preference:</a:t>
            </a:r>
          </a:p>
          <a:p>
            <a:pPr marL="457200" indent="-457200">
              <a:spcBef>
                <a:spcPts val="672"/>
              </a:spcBef>
              <a:buFont typeface="+mj-lt"/>
              <a:buAutoNum type="arabicPeriod"/>
            </a:pPr>
            <a:r>
              <a:rPr lang="en-US" sz="2400" dirty="0"/>
              <a:t>Bid items at bid item unit prices</a:t>
            </a:r>
          </a:p>
          <a:p>
            <a:pPr marL="457200" indent="-457200">
              <a:spcBef>
                <a:spcPts val="672"/>
              </a:spcBef>
              <a:buFont typeface="+mj-lt"/>
              <a:buAutoNum type="arabicPeriod"/>
            </a:pPr>
            <a:r>
              <a:rPr lang="en-US" sz="2400" dirty="0"/>
              <a:t>Bid items at bid item unit prices </a:t>
            </a:r>
            <a:r>
              <a:rPr lang="en-US" sz="2400" i="1" dirty="0"/>
              <a:t>with a payment adjustment at agreed unit price or lump sum</a:t>
            </a:r>
          </a:p>
          <a:p>
            <a:pPr marL="457200" indent="-457200">
              <a:spcBef>
                <a:spcPts val="672"/>
              </a:spcBef>
              <a:buFont typeface="+mj-lt"/>
              <a:buAutoNum type="arabicPeriod"/>
            </a:pPr>
            <a:r>
              <a:rPr lang="en-US" sz="2400" dirty="0"/>
              <a:t>Extra work at agreed unit price or lump sum</a:t>
            </a:r>
          </a:p>
          <a:p>
            <a:pPr marL="457200" indent="-457200">
              <a:spcBef>
                <a:spcPts val="672"/>
              </a:spcBef>
              <a:buFont typeface="+mj-lt"/>
              <a:buAutoNum type="arabicPeriod"/>
            </a:pPr>
            <a:r>
              <a:rPr lang="en-US" sz="2400" dirty="0"/>
              <a:t>Extra work at force account</a:t>
            </a:r>
          </a:p>
          <a:p>
            <a:pPr marL="4763" indent="4763" algn="ctr">
              <a:spcBef>
                <a:spcPts val="672"/>
              </a:spcBef>
              <a:buNone/>
            </a:pPr>
            <a:r>
              <a:rPr lang="en-US" sz="2400" dirty="0"/>
              <a:t>	</a:t>
            </a:r>
            <a:r>
              <a:rPr lang="en-US" b="1" dirty="0"/>
              <a:t>One or a combination of the</a:t>
            </a:r>
            <a:br>
              <a:rPr lang="en-US" b="1" dirty="0"/>
            </a:br>
            <a:r>
              <a:rPr lang="en-US" b="1" dirty="0"/>
              <a:t>above methods.</a:t>
            </a:r>
          </a:p>
          <a:p>
            <a:pPr marL="457200" indent="-457200" algn="ctr">
              <a:spcBef>
                <a:spcPts val="672"/>
              </a:spcBef>
              <a:buNone/>
            </a:pPr>
            <a:endParaRPr lang="en-US" sz="2000" dirty="0"/>
          </a:p>
          <a:p>
            <a:pPr marL="457200" indent="-457200" algn="r">
              <a:spcBef>
                <a:spcPts val="672"/>
              </a:spcBef>
              <a:buNone/>
            </a:pPr>
            <a:r>
              <a:rPr lang="en-US" sz="2000" b="1" u="sng" dirty="0">
                <a:solidFill>
                  <a:schemeClr val="accent6">
                    <a:lumMod val="50000"/>
                  </a:schemeClr>
                </a:solidFill>
              </a:rPr>
              <a:t>CM 5-306C Methods of Payment</a:t>
            </a:r>
          </a:p>
          <a:p>
            <a:pPr marL="457200" indent="-457200" algn="r">
              <a:spcBef>
                <a:spcPts val="672"/>
              </a:spcBef>
              <a:buNone/>
            </a:pPr>
            <a:r>
              <a:rPr lang="en-US" sz="2000" b="1" u="sng" dirty="0">
                <a:solidFill>
                  <a:schemeClr val="accent6">
                    <a:lumMod val="50000"/>
                  </a:schemeClr>
                </a:solidFill>
              </a:rPr>
              <a:t>CTSS 9-1.03, Payment Scope</a:t>
            </a:r>
          </a:p>
          <a:p>
            <a:pPr marL="457200" indent="-457200" algn="ctr">
              <a:spcBef>
                <a:spcPts val="672"/>
              </a:spcBef>
              <a:buNone/>
            </a:pPr>
            <a:endParaRPr lang="en-US" sz="20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Method of Payment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8150" y="1411673"/>
            <a:ext cx="8229600" cy="4525963"/>
          </a:xfrm>
        </p:spPr>
        <p:txBody>
          <a:bodyPr>
            <a:normAutofit/>
          </a:bodyPr>
          <a:lstStyle/>
          <a:p>
            <a:pPr marL="0" indent="1588">
              <a:spcBef>
                <a:spcPts val="672"/>
              </a:spcBef>
              <a:buNone/>
            </a:pPr>
            <a:r>
              <a:rPr lang="en-US" dirty="0"/>
              <a:t>Not extra work if it can be paid for by:</a:t>
            </a:r>
          </a:p>
          <a:p>
            <a:pPr marL="273050" lvl="1">
              <a:spcBef>
                <a:spcPts val="672"/>
              </a:spcBef>
              <a:buFont typeface="Arial" panose="020B0604020202020204" pitchFamily="34" charset="0"/>
              <a:buChar char="•"/>
            </a:pPr>
            <a:r>
              <a:rPr lang="en-US" sz="2800" dirty="0"/>
              <a:t>A bid item, </a:t>
            </a:r>
          </a:p>
          <a:p>
            <a:pPr marL="273050" lvl="1">
              <a:spcBef>
                <a:spcPts val="672"/>
              </a:spcBef>
              <a:buFont typeface="Arial" panose="020B0604020202020204" pitchFamily="34" charset="0"/>
              <a:buChar char="•"/>
            </a:pPr>
            <a:r>
              <a:rPr lang="en-US" sz="2800" dirty="0"/>
              <a:t>A combination of bid items, or</a:t>
            </a:r>
          </a:p>
          <a:p>
            <a:pPr marL="273050" lvl="1">
              <a:spcBef>
                <a:spcPts val="672"/>
              </a:spcBef>
              <a:buFont typeface="Arial" panose="020B0604020202020204" pitchFamily="34" charset="0"/>
              <a:buChar char="•"/>
            </a:pPr>
            <a:r>
              <a:rPr lang="en-US" sz="2800" dirty="0"/>
              <a:t>A bid item with a payment adjustment</a:t>
            </a:r>
          </a:p>
          <a:p>
            <a:pPr marL="0" indent="0">
              <a:spcBef>
                <a:spcPts val="672"/>
              </a:spcBef>
              <a:buNone/>
            </a:pPr>
            <a:endParaRPr lang="en-US" sz="2400" dirty="0"/>
          </a:p>
          <a:p>
            <a:pPr marL="0" indent="0">
              <a:spcBef>
                <a:spcPts val="672"/>
              </a:spcBef>
              <a:buNone/>
            </a:pPr>
            <a:endParaRPr lang="en-US" sz="2400" dirty="0"/>
          </a:p>
          <a:p>
            <a:pPr algn="r">
              <a:spcBef>
                <a:spcPts val="672"/>
              </a:spcBef>
              <a:buNone/>
            </a:pPr>
            <a:r>
              <a:rPr lang="en-US" sz="2000" b="1" u="sng" dirty="0">
                <a:solidFill>
                  <a:schemeClr val="accent6">
                    <a:lumMod val="50000"/>
                  </a:schemeClr>
                </a:solidFill>
              </a:rPr>
              <a:t>CM 5-306C Methods of Payment</a:t>
            </a:r>
          </a:p>
          <a:p>
            <a:pPr marL="0" indent="0">
              <a:spcBef>
                <a:spcPts val="672"/>
              </a:spcBef>
              <a:buNone/>
            </a:pPr>
            <a:endParaRPr lang="en-US" sz="24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Method of Payment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ethod of Payment"/>
          <p:cNvPicPr>
            <a:picLocks noChangeAspect="1" noChangeArrowheads="1"/>
          </p:cNvPicPr>
          <p:nvPr/>
        </p:nvPicPr>
        <p:blipFill>
          <a:blip r:embed="rId3"/>
          <a:srcRect/>
          <a:stretch>
            <a:fillRect/>
          </a:stretch>
        </p:blipFill>
        <p:spPr bwMode="auto">
          <a:xfrm>
            <a:off x="298625" y="1489734"/>
            <a:ext cx="8782050" cy="2148840"/>
          </a:xfrm>
          <a:prstGeom prst="rect">
            <a:avLst/>
          </a:prstGeom>
          <a:noFill/>
          <a:ln w="9525">
            <a:noFill/>
            <a:miter lim="800000"/>
            <a:headEnd/>
            <a:tailEnd/>
          </a:ln>
        </p:spPr>
      </p:pic>
      <p:sp>
        <p:nvSpPr>
          <p:cNvPr id="9" name="Rectangle 8"/>
          <p:cNvSpPr/>
          <p:nvPr/>
        </p:nvSpPr>
        <p:spPr>
          <a:xfrm>
            <a:off x="128941" y="3941451"/>
            <a:ext cx="8740874" cy="400110"/>
          </a:xfrm>
          <a:prstGeom prst="rect">
            <a:avLst/>
          </a:prstGeom>
        </p:spPr>
        <p:txBody>
          <a:bodyPr wrap="square">
            <a:spAutoFit/>
          </a:bodyPr>
          <a:lstStyle/>
          <a:p>
            <a:pPr marL="342900" indent="-342900" algn="r" defTabSz="914400">
              <a:spcAft>
                <a:spcPts val="1200"/>
              </a:spcAft>
            </a:pPr>
            <a:r>
              <a:rPr lang="en-US" sz="2000" b="1" u="sng" dirty="0">
                <a:solidFill>
                  <a:schemeClr val="accent6">
                    <a:lumMod val="50000"/>
                  </a:schemeClr>
                </a:solidFill>
                <a:latin typeface="Arial" panose="020B0604020202020204" pitchFamily="34" charset="0"/>
                <a:cs typeface="Arial" panose="020B0604020202020204" pitchFamily="34" charset="0"/>
              </a:rPr>
              <a:t>CM 5-306C Methods of Payment</a:t>
            </a:r>
          </a:p>
        </p:txBody>
      </p:sp>
      <p:sp>
        <p:nvSpPr>
          <p:cNvPr id="10" name="Oval 9">
            <a:extLst>
              <a:ext uri="{C183D7F6-B498-43B3-948B-1728B52AA6E4}">
                <adec:decorative xmlns:adec="http://schemas.microsoft.com/office/drawing/2017/decorative" val="1"/>
              </a:ext>
            </a:extLst>
          </p:cNvPr>
          <p:cNvSpPr/>
          <p:nvPr/>
        </p:nvSpPr>
        <p:spPr>
          <a:xfrm>
            <a:off x="3270399" y="2211574"/>
            <a:ext cx="952500" cy="997697"/>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q-AL"/>
          </a:p>
        </p:txBody>
      </p:sp>
      <p:sp>
        <p:nvSpPr>
          <p:cNvPr id="11" name="Oval 10">
            <a:extLst>
              <a:ext uri="{C183D7F6-B498-43B3-948B-1728B52AA6E4}">
                <adec:decorative xmlns:adec="http://schemas.microsoft.com/office/drawing/2017/decorative" val="1"/>
              </a:ext>
            </a:extLst>
          </p:cNvPr>
          <p:cNvSpPr/>
          <p:nvPr/>
        </p:nvSpPr>
        <p:spPr>
          <a:xfrm>
            <a:off x="5471160" y="2205377"/>
            <a:ext cx="1082040" cy="1003894"/>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q-AL"/>
          </a:p>
        </p:txBody>
      </p:sp>
      <p:sp>
        <p:nvSpPr>
          <p:cNvPr id="12"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Method of Payment</a:t>
            </a:r>
          </a:p>
        </p:txBody>
      </p:sp>
      <p:sp>
        <p:nvSpPr>
          <p:cNvPr id="2" name="Rectangle 1">
            <a:extLst>
              <a:ext uri="{C183D7F6-B498-43B3-948B-1728B52AA6E4}">
                <adec:decorative xmlns:adec="http://schemas.microsoft.com/office/drawing/2017/decorative" val="1"/>
              </a:ext>
            </a:extLst>
          </p:cNvPr>
          <p:cNvSpPr/>
          <p:nvPr/>
        </p:nvSpPr>
        <p:spPr>
          <a:xfrm>
            <a:off x="1318846" y="2426677"/>
            <a:ext cx="158262" cy="5627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fld id="{B41A0527-32D7-4FE2-8C5B-FBC541753985}"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625" y="1401000"/>
            <a:ext cx="8218600" cy="5070929"/>
          </a:xfrm>
        </p:spPr>
        <p:txBody>
          <a:bodyPr>
            <a:normAutofit/>
          </a:bodyPr>
          <a:lstStyle/>
          <a:p>
            <a:pPr marL="0" indent="0">
              <a:spcBef>
                <a:spcPts val="672"/>
              </a:spcBef>
              <a:buNone/>
            </a:pPr>
            <a:r>
              <a:rPr lang="en-US" b="1" dirty="0"/>
              <a:t>Extra work at agreed prices</a:t>
            </a:r>
            <a:endParaRPr lang="en-US" dirty="0"/>
          </a:p>
          <a:p>
            <a:pPr marL="346075" lvl="1" indent="-342900">
              <a:spcBef>
                <a:spcPts val="672"/>
              </a:spcBef>
              <a:buFont typeface="Arial" panose="020B0604020202020204" pitchFamily="34" charset="0"/>
              <a:buChar char="•"/>
            </a:pPr>
            <a:r>
              <a:rPr lang="en-US" sz="2800" dirty="0"/>
              <a:t>Agreed Unit Price</a:t>
            </a:r>
          </a:p>
          <a:p>
            <a:pPr marL="346075" lvl="1" indent="-342900">
              <a:spcBef>
                <a:spcPts val="672"/>
              </a:spcBef>
              <a:buFont typeface="Arial" panose="020B0604020202020204" pitchFamily="34" charset="0"/>
              <a:buChar char="•"/>
            </a:pPr>
            <a:r>
              <a:rPr lang="en-US" sz="2800" dirty="0"/>
              <a:t>Agreed Lump Sum</a:t>
            </a:r>
          </a:p>
          <a:p>
            <a:pPr marL="346075" lvl="1" indent="-342900" algn="ctr">
              <a:spcBef>
                <a:spcPts val="672"/>
              </a:spcBef>
              <a:buNone/>
            </a:pPr>
            <a:r>
              <a:rPr lang="en-US" sz="2800" b="1" dirty="0">
                <a:solidFill>
                  <a:srgbClr val="FF0000"/>
                </a:solidFill>
              </a:rPr>
              <a:t>Contractor must </a:t>
            </a:r>
            <a:r>
              <a:rPr lang="en-US" sz="2800" b="1" i="1" dirty="0">
                <a:solidFill>
                  <a:srgbClr val="FF0000"/>
                </a:solidFill>
              </a:rPr>
              <a:t>agree! </a:t>
            </a:r>
            <a:r>
              <a:rPr lang="en-US" sz="2800" b="1" dirty="0">
                <a:solidFill>
                  <a:srgbClr val="FF0000"/>
                </a:solidFill>
              </a:rPr>
              <a:t> </a:t>
            </a:r>
            <a:endParaRPr lang="en-US" altLang="en-US" sz="2800" b="1" dirty="0">
              <a:solidFill>
                <a:srgbClr val="FF0000"/>
              </a:solidFill>
            </a:endParaRPr>
          </a:p>
          <a:p>
            <a:pPr marL="822960" lvl="1" algn="r">
              <a:spcBef>
                <a:spcPts val="672"/>
              </a:spcBef>
              <a:buNone/>
            </a:pPr>
            <a:endParaRPr lang="en-US" sz="2000" b="1" u="sng" dirty="0">
              <a:solidFill>
                <a:schemeClr val="accent6">
                  <a:lumMod val="50000"/>
                </a:schemeClr>
              </a:solidFill>
            </a:endParaRPr>
          </a:p>
          <a:p>
            <a:pPr marL="342900" lvl="1" indent="-342900" algn="r">
              <a:spcBef>
                <a:spcPts val="672"/>
              </a:spcBef>
              <a:buNone/>
            </a:pPr>
            <a:r>
              <a:rPr lang="en-US" sz="2000" b="1" u="sng" dirty="0">
                <a:solidFill>
                  <a:schemeClr val="accent6">
                    <a:lumMod val="50000"/>
                  </a:schemeClr>
                </a:solidFill>
              </a:rPr>
              <a:t>CM 5-306C Methods of Payment</a:t>
            </a:r>
          </a:p>
          <a:p>
            <a:pPr marL="822960" lvl="1">
              <a:spcBef>
                <a:spcPts val="672"/>
              </a:spcBef>
            </a:pPr>
            <a:endParaRPr lang="en-US" altLang="en-US" sz="20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Method of Payment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500" y="1417406"/>
            <a:ext cx="8456740" cy="4966426"/>
          </a:xfrm>
        </p:spPr>
        <p:txBody>
          <a:bodyPr>
            <a:noAutofit/>
          </a:bodyPr>
          <a:lstStyle/>
          <a:p>
            <a:pPr marL="0" indent="0">
              <a:spcBef>
                <a:spcPts val="672"/>
              </a:spcBef>
              <a:buNone/>
            </a:pPr>
            <a:r>
              <a:rPr lang="en-US" b="1" dirty="0"/>
              <a:t>Agreed price documentation:</a:t>
            </a:r>
          </a:p>
          <a:p>
            <a:pPr marL="347663" lvl="1" indent="-342900">
              <a:spcBef>
                <a:spcPts val="672"/>
              </a:spcBef>
              <a:buFont typeface="Arial" panose="020B0604020202020204" pitchFamily="34" charset="0"/>
              <a:buChar char="•"/>
            </a:pPr>
            <a:r>
              <a:rPr lang="en-US" sz="2800" dirty="0"/>
              <a:t>Must perform an </a:t>
            </a:r>
            <a:r>
              <a:rPr lang="en-US" sz="2800" dirty="0">
                <a:solidFill>
                  <a:srgbClr val="0000FF"/>
                </a:solidFill>
              </a:rPr>
              <a:t>independent</a:t>
            </a:r>
            <a:r>
              <a:rPr lang="en-US" sz="2800" dirty="0"/>
              <a:t> force account cost estimate: </a:t>
            </a:r>
          </a:p>
          <a:p>
            <a:pPr marL="739775" lvl="2" indent="-342900">
              <a:spcBef>
                <a:spcPts val="672"/>
              </a:spcBef>
              <a:buFont typeface="Symbol" pitchFamily="18" charset="2"/>
              <a:buChar char="-"/>
            </a:pPr>
            <a:r>
              <a:rPr lang="en-US" sz="2400" dirty="0"/>
              <a:t>Performed by the agency </a:t>
            </a:r>
            <a:r>
              <a:rPr lang="en-US" sz="2400" i="1" dirty="0"/>
              <a:t>independently</a:t>
            </a:r>
            <a:r>
              <a:rPr lang="en-US" sz="2400" dirty="0"/>
              <a:t> of Contractor</a:t>
            </a:r>
          </a:p>
          <a:p>
            <a:pPr marL="739775" lvl="2" indent="-342900">
              <a:spcBef>
                <a:spcPts val="672"/>
              </a:spcBef>
              <a:buFont typeface="Symbol" pitchFamily="18" charset="2"/>
              <a:buChar char="-"/>
            </a:pPr>
            <a:r>
              <a:rPr lang="en-US" sz="2400" dirty="0"/>
              <a:t>Supports the agreed price in the CO</a:t>
            </a:r>
          </a:p>
          <a:p>
            <a:pPr marL="739775" lvl="2" indent="-342900">
              <a:spcBef>
                <a:spcPts val="672"/>
              </a:spcBef>
              <a:buFont typeface="Symbol" pitchFamily="18" charset="2"/>
              <a:buChar char="-"/>
            </a:pPr>
            <a:r>
              <a:rPr lang="en-US" sz="2400" dirty="0"/>
              <a:t>Signed and dated by Preparer</a:t>
            </a:r>
          </a:p>
          <a:p>
            <a:pPr marL="739775" lvl="2" indent="-342900">
              <a:spcBef>
                <a:spcPts val="672"/>
              </a:spcBef>
              <a:buFont typeface="Symbol" pitchFamily="18" charset="2"/>
              <a:buChar char="-"/>
            </a:pPr>
            <a:r>
              <a:rPr lang="en-US" sz="2400" dirty="0"/>
              <a:t>Signed and dated by </a:t>
            </a:r>
            <a:r>
              <a:rPr lang="en-US" sz="2400" i="1" dirty="0"/>
              <a:t>Checker</a:t>
            </a:r>
          </a:p>
          <a:p>
            <a:pPr marL="739775" lvl="2" indent="-342900">
              <a:spcBef>
                <a:spcPts val="672"/>
              </a:spcBef>
              <a:buFont typeface="Symbol" pitchFamily="18" charset="2"/>
              <a:buChar char="-"/>
            </a:pPr>
            <a:r>
              <a:rPr lang="en-US" sz="2400" dirty="0"/>
              <a:t>Filed</a:t>
            </a:r>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Method of Payment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500" y="1417405"/>
            <a:ext cx="2874282" cy="2480339"/>
          </a:xfrm>
        </p:spPr>
        <p:txBody>
          <a:bodyPr>
            <a:noAutofit/>
          </a:bodyPr>
          <a:lstStyle/>
          <a:p>
            <a:pPr marL="0" indent="0" algn="ctr">
              <a:spcBef>
                <a:spcPts val="672"/>
              </a:spcBef>
              <a:buNone/>
            </a:pPr>
            <a:r>
              <a:rPr lang="en-US" b="1" dirty="0"/>
              <a:t>Agreed price </a:t>
            </a:r>
          </a:p>
          <a:p>
            <a:pPr marL="0" indent="0" algn="ctr">
              <a:spcBef>
                <a:spcPts val="672"/>
              </a:spcBef>
              <a:buNone/>
            </a:pPr>
            <a:r>
              <a:rPr lang="en-US" b="1" dirty="0"/>
              <a:t>documentation:</a:t>
            </a:r>
          </a:p>
          <a:p>
            <a:pPr marL="0" indent="0" algn="ctr">
              <a:spcBef>
                <a:spcPts val="672"/>
              </a:spcBef>
              <a:buNone/>
            </a:pPr>
            <a:r>
              <a:rPr lang="en-US" sz="2000" b="1" dirty="0"/>
              <a:t>Force Account Style Cost Estimate</a:t>
            </a:r>
          </a:p>
          <a:p>
            <a:pPr marL="0" indent="0" algn="ctr">
              <a:spcBef>
                <a:spcPts val="672"/>
              </a:spcBef>
              <a:buNone/>
            </a:pPr>
            <a:r>
              <a:rPr lang="en-US" sz="2000" b="1" dirty="0">
                <a:solidFill>
                  <a:schemeClr val="accent6">
                    <a:lumMod val="50000"/>
                  </a:schemeClr>
                </a:solidFill>
              </a:rPr>
              <a:t>(Handout Pg. 12)</a:t>
            </a:r>
          </a:p>
          <a:p>
            <a:pPr marL="0" indent="0" algn="ctr">
              <a:spcBef>
                <a:spcPts val="672"/>
              </a:spcBef>
              <a:buNone/>
            </a:pPr>
            <a:endParaRPr lang="en-US" sz="2000" b="1" u="sng" dirty="0">
              <a:solidFill>
                <a:schemeClr val="accent6">
                  <a:lumMod val="50000"/>
                </a:schemeClr>
              </a:solidFill>
            </a:endParaRPr>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Method of Payment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21</a:t>
            </a:fld>
            <a:endParaRPr lang="en-US" dirty="0"/>
          </a:p>
        </p:txBody>
      </p:sp>
      <p:pic>
        <p:nvPicPr>
          <p:cNvPr id="11" name="Picture 10" descr="Force Account Style Cost Estimate&#10;"/>
          <p:cNvPicPr>
            <a:picLocks noChangeAspect="1"/>
          </p:cNvPicPr>
          <p:nvPr/>
        </p:nvPicPr>
        <p:blipFill>
          <a:blip r:embed="rId3"/>
          <a:stretch>
            <a:fillRect/>
          </a:stretch>
        </p:blipFill>
        <p:spPr>
          <a:xfrm>
            <a:off x="3717026" y="1234655"/>
            <a:ext cx="3566802" cy="5486820"/>
          </a:xfrm>
          <a:prstGeom prst="rect">
            <a:avLst/>
          </a:prstGeom>
        </p:spPr>
      </p:pic>
      <p:sp>
        <p:nvSpPr>
          <p:cNvPr id="9" name="Oval 8">
            <a:extLst>
              <a:ext uri="{C183D7F6-B498-43B3-948B-1728B52AA6E4}">
                <adec:decorative xmlns:adec="http://schemas.microsoft.com/office/drawing/2017/decorative" val="1"/>
              </a:ext>
            </a:extLst>
          </p:cNvPr>
          <p:cNvSpPr/>
          <p:nvPr/>
        </p:nvSpPr>
        <p:spPr>
          <a:xfrm>
            <a:off x="3500899" y="5694218"/>
            <a:ext cx="2401454" cy="87745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a:extLst>
              <a:ext uri="{C183D7F6-B498-43B3-948B-1728B52AA6E4}">
                <adec:decorative xmlns:adec="http://schemas.microsoft.com/office/drawing/2017/decorative" val="1"/>
              </a:ext>
            </a:extLst>
          </p:cNvPr>
          <p:cNvSpPr/>
          <p:nvPr/>
        </p:nvSpPr>
        <p:spPr>
          <a:xfrm>
            <a:off x="7416112" y="5518728"/>
            <a:ext cx="499080" cy="1754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1101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149" y="1415056"/>
            <a:ext cx="8362837" cy="4990275"/>
          </a:xfrm>
        </p:spPr>
        <p:txBody>
          <a:bodyPr>
            <a:normAutofit/>
          </a:bodyPr>
          <a:lstStyle/>
          <a:p>
            <a:pPr marL="3175" indent="-3175">
              <a:spcBef>
                <a:spcPts val="672"/>
              </a:spcBef>
              <a:buNone/>
            </a:pPr>
            <a:r>
              <a:rPr lang="en-US" b="1" dirty="0"/>
              <a:t>Extra Work at Force Account</a:t>
            </a:r>
          </a:p>
          <a:p>
            <a:pPr>
              <a:spcBef>
                <a:spcPts val="672"/>
              </a:spcBef>
              <a:buNone/>
            </a:pPr>
            <a:r>
              <a:rPr lang="en-US" dirty="0"/>
              <a:t>Use when:</a:t>
            </a:r>
          </a:p>
          <a:p>
            <a:pPr>
              <a:spcBef>
                <a:spcPts val="672"/>
              </a:spcBef>
            </a:pPr>
            <a:r>
              <a:rPr lang="en-US" dirty="0"/>
              <a:t>The work cannot be estimated within reasonable limits of accuracy</a:t>
            </a:r>
          </a:p>
          <a:p>
            <a:pPr>
              <a:spcBef>
                <a:spcPts val="672"/>
              </a:spcBef>
            </a:pPr>
            <a:r>
              <a:rPr lang="en-US" dirty="0"/>
              <a:t>The RE and contractor are unable to </a:t>
            </a:r>
            <a:r>
              <a:rPr lang="en-US" i="1" dirty="0"/>
              <a:t>agree</a:t>
            </a:r>
            <a:r>
              <a:rPr lang="en-US" dirty="0"/>
              <a:t> on an agreed price</a:t>
            </a:r>
          </a:p>
          <a:p>
            <a:pPr>
              <a:spcBef>
                <a:spcPts val="672"/>
              </a:spcBef>
            </a:pPr>
            <a:r>
              <a:rPr lang="en-US" dirty="0"/>
              <a:t>When the work is urgent/time sensitive </a:t>
            </a:r>
          </a:p>
          <a:p>
            <a:pPr>
              <a:spcBef>
                <a:spcPts val="672"/>
              </a:spcBef>
              <a:buNone/>
            </a:pPr>
            <a:endParaRPr lang="en-US" sz="2000" dirty="0"/>
          </a:p>
          <a:p>
            <a:pPr>
              <a:spcBef>
                <a:spcPts val="672"/>
              </a:spcBef>
              <a:buNone/>
            </a:pPr>
            <a:endParaRPr lang="en-US" sz="2000" dirty="0"/>
          </a:p>
          <a:p>
            <a:pPr algn="r">
              <a:spcBef>
                <a:spcPts val="672"/>
              </a:spcBef>
              <a:buNone/>
            </a:pPr>
            <a:r>
              <a:rPr lang="en-US" sz="2000" b="1" u="sng" dirty="0">
                <a:solidFill>
                  <a:schemeClr val="accent6">
                    <a:lumMod val="50000"/>
                  </a:schemeClr>
                </a:solidFill>
              </a:rPr>
              <a:t>CM 5-306C Methods of Payment</a:t>
            </a:r>
          </a:p>
          <a:p>
            <a:pPr>
              <a:spcBef>
                <a:spcPts val="672"/>
              </a:spcBef>
              <a:buNone/>
            </a:pPr>
            <a:endParaRPr lang="en-US" sz="20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Method of Payment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625" y="1415688"/>
            <a:ext cx="8073979" cy="5261059"/>
          </a:xfrm>
        </p:spPr>
        <p:txBody>
          <a:bodyPr>
            <a:noAutofit/>
          </a:bodyPr>
          <a:lstStyle/>
          <a:p>
            <a:pPr marL="0" indent="0">
              <a:spcBef>
                <a:spcPts val="672"/>
              </a:spcBef>
              <a:buNone/>
            </a:pPr>
            <a:r>
              <a:rPr lang="en-US" b="1" dirty="0"/>
              <a:t>If a work-character change has occurred:</a:t>
            </a:r>
          </a:p>
          <a:p>
            <a:pPr marL="457200" indent="-457200">
              <a:spcBef>
                <a:spcPts val="672"/>
              </a:spcBef>
              <a:buFont typeface="+mj-lt"/>
              <a:buAutoNum type="arabicPeriod"/>
            </a:pPr>
            <a:r>
              <a:rPr lang="en-US" dirty="0"/>
              <a:t>Determine a correct and equitable adjustment in compensation </a:t>
            </a:r>
            <a:r>
              <a:rPr lang="en-US" i="1" dirty="0"/>
              <a:t>to the bid item unit price</a:t>
            </a:r>
          </a:p>
          <a:p>
            <a:pPr marL="457200" indent="-457200">
              <a:spcBef>
                <a:spcPts val="672"/>
              </a:spcBef>
              <a:buFont typeface="+mj-lt"/>
              <a:buAutoNum type="arabicPeriod" startAt="2"/>
            </a:pPr>
            <a:r>
              <a:rPr lang="en-US" b="1" dirty="0"/>
              <a:t>Last resort!</a:t>
            </a:r>
            <a:r>
              <a:rPr lang="en-US" dirty="0"/>
              <a:t> – Delete the entire bid item, or the portion of it affected by the change, and pay for the entire work as extra work</a:t>
            </a:r>
          </a:p>
          <a:p>
            <a:pPr marL="457200" indent="-457200">
              <a:spcBef>
                <a:spcPts val="672"/>
              </a:spcBef>
              <a:buFont typeface="+mj-lt"/>
              <a:buAutoNum type="arabicPeriod" startAt="2"/>
            </a:pPr>
            <a:endParaRPr lang="en-US" sz="2000" dirty="0"/>
          </a:p>
          <a:p>
            <a:pPr marL="3175" indent="-3175" algn="r">
              <a:spcBef>
                <a:spcPts val="672"/>
              </a:spcBef>
              <a:buNone/>
            </a:pPr>
            <a:r>
              <a:rPr lang="en-US" sz="2000" b="1" u="sng" dirty="0">
                <a:solidFill>
                  <a:schemeClr val="accent6">
                    <a:lumMod val="50000"/>
                  </a:schemeClr>
                </a:solidFill>
              </a:rPr>
              <a:t>CM 5-306C Methods of Payment</a:t>
            </a:r>
          </a:p>
          <a:p>
            <a:pPr marL="3175" indent="-3175" algn="r">
              <a:spcBef>
                <a:spcPts val="672"/>
              </a:spcBef>
              <a:buNone/>
            </a:pPr>
            <a:r>
              <a:rPr lang="en-US" sz="2000" b="1" u="sng" dirty="0">
                <a:solidFill>
                  <a:schemeClr val="accent6">
                    <a:lumMod val="50000"/>
                  </a:schemeClr>
                </a:solidFill>
              </a:rPr>
              <a:t>CTSS 4-1.05B Work-Character Changes</a:t>
            </a:r>
          </a:p>
          <a:p>
            <a:pPr marL="457200" indent="-457200">
              <a:spcBef>
                <a:spcPts val="672"/>
              </a:spcBef>
              <a:buFont typeface="+mj-lt"/>
              <a:buAutoNum type="arabicPeriod" startAt="2"/>
            </a:pPr>
            <a:endParaRPr lang="en-US" sz="20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Method of Payment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500" y="1411814"/>
            <a:ext cx="7985102" cy="5122429"/>
          </a:xfrm>
        </p:spPr>
        <p:txBody>
          <a:bodyPr>
            <a:normAutofit fontScale="47500" lnSpcReduction="20000"/>
          </a:bodyPr>
          <a:lstStyle/>
          <a:p>
            <a:pPr marL="0" indent="0">
              <a:lnSpc>
                <a:spcPct val="120000"/>
              </a:lnSpc>
              <a:spcBef>
                <a:spcPts val="672"/>
              </a:spcBef>
              <a:buNone/>
            </a:pPr>
            <a:r>
              <a:rPr lang="en-US" sz="5900" b="1" dirty="0"/>
              <a:t>Add contract time in a CO?</a:t>
            </a:r>
          </a:p>
          <a:p>
            <a:pPr>
              <a:lnSpc>
                <a:spcPct val="120000"/>
              </a:lnSpc>
              <a:spcBef>
                <a:spcPts val="672"/>
              </a:spcBef>
            </a:pPr>
            <a:r>
              <a:rPr lang="en-US" sz="5100" dirty="0"/>
              <a:t>CO must affect the scheduled completion date </a:t>
            </a:r>
          </a:p>
          <a:p>
            <a:pPr lvl="1">
              <a:lnSpc>
                <a:spcPct val="120000"/>
              </a:lnSpc>
              <a:spcBef>
                <a:spcPts val="672"/>
              </a:spcBef>
            </a:pPr>
            <a:r>
              <a:rPr lang="en-US" sz="5100" dirty="0"/>
              <a:t>contractor submits a Time Impact Analysis (TIA)</a:t>
            </a:r>
          </a:p>
          <a:p>
            <a:pPr>
              <a:lnSpc>
                <a:spcPct val="120000"/>
              </a:lnSpc>
              <a:spcBef>
                <a:spcPts val="672"/>
              </a:spcBef>
            </a:pPr>
            <a:r>
              <a:rPr lang="en-US" sz="5100" dirty="0"/>
              <a:t>If CO work </a:t>
            </a:r>
            <a:r>
              <a:rPr lang="en-US" sz="5100" dirty="0">
                <a:solidFill>
                  <a:srgbClr val="00B050"/>
                </a:solidFill>
              </a:rPr>
              <a:t>affects the controlling activity </a:t>
            </a:r>
            <a:r>
              <a:rPr lang="en-US" sz="5100" dirty="0"/>
              <a:t>on the critical path, there </a:t>
            </a:r>
            <a:r>
              <a:rPr lang="en-US" sz="5100" i="1" dirty="0"/>
              <a:t>may</a:t>
            </a:r>
            <a:r>
              <a:rPr lang="en-US" sz="5100" dirty="0"/>
              <a:t> be basis for a time adjustment.</a:t>
            </a:r>
          </a:p>
          <a:p>
            <a:pPr>
              <a:lnSpc>
                <a:spcPct val="120000"/>
              </a:lnSpc>
              <a:spcBef>
                <a:spcPts val="672"/>
              </a:spcBef>
            </a:pPr>
            <a:r>
              <a:rPr lang="en-US" sz="5100" dirty="0"/>
              <a:t>The Department grants a time extension only if the </a:t>
            </a:r>
            <a:r>
              <a:rPr lang="en-US" sz="5100" b="1" dirty="0"/>
              <a:t>total float is absorbed </a:t>
            </a:r>
            <a:r>
              <a:rPr lang="en-US" sz="5100" dirty="0"/>
              <a:t>and the </a:t>
            </a:r>
            <a:r>
              <a:rPr lang="en-US" sz="5100" b="1" dirty="0"/>
              <a:t>scheduled completion date </a:t>
            </a:r>
            <a:r>
              <a:rPr lang="en-US" sz="5100" dirty="0"/>
              <a:t>is delayed 1 or more working days. </a:t>
            </a:r>
          </a:p>
          <a:p>
            <a:pPr>
              <a:lnSpc>
                <a:spcPct val="120000"/>
              </a:lnSpc>
              <a:spcBef>
                <a:spcPts val="672"/>
              </a:spcBef>
            </a:pPr>
            <a:endParaRPr lang="en-US" sz="4200" dirty="0"/>
          </a:p>
          <a:p>
            <a:pPr algn="r">
              <a:lnSpc>
                <a:spcPct val="120000"/>
              </a:lnSpc>
              <a:spcBef>
                <a:spcPts val="672"/>
              </a:spcBef>
              <a:buNone/>
            </a:pPr>
            <a:r>
              <a:rPr lang="en-US" sz="4200" b="1" u="sng" dirty="0">
                <a:solidFill>
                  <a:schemeClr val="accent6">
                    <a:lumMod val="50000"/>
                  </a:schemeClr>
                </a:solidFill>
              </a:rPr>
              <a:t>CTSS 8-1.02D(8)(c) Ordered Changes</a:t>
            </a:r>
          </a:p>
          <a:p>
            <a:pPr algn="r">
              <a:lnSpc>
                <a:spcPct val="120000"/>
              </a:lnSpc>
              <a:spcBef>
                <a:spcPts val="672"/>
              </a:spcBef>
              <a:buNone/>
            </a:pPr>
            <a:r>
              <a:rPr lang="en-US" sz="4200" b="1" u="sng" dirty="0">
                <a:solidFill>
                  <a:schemeClr val="accent6">
                    <a:lumMod val="50000"/>
                  </a:schemeClr>
                </a:solidFill>
              </a:rPr>
              <a:t>CM 5-306D Adjustment to Time of Completion</a:t>
            </a:r>
          </a:p>
          <a:p>
            <a:pPr>
              <a:lnSpc>
                <a:spcPct val="120000"/>
              </a:lnSpc>
              <a:spcBef>
                <a:spcPts val="672"/>
              </a:spcBef>
            </a:pPr>
            <a:endParaRPr lang="en-US" sz="2000" dirty="0"/>
          </a:p>
          <a:p>
            <a:pPr algn="r">
              <a:lnSpc>
                <a:spcPct val="120000"/>
              </a:lnSpc>
              <a:spcBef>
                <a:spcPts val="672"/>
              </a:spcBef>
              <a:buNone/>
            </a:pPr>
            <a:endParaRPr lang="en-US" sz="2000" dirty="0"/>
          </a:p>
        </p:txBody>
      </p:sp>
      <p:sp>
        <p:nvSpPr>
          <p:cNvPr id="8"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Time Extensions/Reductions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24</a:t>
            </a:fld>
            <a:endParaRPr lang="en-US" dirty="0"/>
          </a:p>
        </p:txBody>
      </p:sp>
    </p:spTree>
    <p:extLst>
      <p:ext uri="{BB962C8B-B14F-4D97-AF65-F5344CB8AC3E}">
        <p14:creationId xmlns:p14="http://schemas.microsoft.com/office/powerpoint/2010/main" val="860645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500" y="1415980"/>
            <a:ext cx="8302736" cy="5074927"/>
          </a:xfrm>
        </p:spPr>
        <p:txBody>
          <a:bodyPr>
            <a:normAutofit/>
          </a:bodyPr>
          <a:lstStyle/>
          <a:p>
            <a:pPr>
              <a:spcBef>
                <a:spcPts val="672"/>
              </a:spcBef>
            </a:pPr>
            <a:r>
              <a:rPr lang="en-US" dirty="0"/>
              <a:t>Can’t determine / agree on an adjustment of time</a:t>
            </a:r>
          </a:p>
          <a:p>
            <a:pPr>
              <a:spcBef>
                <a:spcPts val="672"/>
              </a:spcBef>
            </a:pPr>
            <a:r>
              <a:rPr lang="en-US" dirty="0"/>
              <a:t>Determine time adjustment as soon as work is completed</a:t>
            </a:r>
          </a:p>
          <a:p>
            <a:pPr>
              <a:spcBef>
                <a:spcPts val="672"/>
              </a:spcBef>
            </a:pPr>
            <a:r>
              <a:rPr lang="en-US" dirty="0"/>
              <a:t>Unilaterally approve the supplemental CO if you still cannot agree</a:t>
            </a:r>
          </a:p>
          <a:p>
            <a:pPr algn="r">
              <a:spcBef>
                <a:spcPts val="672"/>
              </a:spcBef>
              <a:buNone/>
            </a:pPr>
            <a:endParaRPr lang="en-US" sz="1700" b="1" u="sng" dirty="0">
              <a:solidFill>
                <a:schemeClr val="accent6">
                  <a:lumMod val="50000"/>
                </a:schemeClr>
              </a:solidFill>
            </a:endParaRPr>
          </a:p>
          <a:p>
            <a:pPr algn="r">
              <a:spcBef>
                <a:spcPts val="672"/>
              </a:spcBef>
              <a:buNone/>
            </a:pPr>
            <a:r>
              <a:rPr lang="en-US" sz="2000" b="1" u="sng" dirty="0">
                <a:solidFill>
                  <a:schemeClr val="accent6">
                    <a:lumMod val="50000"/>
                  </a:schemeClr>
                </a:solidFill>
              </a:rPr>
              <a:t>LAPM 16.10 Change Orders</a:t>
            </a:r>
            <a:endParaRPr lang="en-US" sz="2000" dirty="0"/>
          </a:p>
          <a:p>
            <a:pPr algn="r">
              <a:spcBef>
                <a:spcPts val="672"/>
              </a:spcBef>
              <a:buNone/>
            </a:pPr>
            <a:r>
              <a:rPr lang="en-US" sz="2000" b="1" u="sng" dirty="0">
                <a:solidFill>
                  <a:schemeClr val="accent6">
                    <a:lumMod val="50000"/>
                  </a:schemeClr>
                </a:solidFill>
              </a:rPr>
              <a:t>CM 5-306D Adjustments to Time of Completion</a:t>
            </a:r>
          </a:p>
          <a:p>
            <a:pPr>
              <a:spcBef>
                <a:spcPts val="672"/>
              </a:spcBef>
            </a:pPr>
            <a:endParaRPr lang="en-US" sz="2000" dirty="0"/>
          </a:p>
          <a:p>
            <a:pPr algn="r">
              <a:spcBef>
                <a:spcPts val="672"/>
              </a:spcBef>
              <a:buNone/>
            </a:pPr>
            <a:endParaRPr lang="en-US" sz="20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Deferred Time Adjustment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25</a:t>
            </a:fld>
            <a:endParaRPr lang="en-US" dirty="0"/>
          </a:p>
        </p:txBody>
      </p:sp>
    </p:spTree>
    <p:extLst>
      <p:ext uri="{BB962C8B-B14F-4D97-AF65-F5344CB8AC3E}">
        <p14:creationId xmlns:p14="http://schemas.microsoft.com/office/powerpoint/2010/main" val="468744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456501"/>
            <a:ext cx="8425614" cy="5027425"/>
          </a:xfrm>
        </p:spPr>
        <p:txBody>
          <a:bodyPr>
            <a:normAutofit/>
          </a:bodyPr>
          <a:lstStyle/>
          <a:p>
            <a:pPr>
              <a:spcBef>
                <a:spcPts val="672"/>
              </a:spcBef>
            </a:pPr>
            <a:r>
              <a:rPr lang="en-US" dirty="0"/>
              <a:t>File TIA  used to support CO time adjustment.</a:t>
            </a:r>
          </a:p>
          <a:p>
            <a:pPr>
              <a:spcBef>
                <a:spcPts val="672"/>
              </a:spcBef>
            </a:pPr>
            <a:r>
              <a:rPr lang="en-US" dirty="0"/>
              <a:t>No supporting documentation </a:t>
            </a:r>
          </a:p>
          <a:p>
            <a:pPr marL="0" indent="0">
              <a:spcBef>
                <a:spcPts val="672"/>
              </a:spcBef>
              <a:buNone/>
            </a:pPr>
            <a:r>
              <a:rPr lang="en-US" dirty="0"/>
              <a:t>	= loss of federal funds </a:t>
            </a:r>
          </a:p>
          <a:p>
            <a:pPr marL="0" indent="0">
              <a:spcBef>
                <a:spcPts val="672"/>
              </a:spcBef>
              <a:buNone/>
            </a:pPr>
            <a:r>
              <a:rPr lang="en-US" sz="2800" dirty="0"/>
              <a:t>	= number unsupported days given x LDs($)</a:t>
            </a:r>
          </a:p>
          <a:p>
            <a:pPr algn="r">
              <a:spcBef>
                <a:spcPts val="672"/>
              </a:spcBef>
              <a:buNone/>
            </a:pPr>
            <a:endParaRPr lang="en-US" sz="2400" b="1" u="sng" dirty="0">
              <a:solidFill>
                <a:schemeClr val="accent6">
                  <a:lumMod val="50000"/>
                </a:schemeClr>
              </a:solidFill>
            </a:endParaRPr>
          </a:p>
          <a:p>
            <a:pPr algn="r">
              <a:spcBef>
                <a:spcPts val="672"/>
              </a:spcBef>
              <a:buNone/>
            </a:pPr>
            <a:endParaRPr lang="en-US" sz="2400" b="1" u="sng" dirty="0">
              <a:solidFill>
                <a:schemeClr val="accent6">
                  <a:lumMod val="50000"/>
                </a:schemeClr>
              </a:solidFill>
            </a:endParaRPr>
          </a:p>
          <a:p>
            <a:pPr algn="r">
              <a:spcBef>
                <a:spcPts val="672"/>
              </a:spcBef>
              <a:buNone/>
            </a:pPr>
            <a:r>
              <a:rPr lang="en-US" sz="2000" b="1" u="sng" dirty="0">
                <a:solidFill>
                  <a:schemeClr val="accent6">
                    <a:lumMod val="50000"/>
                  </a:schemeClr>
                </a:solidFill>
              </a:rPr>
              <a:t>LAPM 16.10 Change Orders</a:t>
            </a:r>
            <a:endParaRPr lang="en-US" sz="2000" dirty="0"/>
          </a:p>
          <a:p>
            <a:pPr algn="r">
              <a:spcBef>
                <a:spcPts val="672"/>
              </a:spcBef>
              <a:buNone/>
            </a:pPr>
            <a:r>
              <a:rPr lang="en-US" sz="2000" b="1" u="sng" dirty="0">
                <a:solidFill>
                  <a:schemeClr val="accent6">
                    <a:lumMod val="50000"/>
                  </a:schemeClr>
                </a:solidFill>
              </a:rPr>
              <a:t>CM 5-306D Adjustments to Time of Completion</a:t>
            </a:r>
          </a:p>
          <a:p>
            <a:pPr>
              <a:spcBef>
                <a:spcPts val="672"/>
              </a:spcBef>
            </a:pPr>
            <a:endParaRPr lang="en-US" sz="2400" dirty="0"/>
          </a:p>
          <a:p>
            <a:pPr algn="r">
              <a:spcBef>
                <a:spcPts val="672"/>
              </a:spcBef>
              <a:buNone/>
            </a:pPr>
            <a:endParaRPr lang="en-US" sz="24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Time Adjustment Documentation</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26</a:t>
            </a:fld>
            <a:endParaRPr lang="en-US" dirty="0"/>
          </a:p>
        </p:txBody>
      </p:sp>
    </p:spTree>
    <p:extLst>
      <p:ext uri="{BB962C8B-B14F-4D97-AF65-F5344CB8AC3E}">
        <p14:creationId xmlns:p14="http://schemas.microsoft.com/office/powerpoint/2010/main" val="3955632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408575"/>
            <a:ext cx="7907383" cy="4525963"/>
          </a:xfrm>
        </p:spPr>
        <p:txBody>
          <a:bodyPr>
            <a:normAutofit fontScale="92500" lnSpcReduction="20000"/>
          </a:bodyPr>
          <a:lstStyle/>
          <a:p>
            <a:pPr algn="ctr">
              <a:spcBef>
                <a:spcPts val="0"/>
              </a:spcBef>
              <a:spcAft>
                <a:spcPts val="1200"/>
              </a:spcAft>
              <a:buNone/>
            </a:pPr>
            <a:r>
              <a:rPr lang="en-US" b="1" dirty="0">
                <a:solidFill>
                  <a:srgbClr val="0000FF"/>
                </a:solidFill>
              </a:rPr>
              <a:t>CT Construction Manual!</a:t>
            </a:r>
          </a:p>
          <a:p>
            <a:pPr marL="0" indent="0" algn="ctr">
              <a:buNone/>
            </a:pPr>
            <a:r>
              <a:rPr lang="en-US" b="1" dirty="0">
                <a:solidFill>
                  <a:srgbClr val="0000FF"/>
                </a:solidFill>
              </a:rPr>
              <a:t>Chapter 5 Contract Administration </a:t>
            </a:r>
            <a:endParaRPr lang="en-US" dirty="0">
              <a:solidFill>
                <a:srgbClr val="0000FF"/>
              </a:solidFill>
            </a:endParaRPr>
          </a:p>
          <a:p>
            <a:pPr marL="0" indent="0" algn="ctr">
              <a:buNone/>
            </a:pPr>
            <a:r>
              <a:rPr lang="en-US" b="1" dirty="0">
                <a:solidFill>
                  <a:srgbClr val="0000FF"/>
                </a:solidFill>
              </a:rPr>
              <a:t>Section 3 Change Orders</a:t>
            </a:r>
          </a:p>
          <a:p>
            <a:pPr algn="ctr">
              <a:spcBef>
                <a:spcPts val="0"/>
              </a:spcBef>
              <a:spcAft>
                <a:spcPts val="1200"/>
              </a:spcAft>
              <a:buNone/>
            </a:pPr>
            <a:endParaRPr lang="en-US" b="1" dirty="0">
              <a:solidFill>
                <a:srgbClr val="0000FF"/>
              </a:solidFill>
            </a:endParaRPr>
          </a:p>
          <a:p>
            <a:pPr>
              <a:spcBef>
                <a:spcPts val="0"/>
              </a:spcBef>
              <a:spcAft>
                <a:spcPts val="1200"/>
              </a:spcAft>
            </a:pPr>
            <a:r>
              <a:rPr lang="en-US" b="1" dirty="0"/>
              <a:t>Change Order Standard Clauses:</a:t>
            </a:r>
          </a:p>
          <a:p>
            <a:pPr marL="0" indent="0">
              <a:spcBef>
                <a:spcPts val="0"/>
              </a:spcBef>
              <a:spcAft>
                <a:spcPts val="1200"/>
              </a:spcAft>
              <a:buNone/>
            </a:pPr>
            <a:r>
              <a:rPr lang="en-US" sz="1900" dirty="0">
                <a:hlinkClick r:id="rId3"/>
              </a:rPr>
              <a:t>https://dot.ca.gov/programs/construction/change-order-information/change-order-standard-clauses</a:t>
            </a:r>
            <a:endParaRPr lang="en-US" sz="1800" b="1" u="sng" dirty="0">
              <a:solidFill>
                <a:srgbClr val="0000FF"/>
              </a:solidFill>
            </a:endParaRPr>
          </a:p>
          <a:p>
            <a:pPr>
              <a:spcBef>
                <a:spcPts val="0"/>
              </a:spcBef>
              <a:spcAft>
                <a:spcPts val="1200"/>
              </a:spcAft>
            </a:pPr>
            <a:r>
              <a:rPr lang="en-US" b="1" dirty="0"/>
              <a:t>Examples of Change Orders: </a:t>
            </a:r>
          </a:p>
          <a:p>
            <a:pPr marL="0" indent="0">
              <a:spcBef>
                <a:spcPts val="0"/>
              </a:spcBef>
              <a:spcAft>
                <a:spcPts val="1200"/>
              </a:spcAft>
              <a:buNone/>
            </a:pPr>
            <a:r>
              <a:rPr lang="en-US" sz="1900" dirty="0">
                <a:hlinkClick r:id="rId4"/>
              </a:rPr>
              <a:t>https://dot.ca.gov/programs/construction/change-order-information/change-order-examples</a:t>
            </a:r>
            <a:endParaRPr lang="en-US" sz="1900" b="1" dirty="0"/>
          </a:p>
          <a:p>
            <a:pPr marL="0" indent="0">
              <a:spcBef>
                <a:spcPts val="0"/>
              </a:spcBef>
              <a:spcAft>
                <a:spcPts val="1200"/>
              </a:spcAft>
              <a:buNone/>
            </a:pPr>
            <a:r>
              <a:rPr lang="en-US" sz="2400" b="1" dirty="0"/>
              <a:t>	</a:t>
            </a:r>
            <a:endParaRPr lang="en-US" sz="2400" dirty="0"/>
          </a:p>
          <a:p>
            <a:pPr>
              <a:spcBef>
                <a:spcPts val="0"/>
              </a:spcBef>
              <a:spcAft>
                <a:spcPts val="1200"/>
              </a:spcAft>
              <a:buNone/>
            </a:pPr>
            <a:endParaRPr lang="en-US" sz="2000" b="1" dirty="0"/>
          </a:p>
          <a:p>
            <a:pPr>
              <a:spcBef>
                <a:spcPts val="0"/>
              </a:spcBef>
              <a:spcAft>
                <a:spcPts val="1200"/>
              </a:spcAft>
              <a:buNone/>
            </a:pPr>
            <a:endParaRPr lang="en-US" sz="2000" b="1" dirty="0"/>
          </a:p>
        </p:txBody>
      </p:sp>
      <p:sp>
        <p:nvSpPr>
          <p:cNvPr id="6"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Resources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244028"/>
            <a:ext cx="8213900" cy="5354882"/>
          </a:xfrm>
        </p:spPr>
        <p:txBody>
          <a:bodyPr>
            <a:noAutofit/>
          </a:bodyPr>
          <a:lstStyle/>
          <a:p>
            <a:pPr>
              <a:buNone/>
            </a:pPr>
            <a:r>
              <a:rPr lang="en-US" sz="2400" b="1" dirty="0"/>
              <a:t> </a:t>
            </a:r>
          </a:p>
          <a:p>
            <a:pPr indent="0">
              <a:buNone/>
            </a:pPr>
            <a:r>
              <a:rPr lang="en-US" sz="2000" b="1" u="sng" dirty="0"/>
              <a:t>Adjustment for Increase in Quantities in Excess of 25 Percent of the Quantities Shown on the Bid Item List</a:t>
            </a:r>
          </a:p>
          <a:p>
            <a:pPr>
              <a:buNone/>
            </a:pPr>
            <a:r>
              <a:rPr lang="en-US" sz="1800" b="1" dirty="0"/>
              <a:t>	</a:t>
            </a:r>
          </a:p>
          <a:p>
            <a:pPr>
              <a:buNone/>
            </a:pPr>
            <a:r>
              <a:rPr lang="en-US" sz="1800" b="1" dirty="0"/>
              <a:t>	</a:t>
            </a:r>
            <a:r>
              <a:rPr lang="en-US" sz="2000" dirty="0"/>
              <a:t>Standard Clause:</a:t>
            </a:r>
          </a:p>
          <a:p>
            <a:pPr>
              <a:buNone/>
            </a:pPr>
            <a:r>
              <a:rPr lang="en-US" sz="1800" dirty="0"/>
              <a:t> </a:t>
            </a:r>
          </a:p>
          <a:p>
            <a:pPr indent="0">
              <a:buNone/>
            </a:pPr>
            <a:r>
              <a:rPr lang="en-US" sz="2000" dirty="0"/>
              <a:t>Payment adjustment in accordance with Section 9-1.06B, “Increases of More Than 25 Percent,” of the </a:t>
            </a:r>
            <a:r>
              <a:rPr lang="en-US" sz="2000" i="1" dirty="0"/>
              <a:t>Standard Specifications</a:t>
            </a:r>
            <a:r>
              <a:rPr lang="en-US" sz="2000" dirty="0"/>
              <a:t>: </a:t>
            </a:r>
          </a:p>
          <a:p>
            <a:pPr indent="0">
              <a:buNone/>
            </a:pPr>
            <a:r>
              <a:rPr lang="en-US" sz="2000" dirty="0"/>
              <a:t>The following adjustment(s) will be made for units of work in excess of 125 percent of the quantities shown on the bid item list: </a:t>
            </a:r>
          </a:p>
          <a:p>
            <a:pPr indent="0">
              <a:buNone/>
            </a:pPr>
            <a:r>
              <a:rPr lang="en-US" sz="2000" dirty="0"/>
              <a:t>[</a:t>
            </a:r>
            <a:r>
              <a:rPr lang="en-US" sz="2000" i="1" dirty="0"/>
              <a:t>List the bid(s), unit adjustments, quantities, and total item adjustment(s).</a:t>
            </a:r>
            <a:r>
              <a:rPr lang="en-US" sz="2000" dirty="0"/>
              <a:t>] </a:t>
            </a:r>
          </a:p>
          <a:p>
            <a:pPr algn="ctr">
              <a:buNone/>
            </a:pPr>
            <a:endParaRPr lang="en-US" sz="2200" b="1" dirty="0">
              <a:solidFill>
                <a:schemeClr val="accent6">
                  <a:lumMod val="50000"/>
                </a:schemeClr>
              </a:solidFill>
            </a:endParaRPr>
          </a:p>
          <a:p>
            <a:pPr algn="ctr">
              <a:buNone/>
            </a:pPr>
            <a:br>
              <a:rPr lang="en-US" sz="2200" b="1" dirty="0">
                <a:solidFill>
                  <a:schemeClr val="accent6">
                    <a:lumMod val="50000"/>
                  </a:schemeClr>
                </a:solidFill>
              </a:rPr>
            </a:br>
            <a:endParaRPr lang="en-US" sz="2200" b="1" dirty="0">
              <a:solidFill>
                <a:schemeClr val="accent6">
                  <a:lumMod val="50000"/>
                </a:schemeClr>
              </a:solidFill>
            </a:endParaRPr>
          </a:p>
          <a:p>
            <a:pPr>
              <a:buNone/>
            </a:pPr>
            <a:endParaRPr lang="en-US" sz="24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Sample Clauses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927" y="1410785"/>
            <a:ext cx="8213900" cy="5222240"/>
          </a:xfrm>
        </p:spPr>
        <p:txBody>
          <a:bodyPr>
            <a:normAutofit/>
          </a:bodyPr>
          <a:lstStyle/>
          <a:p>
            <a:pPr>
              <a:buNone/>
            </a:pPr>
            <a:r>
              <a:rPr lang="en-US" sz="2400" b="1" dirty="0"/>
              <a:t> 	</a:t>
            </a:r>
            <a:r>
              <a:rPr lang="en-US" sz="2000" b="1" u="sng" dirty="0"/>
              <a:t>Extra Work or Payment Adjustment at Agreed Unit Price</a:t>
            </a:r>
            <a:r>
              <a:rPr lang="en-US" sz="2000" dirty="0"/>
              <a:t> </a:t>
            </a:r>
          </a:p>
          <a:p>
            <a:pPr>
              <a:buNone/>
            </a:pPr>
            <a:r>
              <a:rPr lang="en-US" sz="2400" dirty="0"/>
              <a:t> </a:t>
            </a:r>
          </a:p>
          <a:p>
            <a:pPr>
              <a:buNone/>
            </a:pPr>
            <a:r>
              <a:rPr lang="en-US" sz="2000" dirty="0"/>
              <a:t>	Standard Clause:</a:t>
            </a:r>
          </a:p>
          <a:p>
            <a:pPr>
              <a:buNone/>
            </a:pPr>
            <a:r>
              <a:rPr lang="en-US" sz="2400" b="1" u="sng" dirty="0"/>
              <a:t> </a:t>
            </a:r>
            <a:endParaRPr lang="en-US" sz="2000" dirty="0"/>
          </a:p>
          <a:p>
            <a:pPr indent="0">
              <a:buNone/>
            </a:pPr>
            <a:r>
              <a:rPr lang="en-US" sz="2000" dirty="0"/>
              <a:t>For this work, the contractor shall receive and accept $ __ per [</a:t>
            </a:r>
            <a:r>
              <a:rPr lang="en-US" sz="2000" i="1" dirty="0"/>
              <a:t>unit</a:t>
            </a:r>
            <a:r>
              <a:rPr lang="en-US" sz="2000" dirty="0"/>
              <a:t>] of [</a:t>
            </a:r>
            <a:r>
              <a:rPr lang="en-US" sz="2000" i="1" dirty="0"/>
              <a:t>pipe, fence, among other items</a:t>
            </a:r>
            <a:r>
              <a:rPr lang="en-US" sz="2000" dirty="0"/>
              <a:t>]. This sum constitutes full and complete compensation for furnishing all labor, material, equipment, tools, and incidentals including all markups by reason of this change. </a:t>
            </a:r>
          </a:p>
          <a:p>
            <a:pPr indent="0">
              <a:buNone/>
            </a:pPr>
            <a:endParaRPr lang="en-US" sz="2000" u="sng" dirty="0"/>
          </a:p>
          <a:p>
            <a:pPr indent="0">
              <a:buNone/>
            </a:pPr>
            <a:endParaRPr lang="en-US" sz="2000" u="sng" dirty="0"/>
          </a:p>
          <a:p>
            <a:pPr>
              <a:buNone/>
            </a:pPr>
            <a:endParaRPr lang="en-US" sz="2000" dirty="0"/>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Sample Clauses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75" y="516021"/>
            <a:ext cx="8229600" cy="1032042"/>
          </a:xfrm>
        </p:spPr>
        <p:txBody>
          <a:bodyPr>
            <a:normAutofit fontScale="90000"/>
          </a:bodyPr>
          <a:lstStyle/>
          <a:p>
            <a:r>
              <a:rPr lang="en-US" sz="2700" dirty="0"/>
              <a:t>Change Orders:</a:t>
            </a:r>
            <a:br>
              <a:rPr lang="en-US" sz="2700" dirty="0"/>
            </a:br>
            <a:r>
              <a:rPr lang="en-US" sz="2700" dirty="0"/>
              <a:t>Examples</a:t>
            </a:r>
            <a:br>
              <a:rPr lang="en-US" dirty="0"/>
            </a:br>
            <a:endParaRPr lang="en-US" dirty="0"/>
          </a:p>
        </p:txBody>
      </p:sp>
      <p:sp>
        <p:nvSpPr>
          <p:cNvPr id="3" name="Content Placeholder 2"/>
          <p:cNvSpPr>
            <a:spLocks noGrp="1"/>
          </p:cNvSpPr>
          <p:nvPr>
            <p:ph idx="1"/>
          </p:nvPr>
        </p:nvSpPr>
        <p:spPr>
          <a:xfrm>
            <a:off x="333375" y="1280160"/>
            <a:ext cx="8213900" cy="5222240"/>
          </a:xfrm>
        </p:spPr>
        <p:txBody>
          <a:bodyPr>
            <a:normAutofit/>
          </a:bodyPr>
          <a:lstStyle/>
          <a:p>
            <a:pPr>
              <a:buNone/>
            </a:pPr>
            <a:r>
              <a:rPr lang="en-US" sz="2000" dirty="0"/>
              <a:t> </a:t>
            </a:r>
          </a:p>
          <a:p>
            <a:pPr indent="0">
              <a:buNone/>
            </a:pPr>
            <a:endParaRPr lang="en-US" sz="2000" u="sng" dirty="0"/>
          </a:p>
          <a:p>
            <a:pPr>
              <a:buNone/>
            </a:pPr>
            <a:endParaRPr lang="en-US" sz="2000" dirty="0"/>
          </a:p>
        </p:txBody>
      </p:sp>
      <p:sp>
        <p:nvSpPr>
          <p:cNvPr id="6" name="TextBox 5"/>
          <p:cNvSpPr txBox="1"/>
          <p:nvPr/>
        </p:nvSpPr>
        <p:spPr>
          <a:xfrm>
            <a:off x="0" y="2202717"/>
            <a:ext cx="3750891" cy="2585323"/>
          </a:xfrm>
          <a:prstGeom prst="rect">
            <a:avLst/>
          </a:prstGeom>
          <a:noFill/>
        </p:spPr>
        <p:txBody>
          <a:bodyPr wrap="square" rtlCol="0">
            <a:spAutoFit/>
          </a:bodyPr>
          <a:lstStyle/>
          <a:p>
            <a:pPr marL="342900" indent="-342900" algn="ctr" defTabSz="914400">
              <a:spcAft>
                <a:spcPts val="1200"/>
              </a:spcAft>
            </a:pPr>
            <a:r>
              <a:rPr lang="en-US" sz="2200" b="1" dirty="0">
                <a:solidFill>
                  <a:schemeClr val="accent6">
                    <a:lumMod val="50000"/>
                  </a:schemeClr>
                </a:solidFill>
                <a:latin typeface="Arial" panose="020B0604020202020204" pitchFamily="34" charset="0"/>
                <a:cs typeface="Arial" panose="020B0604020202020204" pitchFamily="34" charset="0"/>
              </a:rPr>
              <a:t>CM Example </a:t>
            </a:r>
          </a:p>
          <a:p>
            <a:pPr indent="-342900" algn="ctr">
              <a:spcAft>
                <a:spcPts val="1200"/>
              </a:spcAft>
            </a:pPr>
            <a:r>
              <a:rPr lang="en-US" sz="2200" b="1" dirty="0">
                <a:solidFill>
                  <a:schemeClr val="accent6">
                    <a:lumMod val="50000"/>
                  </a:schemeClr>
                </a:solidFill>
                <a:latin typeface="Arial" panose="020B0604020202020204" pitchFamily="34" charset="0"/>
                <a:cs typeface="Arial" panose="020B0604020202020204" pitchFamily="34" charset="0"/>
              </a:rPr>
              <a:t>Work-Character Change</a:t>
            </a:r>
          </a:p>
          <a:p>
            <a:pPr indent="-342900" algn="ctr">
              <a:spcAft>
                <a:spcPts val="1200"/>
              </a:spcAft>
            </a:pPr>
            <a:r>
              <a:rPr lang="en-US" sz="2200" b="1" dirty="0">
                <a:solidFill>
                  <a:schemeClr val="accent6">
                    <a:lumMod val="50000"/>
                  </a:schemeClr>
                </a:solidFill>
                <a:latin typeface="Arial" panose="020B0604020202020204" pitchFamily="34" charset="0"/>
                <a:cs typeface="Arial" panose="020B0604020202020204" pitchFamily="34" charset="0"/>
              </a:rPr>
              <a:t>Item Increase, Payment Adjustment, Extra Work at Force Account</a:t>
            </a:r>
          </a:p>
          <a:p>
            <a:pPr indent="-342900" algn="ctr">
              <a:spcAft>
                <a:spcPts val="1200"/>
              </a:spcAft>
            </a:pPr>
            <a:r>
              <a:rPr lang="en-US" sz="2200" b="1" dirty="0">
                <a:solidFill>
                  <a:schemeClr val="accent6">
                    <a:lumMod val="50000"/>
                  </a:schemeClr>
                </a:solidFill>
                <a:latin typeface="Arial" panose="020B0604020202020204" pitchFamily="34" charset="0"/>
                <a:cs typeface="Arial" panose="020B0604020202020204" pitchFamily="34" charset="0"/>
              </a:rPr>
              <a:t>(Handout  Pg. 13)</a:t>
            </a:r>
            <a:endParaRPr lang="sq-AL" sz="2200" b="1" dirty="0">
              <a:solidFill>
                <a:schemeClr val="accent6">
                  <a:lumMod val="50000"/>
                </a:schemeClr>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41A0527-32D7-4FE2-8C5B-FBC541753985}" type="slidenum">
              <a:rPr lang="en-US" smtClean="0"/>
              <a:pPr/>
              <a:t>30</a:t>
            </a:fld>
            <a:endParaRPr lang="en-US" dirty="0"/>
          </a:p>
        </p:txBody>
      </p:sp>
      <p:pic>
        <p:nvPicPr>
          <p:cNvPr id="8" name="Picture 7" descr="Text&#10;&#10;Description automatically generated">
            <a:extLst>
              <a:ext uri="{FF2B5EF4-FFF2-40B4-BE49-F238E27FC236}">
                <a16:creationId xmlns:a16="http://schemas.microsoft.com/office/drawing/2014/main" id="{3D7DA3FA-8F4A-4ADB-B8BB-7D1FC0F8825D}"/>
              </a:ext>
            </a:extLst>
          </p:cNvPr>
          <p:cNvPicPr>
            <a:picLocks noChangeAspect="1"/>
          </p:cNvPicPr>
          <p:nvPr/>
        </p:nvPicPr>
        <p:blipFill>
          <a:blip r:embed="rId3"/>
          <a:stretch>
            <a:fillRect/>
          </a:stretch>
        </p:blipFill>
        <p:spPr>
          <a:xfrm>
            <a:off x="3836773" y="136525"/>
            <a:ext cx="5097162" cy="6596326"/>
          </a:xfrm>
          <a:prstGeom prst="rect">
            <a:avLst/>
          </a:prstGeom>
          <a:ln w="12700">
            <a:solidFill>
              <a:schemeClr val="tx1"/>
            </a:solidFill>
          </a:ln>
        </p:spPr>
      </p:pic>
    </p:spTree>
    <p:extLst>
      <p:ext uri="{BB962C8B-B14F-4D97-AF65-F5344CB8AC3E}">
        <p14:creationId xmlns:p14="http://schemas.microsoft.com/office/powerpoint/2010/main" val="2783619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75" y="516021"/>
            <a:ext cx="8229600" cy="1032042"/>
          </a:xfrm>
        </p:spPr>
        <p:txBody>
          <a:bodyPr>
            <a:normAutofit fontScale="90000"/>
          </a:bodyPr>
          <a:lstStyle/>
          <a:p>
            <a:r>
              <a:rPr lang="en-US" sz="2700" dirty="0"/>
              <a:t>Change Orders:</a:t>
            </a:r>
            <a:br>
              <a:rPr lang="en-US" sz="2700" dirty="0"/>
            </a:br>
            <a:r>
              <a:rPr lang="en-US" sz="2700" dirty="0"/>
              <a:t>Examples</a:t>
            </a:r>
            <a:br>
              <a:rPr lang="en-US" dirty="0"/>
            </a:br>
            <a:endParaRPr lang="en-US" dirty="0"/>
          </a:p>
        </p:txBody>
      </p:sp>
      <p:sp>
        <p:nvSpPr>
          <p:cNvPr id="6" name="TextBox 5"/>
          <p:cNvSpPr txBox="1"/>
          <p:nvPr/>
        </p:nvSpPr>
        <p:spPr>
          <a:xfrm>
            <a:off x="0" y="2202717"/>
            <a:ext cx="3750891" cy="2585323"/>
          </a:xfrm>
          <a:prstGeom prst="rect">
            <a:avLst/>
          </a:prstGeom>
          <a:noFill/>
        </p:spPr>
        <p:txBody>
          <a:bodyPr wrap="square" rtlCol="0">
            <a:spAutoFit/>
          </a:bodyPr>
          <a:lstStyle/>
          <a:p>
            <a:pPr marL="342900" indent="-342900" algn="ctr" defTabSz="914400">
              <a:spcAft>
                <a:spcPts val="1200"/>
              </a:spcAft>
            </a:pPr>
            <a:r>
              <a:rPr lang="en-US" sz="2200" b="1" dirty="0">
                <a:solidFill>
                  <a:schemeClr val="accent6">
                    <a:lumMod val="50000"/>
                  </a:schemeClr>
                </a:solidFill>
                <a:latin typeface="Arial" panose="020B0604020202020204" pitchFamily="34" charset="0"/>
                <a:cs typeface="Arial" panose="020B0604020202020204" pitchFamily="34" charset="0"/>
              </a:rPr>
              <a:t>CM Example </a:t>
            </a:r>
          </a:p>
          <a:p>
            <a:pPr indent="-342900" algn="ctr">
              <a:spcAft>
                <a:spcPts val="1200"/>
              </a:spcAft>
            </a:pPr>
            <a:r>
              <a:rPr lang="en-US" sz="2200" b="1" dirty="0">
                <a:solidFill>
                  <a:schemeClr val="accent6">
                    <a:lumMod val="50000"/>
                  </a:schemeClr>
                </a:solidFill>
                <a:latin typeface="Arial" panose="020B0604020202020204" pitchFamily="34" charset="0"/>
                <a:cs typeface="Arial" panose="020B0604020202020204" pitchFamily="34" charset="0"/>
              </a:rPr>
              <a:t>Critical Delay</a:t>
            </a:r>
          </a:p>
          <a:p>
            <a:pPr indent="-342900" algn="ctr">
              <a:spcAft>
                <a:spcPts val="1200"/>
              </a:spcAft>
            </a:pPr>
            <a:r>
              <a:rPr lang="en-US" sz="2200" b="1" dirty="0">
                <a:solidFill>
                  <a:schemeClr val="accent6">
                    <a:lumMod val="50000"/>
                  </a:schemeClr>
                </a:solidFill>
                <a:latin typeface="Arial" panose="020B0604020202020204" pitchFamily="34" charset="0"/>
                <a:cs typeface="Arial" panose="020B0604020202020204" pitchFamily="34" charset="0"/>
              </a:rPr>
              <a:t>Payment Adjustment at Agreed Lump Sum and Time Adjustment</a:t>
            </a:r>
          </a:p>
          <a:p>
            <a:pPr indent="-342900" algn="ctr">
              <a:spcAft>
                <a:spcPts val="1200"/>
              </a:spcAft>
            </a:pPr>
            <a:r>
              <a:rPr lang="en-US" sz="2200" b="1" dirty="0">
                <a:solidFill>
                  <a:schemeClr val="accent6">
                    <a:lumMod val="50000"/>
                  </a:schemeClr>
                </a:solidFill>
                <a:latin typeface="Arial" panose="020B0604020202020204" pitchFamily="34" charset="0"/>
                <a:cs typeface="Arial" panose="020B0604020202020204" pitchFamily="34" charset="0"/>
              </a:rPr>
              <a:t>(Handout  Pg. 14)</a:t>
            </a:r>
            <a:endParaRPr lang="sq-AL" sz="2200" b="1" dirty="0">
              <a:solidFill>
                <a:schemeClr val="accent6">
                  <a:lumMod val="50000"/>
                </a:schemeClr>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41A0527-32D7-4FE2-8C5B-FBC541753985}" type="slidenum">
              <a:rPr lang="en-US" smtClean="0"/>
              <a:pPr/>
              <a:t>31</a:t>
            </a:fld>
            <a:endParaRPr lang="en-US" dirty="0"/>
          </a:p>
        </p:txBody>
      </p:sp>
      <p:pic>
        <p:nvPicPr>
          <p:cNvPr id="5" name="Picture 4" descr="Text, letter&#10;&#10;Description automatically generated">
            <a:extLst>
              <a:ext uri="{FF2B5EF4-FFF2-40B4-BE49-F238E27FC236}">
                <a16:creationId xmlns:a16="http://schemas.microsoft.com/office/drawing/2014/main" id="{65A0498D-618C-4C91-9999-655BEDDE5204}"/>
              </a:ext>
            </a:extLst>
          </p:cNvPr>
          <p:cNvPicPr>
            <a:picLocks noChangeAspect="1"/>
          </p:cNvPicPr>
          <p:nvPr/>
        </p:nvPicPr>
        <p:blipFill>
          <a:blip r:embed="rId3"/>
          <a:stretch>
            <a:fillRect/>
          </a:stretch>
        </p:blipFill>
        <p:spPr>
          <a:xfrm>
            <a:off x="3737955" y="136525"/>
            <a:ext cx="5088370" cy="6584950"/>
          </a:xfrm>
          <a:prstGeom prst="rect">
            <a:avLst/>
          </a:prstGeom>
          <a:ln w="12700">
            <a:solidFill>
              <a:schemeClr val="tx1"/>
            </a:solidFill>
          </a:ln>
        </p:spPr>
      </p:pic>
    </p:spTree>
    <p:extLst>
      <p:ext uri="{BB962C8B-B14F-4D97-AF65-F5344CB8AC3E}">
        <p14:creationId xmlns:p14="http://schemas.microsoft.com/office/powerpoint/2010/main" val="3383414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420876"/>
            <a:ext cx="8213900" cy="5246624"/>
          </a:xfrm>
        </p:spPr>
        <p:txBody>
          <a:bodyPr>
            <a:noAutofit/>
          </a:bodyPr>
          <a:lstStyle/>
          <a:p>
            <a:pPr marL="0" indent="0">
              <a:spcBef>
                <a:spcPts val="672"/>
              </a:spcBef>
              <a:buNone/>
            </a:pPr>
            <a:r>
              <a:rPr lang="en-US" b="1" dirty="0"/>
              <a:t>What is the CO Memorandum?</a:t>
            </a:r>
          </a:p>
          <a:p>
            <a:pPr>
              <a:spcBef>
                <a:spcPts val="672"/>
              </a:spcBef>
            </a:pPr>
            <a:r>
              <a:rPr lang="en-US" dirty="0"/>
              <a:t>Internal document</a:t>
            </a:r>
          </a:p>
          <a:p>
            <a:pPr>
              <a:spcBef>
                <a:spcPts val="672"/>
              </a:spcBef>
            </a:pPr>
            <a:r>
              <a:rPr lang="en-US" dirty="0"/>
              <a:t>Explains the scope and reasons for the change </a:t>
            </a:r>
          </a:p>
          <a:p>
            <a:pPr>
              <a:spcBef>
                <a:spcPts val="672"/>
              </a:spcBef>
            </a:pPr>
            <a:r>
              <a:rPr lang="en-US" dirty="0"/>
              <a:t>Provides justification for the work</a:t>
            </a:r>
          </a:p>
          <a:p>
            <a:pPr>
              <a:spcBef>
                <a:spcPts val="672"/>
              </a:spcBef>
            </a:pPr>
            <a:r>
              <a:rPr lang="en-US" dirty="0"/>
              <a:t>Supports reasonableness of the compensation</a:t>
            </a:r>
          </a:p>
          <a:p>
            <a:pPr lvl="2" indent="-454025">
              <a:spcBef>
                <a:spcPts val="672"/>
              </a:spcBef>
              <a:buFont typeface="Verdana" panose="020B0604030504040204" pitchFamily="34" charset="0"/>
              <a:buChar char="−"/>
            </a:pPr>
            <a:r>
              <a:rPr lang="en-US" sz="2400" dirty="0"/>
              <a:t>Money</a:t>
            </a:r>
          </a:p>
          <a:p>
            <a:pPr lvl="2" indent="-454025">
              <a:spcBef>
                <a:spcPts val="672"/>
              </a:spcBef>
              <a:buFont typeface="Verdana" panose="020B0604030504040204" pitchFamily="34" charset="0"/>
              <a:buChar char="−"/>
            </a:pPr>
            <a:r>
              <a:rPr lang="en-US" sz="2400" dirty="0"/>
              <a:t>Time </a:t>
            </a:r>
          </a:p>
          <a:p>
            <a:pPr marL="352425" indent="0" algn="r">
              <a:spcBef>
                <a:spcPts val="672"/>
              </a:spcBef>
              <a:buNone/>
            </a:pPr>
            <a:endParaRPr lang="en-US" sz="2000" b="1" u="sng" dirty="0">
              <a:solidFill>
                <a:schemeClr val="accent6">
                  <a:lumMod val="50000"/>
                </a:schemeClr>
              </a:solidFill>
            </a:endParaRPr>
          </a:p>
          <a:p>
            <a:pPr marL="352425" indent="0" algn="r">
              <a:spcBef>
                <a:spcPts val="672"/>
              </a:spcBef>
              <a:buNone/>
            </a:pPr>
            <a:r>
              <a:rPr lang="en-US" sz="2000" b="1" u="sng" dirty="0">
                <a:solidFill>
                  <a:schemeClr val="accent6">
                    <a:lumMod val="50000"/>
                  </a:schemeClr>
                </a:solidFill>
              </a:rPr>
              <a:t>CM 5-307 Change Order Memorandum</a:t>
            </a:r>
          </a:p>
          <a:p>
            <a:pPr marL="352425" indent="0" algn="r">
              <a:spcBef>
                <a:spcPts val="672"/>
              </a:spcBef>
              <a:buNone/>
            </a:pPr>
            <a:endParaRPr lang="en-US" u="sng" dirty="0">
              <a:solidFill>
                <a:srgbClr val="FF0000"/>
              </a:solidFill>
            </a:endParaRPr>
          </a:p>
        </p:txBody>
      </p:sp>
      <p:sp>
        <p:nvSpPr>
          <p:cNvPr id="5"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Memorandum</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407268"/>
            <a:ext cx="8229600" cy="5188494"/>
          </a:xfrm>
        </p:spPr>
        <p:txBody>
          <a:bodyPr>
            <a:noAutofit/>
          </a:bodyPr>
          <a:lstStyle/>
          <a:p>
            <a:pPr>
              <a:spcBef>
                <a:spcPts val="672"/>
              </a:spcBef>
              <a:buNone/>
            </a:pPr>
            <a:r>
              <a:rPr lang="en-US" b="1" dirty="0"/>
              <a:t>Include:</a:t>
            </a:r>
          </a:p>
          <a:p>
            <a:pPr>
              <a:spcBef>
                <a:spcPts val="672"/>
              </a:spcBef>
            </a:pPr>
            <a:r>
              <a:rPr lang="en-US" dirty="0"/>
              <a:t>Summary line or two of what the change order provides</a:t>
            </a:r>
          </a:p>
          <a:p>
            <a:pPr>
              <a:spcBef>
                <a:spcPts val="672"/>
              </a:spcBef>
            </a:pPr>
            <a:r>
              <a:rPr lang="en-US" dirty="0"/>
              <a:t>Why the change is needed</a:t>
            </a:r>
          </a:p>
          <a:p>
            <a:pPr>
              <a:spcBef>
                <a:spcPts val="672"/>
              </a:spcBef>
            </a:pPr>
            <a:endParaRPr lang="en-US" sz="1800" dirty="0"/>
          </a:p>
          <a:p>
            <a:pPr>
              <a:spcBef>
                <a:spcPts val="672"/>
              </a:spcBef>
            </a:pPr>
            <a:endParaRPr lang="en-US" sz="1800" dirty="0"/>
          </a:p>
          <a:p>
            <a:pPr marL="352425" indent="0" algn="r">
              <a:spcBef>
                <a:spcPts val="672"/>
              </a:spcBef>
              <a:buNone/>
            </a:pPr>
            <a:r>
              <a:rPr lang="en-US" sz="2000" dirty="0"/>
              <a:t> </a:t>
            </a:r>
            <a:r>
              <a:rPr lang="en-US" sz="2000" b="1" u="sng" dirty="0">
                <a:solidFill>
                  <a:schemeClr val="accent6">
                    <a:lumMod val="50000"/>
                  </a:schemeClr>
                </a:solidFill>
              </a:rPr>
              <a:t>CM 5-307 Change Order Memorandum</a:t>
            </a:r>
          </a:p>
          <a:p>
            <a:pPr marL="352425" indent="0" algn="r">
              <a:spcBef>
                <a:spcPts val="672"/>
              </a:spcBef>
              <a:buNone/>
            </a:pPr>
            <a:endParaRPr lang="en-US" sz="1000" u="sng" dirty="0">
              <a:solidFill>
                <a:srgbClr val="FF0000"/>
              </a:solidFill>
            </a:endParaRPr>
          </a:p>
          <a:p>
            <a:pPr>
              <a:spcBef>
                <a:spcPts val="672"/>
              </a:spcBef>
              <a:buNone/>
            </a:pPr>
            <a:endParaRPr lang="en-US" sz="1800" dirty="0"/>
          </a:p>
        </p:txBody>
      </p:sp>
      <p:sp>
        <p:nvSpPr>
          <p:cNvPr id="6"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Memorandum</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4" y="1407268"/>
            <a:ext cx="8213901" cy="5188494"/>
          </a:xfrm>
        </p:spPr>
        <p:txBody>
          <a:bodyPr>
            <a:noAutofit/>
          </a:bodyPr>
          <a:lstStyle/>
          <a:p>
            <a:pPr>
              <a:spcBef>
                <a:spcPts val="672"/>
              </a:spcBef>
              <a:buNone/>
            </a:pPr>
            <a:r>
              <a:rPr lang="en-US" b="1" dirty="0"/>
              <a:t>Include:</a:t>
            </a:r>
          </a:p>
          <a:p>
            <a:pPr marL="288925" lvl="1">
              <a:spcBef>
                <a:spcPts val="672"/>
              </a:spcBef>
              <a:buFont typeface="Arial" panose="020B0604020202020204" pitchFamily="34" charset="0"/>
              <a:buChar char="•"/>
            </a:pPr>
            <a:r>
              <a:rPr lang="en-US" sz="2800" dirty="0"/>
              <a:t>Why the particular method of payment was chosen.</a:t>
            </a:r>
          </a:p>
          <a:p>
            <a:pPr marL="288925" lvl="1">
              <a:spcBef>
                <a:spcPts val="672"/>
              </a:spcBef>
              <a:buFont typeface="Arial" panose="020B0604020202020204" pitchFamily="34" charset="0"/>
              <a:buChar char="•"/>
            </a:pPr>
            <a:r>
              <a:rPr lang="en-US" sz="2800" dirty="0"/>
              <a:t>State the method used in making the cost analysis</a:t>
            </a:r>
          </a:p>
          <a:p>
            <a:pPr marL="288925" lvl="1">
              <a:spcBef>
                <a:spcPts val="672"/>
              </a:spcBef>
              <a:buFont typeface="Arial" panose="020B0604020202020204" pitchFamily="34" charset="0"/>
              <a:buChar char="•"/>
            </a:pPr>
            <a:r>
              <a:rPr lang="en-US" sz="2800" dirty="0"/>
              <a:t>Include the cost analysis in the files</a:t>
            </a:r>
          </a:p>
          <a:p>
            <a:pPr lvl="1">
              <a:spcBef>
                <a:spcPts val="672"/>
              </a:spcBef>
            </a:pPr>
            <a:endParaRPr lang="en-US" sz="1800" dirty="0"/>
          </a:p>
          <a:p>
            <a:pPr lvl="1">
              <a:spcBef>
                <a:spcPts val="672"/>
              </a:spcBef>
            </a:pPr>
            <a:endParaRPr lang="en-US" sz="1800" dirty="0"/>
          </a:p>
          <a:p>
            <a:pPr lvl="1" algn="r">
              <a:spcBef>
                <a:spcPts val="672"/>
              </a:spcBef>
              <a:buNone/>
            </a:pPr>
            <a:r>
              <a:rPr lang="en-US" sz="1800" dirty="0"/>
              <a:t> </a:t>
            </a:r>
            <a:r>
              <a:rPr lang="en-US" sz="2000" b="1" u="sng" dirty="0">
                <a:solidFill>
                  <a:schemeClr val="accent6">
                    <a:lumMod val="50000"/>
                  </a:schemeClr>
                </a:solidFill>
              </a:rPr>
              <a:t>CM 5-307 Change Order Memorandum</a:t>
            </a:r>
          </a:p>
          <a:p>
            <a:pPr lvl="1">
              <a:spcBef>
                <a:spcPts val="672"/>
              </a:spcBef>
            </a:pPr>
            <a:endParaRPr lang="en-US" sz="1800" dirty="0"/>
          </a:p>
        </p:txBody>
      </p:sp>
      <p:sp>
        <p:nvSpPr>
          <p:cNvPr id="6"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Memorandum</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407268"/>
            <a:ext cx="7999920" cy="5188494"/>
          </a:xfrm>
        </p:spPr>
        <p:txBody>
          <a:bodyPr>
            <a:noAutofit/>
          </a:bodyPr>
          <a:lstStyle/>
          <a:p>
            <a:pPr>
              <a:spcBef>
                <a:spcPts val="672"/>
              </a:spcBef>
              <a:buNone/>
            </a:pPr>
            <a:r>
              <a:rPr lang="en-US" b="1" dirty="0"/>
              <a:t>Include:</a:t>
            </a:r>
          </a:p>
          <a:p>
            <a:pPr>
              <a:spcBef>
                <a:spcPts val="672"/>
              </a:spcBef>
            </a:pPr>
            <a:r>
              <a:rPr lang="en-US" b="1" dirty="0"/>
              <a:t> </a:t>
            </a:r>
            <a:r>
              <a:rPr lang="en-US" dirty="0"/>
              <a:t>Justification for </a:t>
            </a:r>
            <a:r>
              <a:rPr lang="en-US" b="1" dirty="0"/>
              <a:t>contract time adjustment</a:t>
            </a:r>
            <a:r>
              <a:rPr lang="en-US" dirty="0"/>
              <a:t>:</a:t>
            </a:r>
          </a:p>
          <a:p>
            <a:pPr marL="917575" lvl="1" indent="-347663">
              <a:spcBef>
                <a:spcPts val="672"/>
              </a:spcBef>
            </a:pPr>
            <a:r>
              <a:rPr lang="en-US" dirty="0"/>
              <a:t>State controlling operation during the delay period</a:t>
            </a:r>
            <a:endParaRPr lang="en-US" altLang="en-US" dirty="0"/>
          </a:p>
          <a:p>
            <a:pPr marL="917575" lvl="1" indent="-347663">
              <a:spcBef>
                <a:spcPts val="672"/>
              </a:spcBef>
            </a:pPr>
            <a:r>
              <a:rPr lang="en-US" dirty="0"/>
              <a:t>Indicate the specific calendar or working days represented by the time extension (if work done)</a:t>
            </a:r>
          </a:p>
          <a:p>
            <a:pPr marL="822960" lvl="1">
              <a:spcBef>
                <a:spcPts val="672"/>
              </a:spcBef>
            </a:pPr>
            <a:r>
              <a:rPr lang="en-US" altLang="en-US" dirty="0"/>
              <a:t>Note that TIA is on file</a:t>
            </a:r>
          </a:p>
          <a:p>
            <a:pPr lvl="1">
              <a:spcBef>
                <a:spcPts val="672"/>
              </a:spcBef>
            </a:pPr>
            <a:endParaRPr lang="en-US" dirty="0"/>
          </a:p>
        </p:txBody>
      </p:sp>
      <p:sp>
        <p:nvSpPr>
          <p:cNvPr id="6"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Memorandum</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35</a:t>
            </a:fld>
            <a:endParaRPr lang="en-US" dirty="0"/>
          </a:p>
        </p:txBody>
      </p:sp>
      <p:sp>
        <p:nvSpPr>
          <p:cNvPr id="4" name="Rectangle 3"/>
          <p:cNvSpPr/>
          <p:nvPr/>
        </p:nvSpPr>
        <p:spPr>
          <a:xfrm>
            <a:off x="3761295" y="4984739"/>
            <a:ext cx="4572000" cy="736099"/>
          </a:xfrm>
          <a:prstGeom prst="rect">
            <a:avLst/>
          </a:prstGeom>
        </p:spPr>
        <p:txBody>
          <a:bodyPr>
            <a:spAutoFit/>
          </a:bodyPr>
          <a:lstStyle/>
          <a:p>
            <a:pPr marL="352425" indent="0" algn="r">
              <a:spcBef>
                <a:spcPts val="672"/>
              </a:spcBef>
              <a:buNone/>
            </a:pPr>
            <a:r>
              <a:rPr lang="en-US" b="1" u="sng" dirty="0">
                <a:solidFill>
                  <a:schemeClr val="accent6">
                    <a:lumMod val="50000"/>
                  </a:schemeClr>
                </a:solidFill>
              </a:rPr>
              <a:t>CTSS 8-1.07B</a:t>
            </a:r>
          </a:p>
          <a:p>
            <a:pPr marL="352425" indent="0" algn="r">
              <a:spcBef>
                <a:spcPts val="672"/>
              </a:spcBef>
              <a:buNone/>
            </a:pPr>
            <a:r>
              <a:rPr lang="en-US" b="1" u="sng" dirty="0">
                <a:solidFill>
                  <a:schemeClr val="accent6">
                    <a:lumMod val="50000"/>
                  </a:schemeClr>
                </a:solidFill>
              </a:rPr>
              <a:t>Green Book 6-4.2 Extensions of Time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410262"/>
            <a:ext cx="8216900" cy="5397500"/>
          </a:xfrm>
        </p:spPr>
        <p:txBody>
          <a:bodyPr>
            <a:noAutofit/>
          </a:bodyPr>
          <a:lstStyle/>
          <a:p>
            <a:pPr>
              <a:spcBef>
                <a:spcPts val="672"/>
              </a:spcBef>
              <a:buNone/>
            </a:pPr>
            <a:r>
              <a:rPr lang="en-US" b="1" dirty="0"/>
              <a:t>Include:</a:t>
            </a:r>
          </a:p>
          <a:p>
            <a:pPr marL="347663" lvl="1" indent="-347663">
              <a:spcBef>
                <a:spcPts val="672"/>
              </a:spcBef>
              <a:buFont typeface="Arial" panose="020B0604020202020204" pitchFamily="34" charset="0"/>
              <a:buChar char="•"/>
            </a:pPr>
            <a:r>
              <a:rPr lang="en-US" sz="2800" dirty="0"/>
              <a:t>Who requested the change</a:t>
            </a:r>
          </a:p>
          <a:p>
            <a:pPr marL="347663" lvl="1" indent="-347663">
              <a:spcBef>
                <a:spcPts val="672"/>
              </a:spcBef>
              <a:buFont typeface="Arial" panose="020B0604020202020204" pitchFamily="34" charset="0"/>
              <a:buChar char="•"/>
            </a:pPr>
            <a:r>
              <a:rPr lang="en-US" sz="2800" dirty="0"/>
              <a:t>Names and dates of concurrences obtained</a:t>
            </a:r>
          </a:p>
          <a:p>
            <a:pPr marL="347663" lvl="1" indent="-347663">
              <a:spcBef>
                <a:spcPts val="672"/>
              </a:spcBef>
              <a:buFont typeface="Arial" panose="020B0604020202020204" pitchFamily="34" charset="0"/>
              <a:buChar char="•"/>
            </a:pPr>
            <a:r>
              <a:rPr lang="en-US" sz="2800" dirty="0"/>
              <a:t>Explanation of any concurrences not obtained</a:t>
            </a:r>
          </a:p>
          <a:p>
            <a:pPr lvl="2">
              <a:spcBef>
                <a:spcPts val="672"/>
              </a:spcBef>
            </a:pPr>
            <a:endParaRPr lang="en-US" sz="2400" dirty="0"/>
          </a:p>
          <a:p>
            <a:pPr marL="342900" lvl="2" indent="-342900" algn="r">
              <a:spcBef>
                <a:spcPts val="672"/>
              </a:spcBef>
              <a:buNone/>
            </a:pPr>
            <a:r>
              <a:rPr lang="en-US" b="1" u="sng" dirty="0">
                <a:solidFill>
                  <a:schemeClr val="accent6">
                    <a:lumMod val="50000"/>
                  </a:schemeClr>
                </a:solidFill>
              </a:rPr>
              <a:t>CM 5-307 Change Order Memorandum</a:t>
            </a:r>
          </a:p>
          <a:p>
            <a:pPr lvl="2">
              <a:spcBef>
                <a:spcPts val="672"/>
              </a:spcBef>
            </a:pPr>
            <a:endParaRPr lang="en-US" sz="2400" dirty="0"/>
          </a:p>
          <a:p>
            <a:pPr>
              <a:spcBef>
                <a:spcPts val="672"/>
              </a:spcBef>
            </a:pPr>
            <a:endParaRPr lang="en-US" sz="2400" dirty="0"/>
          </a:p>
          <a:p>
            <a:pPr marL="0" indent="0">
              <a:spcBef>
                <a:spcPts val="672"/>
              </a:spcBef>
            </a:pPr>
            <a:endParaRPr lang="en-US" sz="2400" dirty="0"/>
          </a:p>
        </p:txBody>
      </p:sp>
      <p:sp>
        <p:nvSpPr>
          <p:cNvPr id="6"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Memorandum</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675" y="1415421"/>
            <a:ext cx="8229600" cy="5188494"/>
          </a:xfrm>
        </p:spPr>
        <p:txBody>
          <a:bodyPr>
            <a:noAutofit/>
          </a:bodyPr>
          <a:lstStyle/>
          <a:p>
            <a:pPr>
              <a:spcBef>
                <a:spcPts val="672"/>
              </a:spcBef>
              <a:buNone/>
            </a:pPr>
            <a:r>
              <a:rPr lang="en-US" b="1" dirty="0"/>
              <a:t>If …</a:t>
            </a:r>
          </a:p>
          <a:p>
            <a:pPr marL="344488" lvl="1" indent="-344488">
              <a:spcBef>
                <a:spcPts val="672"/>
              </a:spcBef>
              <a:buFont typeface="Arial" panose="020B0604020202020204" pitchFamily="34" charset="0"/>
              <a:buChar char="•"/>
            </a:pPr>
            <a:r>
              <a:rPr lang="en-US" sz="2800" b="1" dirty="0"/>
              <a:t>Work character change </a:t>
            </a:r>
            <a:r>
              <a:rPr lang="en-US" sz="2800" dirty="0"/>
              <a:t>results from CO, explain why </a:t>
            </a:r>
          </a:p>
          <a:p>
            <a:pPr marL="344488" lvl="1" indent="-344488">
              <a:spcBef>
                <a:spcPts val="672"/>
              </a:spcBef>
              <a:buFont typeface="Arial" panose="020B0604020202020204" pitchFamily="34" charset="0"/>
              <a:buChar char="•"/>
            </a:pPr>
            <a:r>
              <a:rPr lang="en-US" sz="2800" dirty="0"/>
              <a:t>CO was </a:t>
            </a:r>
            <a:r>
              <a:rPr lang="en-US" sz="2800" b="1" dirty="0"/>
              <a:t>unilaterally approved</a:t>
            </a:r>
            <a:r>
              <a:rPr lang="en-US" sz="2800" dirty="0"/>
              <a:t>, explain why</a:t>
            </a:r>
          </a:p>
          <a:p>
            <a:pPr marL="344488" lvl="1" indent="-344488">
              <a:spcBef>
                <a:spcPts val="672"/>
              </a:spcBef>
              <a:buFont typeface="Arial" panose="020B0604020202020204" pitchFamily="34" charset="0"/>
              <a:buChar char="•"/>
            </a:pPr>
            <a:endParaRPr lang="en-US" dirty="0"/>
          </a:p>
          <a:p>
            <a:pPr lvl="1">
              <a:spcBef>
                <a:spcPts val="672"/>
              </a:spcBef>
            </a:pPr>
            <a:endParaRPr lang="en-US" dirty="0"/>
          </a:p>
          <a:p>
            <a:pPr marL="342900" lvl="1" indent="-342900" algn="r">
              <a:spcBef>
                <a:spcPts val="672"/>
              </a:spcBef>
              <a:buNone/>
            </a:pPr>
            <a:r>
              <a:rPr lang="en-US" sz="2000" b="1" u="sng" dirty="0">
                <a:solidFill>
                  <a:schemeClr val="accent6">
                    <a:lumMod val="50000"/>
                  </a:schemeClr>
                </a:solidFill>
              </a:rPr>
              <a:t>CM 5-307 Change Order Memorandum</a:t>
            </a:r>
          </a:p>
          <a:p>
            <a:pPr>
              <a:spcBef>
                <a:spcPts val="672"/>
              </a:spcBef>
            </a:pPr>
            <a:endParaRPr lang="en-US" sz="2400" dirty="0"/>
          </a:p>
          <a:p>
            <a:pPr>
              <a:spcBef>
                <a:spcPts val="672"/>
              </a:spcBef>
            </a:pPr>
            <a:endParaRPr lang="en-US" sz="2400" dirty="0"/>
          </a:p>
        </p:txBody>
      </p:sp>
      <p:sp>
        <p:nvSpPr>
          <p:cNvPr id="6" name="Title 1"/>
          <p:cNvSpPr>
            <a:spLocks noGrp="1"/>
          </p:cNvSpPr>
          <p:nvPr>
            <p:ph type="title"/>
          </p:nvPr>
        </p:nvSpPr>
        <p:spPr>
          <a:xfrm>
            <a:off x="308150" y="37703"/>
            <a:ext cx="8229600" cy="1191203"/>
          </a:xfrm>
        </p:spPr>
        <p:txBody>
          <a:bodyPr>
            <a:noAutofit/>
          </a:bodyPr>
          <a:lstStyle/>
          <a:p>
            <a:r>
              <a:rPr lang="en-US" dirty="0"/>
              <a:t>Change Orders:</a:t>
            </a:r>
            <a:br>
              <a:rPr lang="en-US" dirty="0"/>
            </a:br>
            <a:r>
              <a:rPr lang="en-US" dirty="0"/>
              <a:t>Memorandum</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74095"/>
            <a:ext cx="3838553" cy="5447030"/>
          </a:xfrm>
        </p:spPr>
        <p:txBody>
          <a:bodyPr>
            <a:noAutofit/>
          </a:bodyPr>
          <a:lstStyle/>
          <a:p>
            <a:pPr marL="0" indent="1588" algn="ctr">
              <a:spcBef>
                <a:spcPts val="0"/>
              </a:spcBef>
              <a:spcAft>
                <a:spcPts val="1200"/>
              </a:spcAft>
              <a:buNone/>
            </a:pPr>
            <a:r>
              <a:rPr lang="en-US" sz="2200" b="1" dirty="0">
                <a:solidFill>
                  <a:schemeClr val="accent6">
                    <a:lumMod val="50000"/>
                  </a:schemeClr>
                </a:solidFill>
              </a:rPr>
              <a:t>CM Example</a:t>
            </a:r>
          </a:p>
          <a:p>
            <a:pPr marL="0" indent="1588" algn="ctr">
              <a:spcBef>
                <a:spcPts val="0"/>
              </a:spcBef>
              <a:spcAft>
                <a:spcPts val="1200"/>
              </a:spcAft>
              <a:buNone/>
            </a:pPr>
            <a:br>
              <a:rPr lang="en-US" sz="2200" b="1" dirty="0">
                <a:solidFill>
                  <a:schemeClr val="accent6">
                    <a:lumMod val="50000"/>
                  </a:schemeClr>
                </a:solidFill>
              </a:rPr>
            </a:br>
            <a:r>
              <a:rPr lang="en-US" sz="2200" b="1" dirty="0">
                <a:solidFill>
                  <a:schemeClr val="accent6">
                    <a:lumMod val="50000"/>
                  </a:schemeClr>
                </a:solidFill>
              </a:rPr>
              <a:t>Work-Character Change</a:t>
            </a:r>
          </a:p>
          <a:p>
            <a:pPr marL="0" indent="1588" algn="ctr">
              <a:spcBef>
                <a:spcPts val="0"/>
              </a:spcBef>
              <a:spcAft>
                <a:spcPts val="1200"/>
              </a:spcAft>
              <a:buNone/>
            </a:pPr>
            <a:r>
              <a:rPr lang="en-US" sz="2200" b="1" dirty="0">
                <a:solidFill>
                  <a:schemeClr val="accent6">
                    <a:lumMod val="50000"/>
                  </a:schemeClr>
                </a:solidFill>
              </a:rPr>
              <a:t>(Handout Pg. 15)</a:t>
            </a:r>
            <a:endParaRPr lang="sq-AL" sz="2200" b="1" dirty="0">
              <a:solidFill>
                <a:schemeClr val="accent6">
                  <a:lumMod val="50000"/>
                </a:schemeClr>
              </a:solidFill>
            </a:endParaRPr>
          </a:p>
        </p:txBody>
      </p:sp>
      <p:sp>
        <p:nvSpPr>
          <p:cNvPr id="4" name="Title 1"/>
          <p:cNvSpPr>
            <a:spLocks noGrp="1"/>
          </p:cNvSpPr>
          <p:nvPr>
            <p:ph type="title"/>
          </p:nvPr>
        </p:nvSpPr>
        <p:spPr>
          <a:xfrm>
            <a:off x="320675" y="142082"/>
            <a:ext cx="8229600" cy="779462"/>
          </a:xfrm>
        </p:spPr>
        <p:txBody>
          <a:bodyPr>
            <a:noAutofit/>
          </a:bodyPr>
          <a:lstStyle/>
          <a:p>
            <a:r>
              <a:rPr lang="en-US" sz="2400" dirty="0"/>
              <a:t>Change Orders: </a:t>
            </a:r>
            <a:br>
              <a:rPr lang="en-US" sz="2400" dirty="0"/>
            </a:br>
            <a:r>
              <a:rPr lang="en-US" sz="2400" dirty="0"/>
              <a:t>Memorandum</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38</a:t>
            </a:fld>
            <a:endParaRPr lang="en-US" dirty="0"/>
          </a:p>
        </p:txBody>
      </p:sp>
      <p:pic>
        <p:nvPicPr>
          <p:cNvPr id="7" name="Picture 6" descr="Change Orders:  Memorandum">
            <a:extLst>
              <a:ext uri="{FF2B5EF4-FFF2-40B4-BE49-F238E27FC236}">
                <a16:creationId xmlns:a16="http://schemas.microsoft.com/office/drawing/2014/main" id="{87000AF9-89D8-4DCB-A51E-7620C75CAB68}"/>
              </a:ext>
            </a:extLst>
          </p:cNvPr>
          <p:cNvPicPr>
            <a:picLocks noChangeAspect="1"/>
          </p:cNvPicPr>
          <p:nvPr/>
        </p:nvPicPr>
        <p:blipFill>
          <a:blip r:embed="rId3"/>
          <a:stretch>
            <a:fillRect/>
          </a:stretch>
        </p:blipFill>
        <p:spPr>
          <a:xfrm>
            <a:off x="3838553" y="136525"/>
            <a:ext cx="5084076" cy="6579393"/>
          </a:xfrm>
          <a:prstGeom prst="rect">
            <a:avLst/>
          </a:prstGeom>
          <a:ln w="12700">
            <a:solidFill>
              <a:schemeClr val="tx1"/>
            </a:solidFill>
          </a:ln>
        </p:spPr>
      </p:pic>
    </p:spTree>
    <p:extLst>
      <p:ext uri="{BB962C8B-B14F-4D97-AF65-F5344CB8AC3E}">
        <p14:creationId xmlns:p14="http://schemas.microsoft.com/office/powerpoint/2010/main" val="26555310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74095"/>
            <a:ext cx="3838553" cy="5447030"/>
          </a:xfrm>
        </p:spPr>
        <p:txBody>
          <a:bodyPr>
            <a:noAutofit/>
          </a:bodyPr>
          <a:lstStyle/>
          <a:p>
            <a:pPr marL="0" indent="1588" algn="ctr">
              <a:spcBef>
                <a:spcPts val="0"/>
              </a:spcBef>
              <a:spcAft>
                <a:spcPts val="1200"/>
              </a:spcAft>
              <a:buNone/>
            </a:pPr>
            <a:r>
              <a:rPr lang="en-US" sz="2200" b="1" dirty="0">
                <a:solidFill>
                  <a:schemeClr val="accent6">
                    <a:lumMod val="50000"/>
                  </a:schemeClr>
                </a:solidFill>
              </a:rPr>
              <a:t>CM Example</a:t>
            </a:r>
          </a:p>
          <a:p>
            <a:pPr marL="0" indent="1588" algn="ctr">
              <a:spcBef>
                <a:spcPts val="0"/>
              </a:spcBef>
              <a:spcAft>
                <a:spcPts val="1200"/>
              </a:spcAft>
              <a:buNone/>
            </a:pPr>
            <a:br>
              <a:rPr lang="en-US" sz="2200" b="1" dirty="0">
                <a:solidFill>
                  <a:schemeClr val="accent6">
                    <a:lumMod val="50000"/>
                  </a:schemeClr>
                </a:solidFill>
              </a:rPr>
            </a:br>
            <a:r>
              <a:rPr lang="en-US" sz="2200" b="1" dirty="0">
                <a:solidFill>
                  <a:schemeClr val="accent6">
                    <a:lumMod val="50000"/>
                  </a:schemeClr>
                </a:solidFill>
              </a:rPr>
              <a:t>Critical Delay</a:t>
            </a:r>
          </a:p>
          <a:p>
            <a:pPr marL="0" indent="1588" algn="ctr">
              <a:spcBef>
                <a:spcPts val="0"/>
              </a:spcBef>
              <a:spcAft>
                <a:spcPts val="1200"/>
              </a:spcAft>
              <a:buNone/>
            </a:pPr>
            <a:r>
              <a:rPr lang="en-US" sz="2200" b="1" dirty="0">
                <a:solidFill>
                  <a:schemeClr val="accent6">
                    <a:lumMod val="50000"/>
                  </a:schemeClr>
                </a:solidFill>
              </a:rPr>
              <a:t>(Handout Pg. 16)</a:t>
            </a:r>
            <a:endParaRPr lang="sq-AL" sz="2200" b="1" dirty="0">
              <a:solidFill>
                <a:schemeClr val="accent6">
                  <a:lumMod val="50000"/>
                </a:schemeClr>
              </a:solidFill>
            </a:endParaRPr>
          </a:p>
        </p:txBody>
      </p:sp>
      <p:sp>
        <p:nvSpPr>
          <p:cNvPr id="4" name="Title 1"/>
          <p:cNvSpPr>
            <a:spLocks noGrp="1"/>
          </p:cNvSpPr>
          <p:nvPr>
            <p:ph type="title"/>
          </p:nvPr>
        </p:nvSpPr>
        <p:spPr>
          <a:xfrm>
            <a:off x="320675" y="142082"/>
            <a:ext cx="8229600" cy="779462"/>
          </a:xfrm>
        </p:spPr>
        <p:txBody>
          <a:bodyPr>
            <a:noAutofit/>
          </a:bodyPr>
          <a:lstStyle/>
          <a:p>
            <a:r>
              <a:rPr lang="en-US" sz="2400" dirty="0"/>
              <a:t>Change Orders: </a:t>
            </a:r>
            <a:br>
              <a:rPr lang="en-US" sz="2400" dirty="0"/>
            </a:br>
            <a:r>
              <a:rPr lang="en-US" sz="2400" dirty="0"/>
              <a:t>Memorandum</a:t>
            </a:r>
          </a:p>
        </p:txBody>
      </p:sp>
      <p:sp>
        <p:nvSpPr>
          <p:cNvPr id="2" name="Slide Number Placeholder 1"/>
          <p:cNvSpPr>
            <a:spLocks noGrp="1"/>
          </p:cNvSpPr>
          <p:nvPr>
            <p:ph type="sldNum" sz="quarter" idx="12"/>
          </p:nvPr>
        </p:nvSpPr>
        <p:spPr/>
        <p:txBody>
          <a:bodyPr/>
          <a:lstStyle/>
          <a:p>
            <a:fld id="{B41A0527-32D7-4FE2-8C5B-FBC541753985}" type="slidenum">
              <a:rPr lang="en-US" smtClean="0"/>
              <a:pPr/>
              <a:t>39</a:t>
            </a:fld>
            <a:endParaRPr lang="en-US" dirty="0"/>
          </a:p>
        </p:txBody>
      </p:sp>
      <p:pic>
        <p:nvPicPr>
          <p:cNvPr id="7" name="Picture 6" descr="Text, letter&#10;&#10;Description automatically generated">
            <a:extLst>
              <a:ext uri="{FF2B5EF4-FFF2-40B4-BE49-F238E27FC236}">
                <a16:creationId xmlns:a16="http://schemas.microsoft.com/office/drawing/2014/main" id="{7174840F-3247-4670-8AD2-BFE02C4BC29B}"/>
              </a:ext>
            </a:extLst>
          </p:cNvPr>
          <p:cNvPicPr>
            <a:picLocks noChangeAspect="1"/>
          </p:cNvPicPr>
          <p:nvPr/>
        </p:nvPicPr>
        <p:blipFill>
          <a:blip r:embed="rId3"/>
          <a:stretch>
            <a:fillRect/>
          </a:stretch>
        </p:blipFill>
        <p:spPr>
          <a:xfrm>
            <a:off x="3737084" y="133724"/>
            <a:ext cx="5086241" cy="6582194"/>
          </a:xfrm>
          <a:prstGeom prst="rect">
            <a:avLst/>
          </a:prstGeom>
          <a:ln w="12700">
            <a:solidFill>
              <a:schemeClr val="tx1"/>
            </a:solid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375" y="1412875"/>
            <a:ext cx="8204375" cy="4927237"/>
          </a:xfrm>
        </p:spPr>
        <p:txBody>
          <a:bodyPr>
            <a:noAutofit/>
          </a:bodyPr>
          <a:lstStyle/>
          <a:p>
            <a:pPr>
              <a:spcBef>
                <a:spcPts val="672"/>
              </a:spcBef>
            </a:pPr>
            <a:r>
              <a:rPr lang="en-US" dirty="0"/>
              <a:t>Indicate on the Memorandum:</a:t>
            </a:r>
          </a:p>
          <a:p>
            <a:pPr lvl="1">
              <a:spcBef>
                <a:spcPts val="672"/>
              </a:spcBef>
            </a:pPr>
            <a:r>
              <a:rPr lang="en-US" sz="2800" dirty="0"/>
              <a:t>Federal fund participation, </a:t>
            </a:r>
          </a:p>
          <a:p>
            <a:pPr lvl="1">
              <a:spcBef>
                <a:spcPts val="672"/>
              </a:spcBef>
            </a:pPr>
            <a:r>
              <a:rPr lang="en-US" sz="2800" dirty="0"/>
              <a:t>Participation in part, or</a:t>
            </a:r>
          </a:p>
          <a:p>
            <a:pPr lvl="1">
              <a:spcBef>
                <a:spcPts val="672"/>
              </a:spcBef>
            </a:pPr>
            <a:r>
              <a:rPr lang="en-US" sz="2800" dirty="0"/>
              <a:t>Nonparticipation</a:t>
            </a:r>
          </a:p>
          <a:p>
            <a:pPr marL="3175" indent="-3175" algn="ctr">
              <a:spcBef>
                <a:spcPts val="672"/>
              </a:spcBef>
              <a:buNone/>
            </a:pPr>
            <a:endParaRPr lang="en-US" sz="2400" b="1" i="1" dirty="0">
              <a:solidFill>
                <a:srgbClr val="FF0000"/>
              </a:solidFill>
            </a:endParaRPr>
          </a:p>
          <a:p>
            <a:pPr marL="3175" indent="-3175" algn="ctr">
              <a:spcBef>
                <a:spcPts val="672"/>
              </a:spcBef>
              <a:buNone/>
            </a:pPr>
            <a:r>
              <a:rPr lang="en-US" b="1" i="1" dirty="0">
                <a:solidFill>
                  <a:srgbClr val="FF0000"/>
                </a:solidFill>
              </a:rPr>
              <a:t>Don’t use nonparticipation to </a:t>
            </a:r>
            <a:br>
              <a:rPr lang="en-US" b="1" i="1" dirty="0">
                <a:solidFill>
                  <a:srgbClr val="FF0000"/>
                </a:solidFill>
              </a:rPr>
            </a:br>
            <a:r>
              <a:rPr lang="en-US" b="1" i="1" dirty="0">
                <a:solidFill>
                  <a:srgbClr val="FF0000"/>
                </a:solidFill>
              </a:rPr>
              <a:t>circumvent federal requirements.</a:t>
            </a:r>
          </a:p>
          <a:p>
            <a:pPr>
              <a:spcBef>
                <a:spcPts val="672"/>
              </a:spcBef>
            </a:pPr>
            <a:endParaRPr lang="en-US" sz="2000" i="1" u="sng" dirty="0"/>
          </a:p>
          <a:p>
            <a:pPr>
              <a:spcBef>
                <a:spcPts val="672"/>
              </a:spcBef>
            </a:pPr>
            <a:endParaRPr lang="en-US" sz="2000" i="1" u="sng" dirty="0"/>
          </a:p>
          <a:p>
            <a:pPr algn="r">
              <a:spcBef>
                <a:spcPts val="672"/>
              </a:spcBef>
              <a:buNone/>
            </a:pPr>
            <a:r>
              <a:rPr lang="en-US" sz="2000" b="1" u="sng" dirty="0">
                <a:solidFill>
                  <a:schemeClr val="accent6">
                    <a:lumMod val="50000"/>
                  </a:schemeClr>
                </a:solidFill>
              </a:rPr>
              <a:t>LAPM 16.10 Change Orders</a:t>
            </a:r>
          </a:p>
          <a:p>
            <a:pPr algn="r">
              <a:spcBef>
                <a:spcPts val="672"/>
              </a:spcBef>
            </a:pPr>
            <a:endParaRPr lang="en-US" sz="2000" i="1" u="sng" dirty="0"/>
          </a:p>
        </p:txBody>
      </p:sp>
      <p:sp>
        <p:nvSpPr>
          <p:cNvPr id="6" name="Title 1"/>
          <p:cNvSpPr>
            <a:spLocks noGrp="1"/>
          </p:cNvSpPr>
          <p:nvPr>
            <p:ph type="title"/>
          </p:nvPr>
        </p:nvSpPr>
        <p:spPr>
          <a:xfrm>
            <a:off x="308248" y="123281"/>
            <a:ext cx="8229600" cy="1032042"/>
          </a:xfrm>
        </p:spPr>
        <p:txBody>
          <a:bodyPr>
            <a:noAutofit/>
          </a:bodyPr>
          <a:lstStyle/>
          <a:p>
            <a:r>
              <a:rPr lang="en-US" dirty="0"/>
              <a:t>Change Orders:</a:t>
            </a:r>
            <a:br>
              <a:rPr lang="en-US" dirty="0"/>
            </a:br>
            <a:r>
              <a:rPr lang="en-US" dirty="0"/>
              <a:t>Federal Funding Participation</a:t>
            </a:r>
          </a:p>
        </p:txBody>
      </p:sp>
      <p:sp>
        <p:nvSpPr>
          <p:cNvPr id="2" name="Slide Number Placeholder 1"/>
          <p:cNvSpPr>
            <a:spLocks noGrp="1"/>
          </p:cNvSpPr>
          <p:nvPr>
            <p:ph type="sldNum" sz="quarter" idx="12"/>
          </p:nvPr>
        </p:nvSpPr>
        <p:spPr/>
        <p:txBody>
          <a:bodyPr/>
          <a:lstStyle/>
          <a:p>
            <a:fld id="{B41A0527-32D7-4FE2-8C5B-FBC541753985}" type="slidenum">
              <a:rPr lang="en-US" smtClean="0"/>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948" y="1403448"/>
            <a:ext cx="8531294" cy="5227683"/>
          </a:xfrm>
        </p:spPr>
        <p:txBody>
          <a:bodyPr>
            <a:noAutofit/>
          </a:bodyPr>
          <a:lstStyle/>
          <a:p>
            <a:pPr marL="0" lvl="1" indent="0">
              <a:spcBef>
                <a:spcPts val="672"/>
              </a:spcBef>
              <a:buNone/>
            </a:pPr>
            <a:endParaRPr lang="en-US" sz="2800" dirty="0"/>
          </a:p>
          <a:p>
            <a:pPr marL="0" lvl="1" indent="0" algn="ctr">
              <a:spcBef>
                <a:spcPts val="672"/>
              </a:spcBef>
              <a:buNone/>
            </a:pPr>
            <a:endParaRPr lang="en-US" sz="2800" dirty="0"/>
          </a:p>
          <a:p>
            <a:pPr marL="0" lvl="1" indent="0" algn="ctr">
              <a:spcBef>
                <a:spcPts val="672"/>
              </a:spcBef>
              <a:buNone/>
            </a:pPr>
            <a:r>
              <a:rPr lang="en-US" sz="2800" dirty="0"/>
              <a:t>FHWA List of Frequently Encountered Non-Federal Participating Items</a:t>
            </a:r>
          </a:p>
          <a:p>
            <a:pPr marL="0" lvl="1" indent="0" algn="ctr">
              <a:spcBef>
                <a:spcPts val="672"/>
              </a:spcBef>
              <a:buNone/>
            </a:pPr>
            <a:r>
              <a:rPr lang="en-US" sz="2800" b="1" dirty="0">
                <a:solidFill>
                  <a:schemeClr val="accent6">
                    <a:lumMod val="50000"/>
                  </a:schemeClr>
                </a:solidFill>
              </a:rPr>
              <a:t>(Handout  Pgs. 17-18)</a:t>
            </a:r>
            <a:endParaRPr lang="en-US" sz="2800" dirty="0"/>
          </a:p>
          <a:p>
            <a:pPr marL="347663" lvl="1" indent="-347663">
              <a:spcBef>
                <a:spcPts val="672"/>
              </a:spcBef>
              <a:buFont typeface="Arial" panose="020B0604020202020204" pitchFamily="34" charset="0"/>
              <a:buChar char="•"/>
            </a:pPr>
            <a:endParaRPr lang="en-US" sz="2800" dirty="0"/>
          </a:p>
          <a:p>
            <a:pPr lvl="1">
              <a:spcBef>
                <a:spcPts val="672"/>
              </a:spcBef>
            </a:pPr>
            <a:endParaRPr lang="en-US" sz="1800" dirty="0"/>
          </a:p>
          <a:p>
            <a:pPr algn="r">
              <a:spcBef>
                <a:spcPts val="672"/>
              </a:spcBef>
              <a:buNone/>
            </a:pPr>
            <a:r>
              <a:rPr lang="en-US" sz="2000" b="1" u="sng" dirty="0">
                <a:solidFill>
                  <a:schemeClr val="accent6">
                    <a:lumMod val="50000"/>
                  </a:schemeClr>
                </a:solidFill>
              </a:rPr>
              <a:t>LAPM 16.10 Change Orders</a:t>
            </a:r>
          </a:p>
        </p:txBody>
      </p:sp>
      <p:sp>
        <p:nvSpPr>
          <p:cNvPr id="6" name="Title 1"/>
          <p:cNvSpPr>
            <a:spLocks noGrp="1"/>
          </p:cNvSpPr>
          <p:nvPr>
            <p:ph type="title"/>
          </p:nvPr>
        </p:nvSpPr>
        <p:spPr>
          <a:xfrm>
            <a:off x="308248" y="123281"/>
            <a:ext cx="8229600" cy="1032042"/>
          </a:xfrm>
        </p:spPr>
        <p:txBody>
          <a:bodyPr>
            <a:noAutofit/>
          </a:bodyPr>
          <a:lstStyle/>
          <a:p>
            <a:r>
              <a:rPr lang="en-US" dirty="0"/>
              <a:t>Change Orders:</a:t>
            </a:r>
            <a:br>
              <a:rPr lang="en-US" dirty="0"/>
            </a:br>
            <a:r>
              <a:rPr lang="en-US" dirty="0"/>
              <a:t>Nonparticipating Items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948" y="1403448"/>
            <a:ext cx="8531294" cy="5227683"/>
          </a:xfrm>
        </p:spPr>
        <p:txBody>
          <a:bodyPr>
            <a:noAutofit/>
          </a:bodyPr>
          <a:lstStyle/>
          <a:p>
            <a:pPr marL="0" lvl="1" indent="0">
              <a:spcBef>
                <a:spcPts val="672"/>
              </a:spcBef>
              <a:buNone/>
            </a:pPr>
            <a:endParaRPr lang="en-US" sz="2800" dirty="0"/>
          </a:p>
          <a:p>
            <a:pPr marL="0" lvl="1" indent="0" algn="ctr">
              <a:spcBef>
                <a:spcPts val="672"/>
              </a:spcBef>
              <a:buNone/>
            </a:pPr>
            <a:endParaRPr lang="en-US" sz="2800" dirty="0"/>
          </a:p>
          <a:p>
            <a:pPr marL="0" lvl="1" indent="0" algn="ctr">
              <a:spcBef>
                <a:spcPts val="672"/>
              </a:spcBef>
              <a:buNone/>
            </a:pPr>
            <a:r>
              <a:rPr lang="en-US" sz="2800" dirty="0"/>
              <a:t>Payment cannot be made until Change Order is fully executed!</a:t>
            </a:r>
          </a:p>
          <a:p>
            <a:pPr marL="0" lvl="1" indent="0" algn="ctr">
              <a:spcBef>
                <a:spcPts val="672"/>
              </a:spcBef>
              <a:buNone/>
            </a:pPr>
            <a:endParaRPr lang="en-US" sz="2800" dirty="0"/>
          </a:p>
          <a:p>
            <a:pPr marL="347663" lvl="1" indent="-347663">
              <a:spcBef>
                <a:spcPts val="672"/>
              </a:spcBef>
              <a:buFont typeface="Arial" panose="020B0604020202020204" pitchFamily="34" charset="0"/>
              <a:buChar char="•"/>
            </a:pPr>
            <a:endParaRPr lang="en-US" sz="2800" dirty="0"/>
          </a:p>
          <a:p>
            <a:pPr lvl="1">
              <a:spcBef>
                <a:spcPts val="672"/>
              </a:spcBef>
            </a:pPr>
            <a:endParaRPr lang="en-US" sz="1800" dirty="0"/>
          </a:p>
          <a:p>
            <a:pPr algn="r">
              <a:spcBef>
                <a:spcPts val="672"/>
              </a:spcBef>
              <a:buNone/>
            </a:pPr>
            <a:r>
              <a:rPr lang="en-US" sz="2000" b="1" u="sng" dirty="0">
                <a:solidFill>
                  <a:schemeClr val="accent6">
                    <a:lumMod val="50000"/>
                  </a:schemeClr>
                </a:solidFill>
              </a:rPr>
              <a:t>LAPM 16.10 Change Orders</a:t>
            </a:r>
          </a:p>
          <a:p>
            <a:pPr algn="r">
              <a:spcBef>
                <a:spcPts val="672"/>
              </a:spcBef>
              <a:buNone/>
            </a:pPr>
            <a:endParaRPr lang="en-US" sz="2000" b="1" u="sng" dirty="0">
              <a:solidFill>
                <a:schemeClr val="accent6">
                  <a:lumMod val="50000"/>
                </a:schemeClr>
              </a:solidFill>
            </a:endParaRPr>
          </a:p>
        </p:txBody>
      </p:sp>
      <p:sp>
        <p:nvSpPr>
          <p:cNvPr id="6" name="Title 1"/>
          <p:cNvSpPr>
            <a:spLocks noGrp="1"/>
          </p:cNvSpPr>
          <p:nvPr>
            <p:ph type="title"/>
          </p:nvPr>
        </p:nvSpPr>
        <p:spPr>
          <a:xfrm>
            <a:off x="308248" y="123281"/>
            <a:ext cx="8229600" cy="1032042"/>
          </a:xfrm>
        </p:spPr>
        <p:txBody>
          <a:bodyPr>
            <a:noAutofit/>
          </a:bodyPr>
          <a:lstStyle/>
          <a:p>
            <a:r>
              <a:rPr lang="en-US" dirty="0"/>
              <a:t>Change Orders:</a:t>
            </a:r>
            <a:br>
              <a:rPr lang="en-US" dirty="0"/>
            </a:br>
            <a:r>
              <a:rPr lang="en-US" dirty="0"/>
              <a:t>Payment</a:t>
            </a:r>
          </a:p>
        </p:txBody>
      </p:sp>
      <p:sp>
        <p:nvSpPr>
          <p:cNvPr id="2" name="Slide Number Placeholder 1"/>
          <p:cNvSpPr>
            <a:spLocks noGrp="1"/>
          </p:cNvSpPr>
          <p:nvPr>
            <p:ph type="sldNum" sz="quarter" idx="12"/>
          </p:nvPr>
        </p:nvSpPr>
        <p:spPr/>
        <p:txBody>
          <a:bodyPr/>
          <a:lstStyle/>
          <a:p>
            <a:fld id="{B41A0527-32D7-4FE2-8C5B-FBC541753985}" type="slidenum">
              <a:rPr lang="en-US" smtClean="0"/>
              <a:pPr/>
              <a:t>42</a:t>
            </a:fld>
            <a:endParaRPr lang="en-US" dirty="0"/>
          </a:p>
        </p:txBody>
      </p:sp>
      <p:pic>
        <p:nvPicPr>
          <p:cNvPr id="4" name="Picture 3" descr="Shake hands">
            <a:extLst>
              <a:ext uri="{FF2B5EF4-FFF2-40B4-BE49-F238E27FC236}">
                <a16:creationId xmlns:a16="http://schemas.microsoft.com/office/drawing/2014/main" id="{C7B65BD3-F043-4FFD-9204-40B1C5947335}"/>
              </a:ext>
            </a:extLst>
          </p:cNvPr>
          <p:cNvPicPr>
            <a:picLocks noChangeAspect="1"/>
          </p:cNvPicPr>
          <p:nvPr/>
        </p:nvPicPr>
        <p:blipFill>
          <a:blip r:embed="rId3"/>
          <a:stretch>
            <a:fillRect/>
          </a:stretch>
        </p:blipFill>
        <p:spPr>
          <a:xfrm>
            <a:off x="985837" y="3676882"/>
            <a:ext cx="2390775" cy="2381250"/>
          </a:xfrm>
          <a:prstGeom prst="rect">
            <a:avLst/>
          </a:prstGeom>
        </p:spPr>
      </p:pic>
    </p:spTree>
    <p:extLst>
      <p:ext uri="{BB962C8B-B14F-4D97-AF65-F5344CB8AC3E}">
        <p14:creationId xmlns:p14="http://schemas.microsoft.com/office/powerpoint/2010/main" val="2477787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8248" y="-57150"/>
            <a:ext cx="8229600" cy="1360100"/>
          </a:xfrm>
        </p:spPr>
        <p:txBody>
          <a:bodyPr>
            <a:normAutofit/>
          </a:bodyPr>
          <a:lstStyle/>
          <a:p>
            <a:r>
              <a:rPr lang="en-US" dirty="0"/>
              <a:t>Change Orders:</a:t>
            </a:r>
            <a:br>
              <a:rPr lang="en-US" dirty="0"/>
            </a:br>
            <a:r>
              <a:rPr lang="en-US" dirty="0"/>
              <a:t>Poll </a:t>
            </a:r>
          </a:p>
        </p:txBody>
      </p:sp>
      <p:sp>
        <p:nvSpPr>
          <p:cNvPr id="2" name="Slide Number Placeholder 1"/>
          <p:cNvSpPr>
            <a:spLocks noGrp="1"/>
          </p:cNvSpPr>
          <p:nvPr>
            <p:ph type="sldNum" sz="quarter" idx="12"/>
          </p:nvPr>
        </p:nvSpPr>
        <p:spPr/>
        <p:txBody>
          <a:bodyPr/>
          <a:lstStyle/>
          <a:p>
            <a:fld id="{B41A0527-32D7-4FE2-8C5B-FBC541753985}" type="slidenum">
              <a:rPr lang="en-US" smtClean="0"/>
              <a:pPr/>
              <a:t>43</a:t>
            </a:fld>
            <a:endParaRPr lang="en-US" dirty="0"/>
          </a:p>
        </p:txBody>
      </p:sp>
      <p:sp>
        <p:nvSpPr>
          <p:cNvPr id="3" name="Content Placeholder 2"/>
          <p:cNvSpPr>
            <a:spLocks noGrp="1"/>
          </p:cNvSpPr>
          <p:nvPr>
            <p:ph idx="1"/>
          </p:nvPr>
        </p:nvSpPr>
        <p:spPr/>
        <p:txBody>
          <a:bodyPr/>
          <a:lstStyle/>
          <a:p>
            <a:endParaRPr lang="en-US"/>
          </a:p>
        </p:txBody>
      </p:sp>
      <p:pic>
        <p:nvPicPr>
          <p:cNvPr id="6" name="Picture 5" descr="Do you have any question?"/>
          <p:cNvPicPr>
            <a:picLocks noChangeAspect="1"/>
          </p:cNvPicPr>
          <p:nvPr/>
        </p:nvPicPr>
        <p:blipFill>
          <a:blip r:embed="rId3"/>
          <a:stretch>
            <a:fillRect/>
          </a:stretch>
        </p:blipFill>
        <p:spPr>
          <a:xfrm>
            <a:off x="308248" y="1488024"/>
            <a:ext cx="8293608" cy="4683252"/>
          </a:xfrm>
          <a:prstGeom prst="rect">
            <a:avLst/>
          </a:prstGeom>
        </p:spPr>
      </p:pic>
    </p:spTree>
    <p:extLst>
      <p:ext uri="{BB962C8B-B14F-4D97-AF65-F5344CB8AC3E}">
        <p14:creationId xmlns:p14="http://schemas.microsoft.com/office/powerpoint/2010/main" val="17559532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8248" y="-57150"/>
            <a:ext cx="8229600" cy="1360100"/>
          </a:xfrm>
        </p:spPr>
        <p:txBody>
          <a:bodyPr>
            <a:normAutofit/>
          </a:bodyPr>
          <a:lstStyle/>
          <a:p>
            <a:r>
              <a:rPr lang="en-US" dirty="0"/>
              <a:t>Change Orders:</a:t>
            </a:r>
            <a:br>
              <a:rPr lang="en-US" dirty="0"/>
            </a:br>
            <a:r>
              <a:rPr lang="en-US" dirty="0"/>
              <a:t>Poll </a:t>
            </a:r>
          </a:p>
        </p:txBody>
      </p:sp>
      <p:sp>
        <p:nvSpPr>
          <p:cNvPr id="6" name="Content Placeholder 2"/>
          <p:cNvSpPr>
            <a:spLocks noGrp="1"/>
          </p:cNvSpPr>
          <p:nvPr>
            <p:ph idx="1"/>
          </p:nvPr>
        </p:nvSpPr>
        <p:spPr>
          <a:xfrm>
            <a:off x="711275" y="1478250"/>
            <a:ext cx="7956475" cy="5189250"/>
          </a:xfrm>
        </p:spPr>
        <p:txBody>
          <a:bodyPr>
            <a:noAutofit/>
          </a:bodyPr>
          <a:lstStyle/>
          <a:p>
            <a:pPr marL="0" indent="0" algn="ctr">
              <a:spcBef>
                <a:spcPts val="0"/>
              </a:spcBef>
              <a:spcAft>
                <a:spcPts val="600"/>
              </a:spcAft>
              <a:buNone/>
            </a:pPr>
            <a:r>
              <a:rPr lang="en-US" b="1" dirty="0">
                <a:solidFill>
                  <a:srgbClr val="006600"/>
                </a:solidFill>
              </a:rPr>
              <a:t>True or False</a:t>
            </a:r>
          </a:p>
          <a:p>
            <a:pPr marL="0" indent="0">
              <a:spcBef>
                <a:spcPts val="0"/>
              </a:spcBef>
              <a:spcAft>
                <a:spcPts val="600"/>
              </a:spcAft>
              <a:buNone/>
            </a:pPr>
            <a:r>
              <a:rPr lang="en-US" b="1" dirty="0"/>
              <a:t>CO payment method order of preference:</a:t>
            </a:r>
          </a:p>
          <a:p>
            <a:pPr marL="514350" indent="-514350">
              <a:spcBef>
                <a:spcPts val="0"/>
              </a:spcBef>
              <a:spcAft>
                <a:spcPts val="600"/>
              </a:spcAft>
              <a:buFont typeface="+mj-lt"/>
              <a:buAutoNum type="arabicPeriod"/>
            </a:pPr>
            <a:r>
              <a:rPr lang="en-US" b="1" dirty="0"/>
              <a:t>Contract items at contract unit prices</a:t>
            </a:r>
          </a:p>
          <a:p>
            <a:pPr marL="514350" indent="-514350">
              <a:spcBef>
                <a:spcPts val="0"/>
              </a:spcBef>
              <a:spcAft>
                <a:spcPts val="600"/>
              </a:spcAft>
              <a:buFont typeface="+mj-lt"/>
              <a:buAutoNum type="arabicPeriod"/>
            </a:pPr>
            <a:r>
              <a:rPr lang="en-US" b="1" dirty="0"/>
              <a:t>Contract items at contract prices with an adjustment in compensation</a:t>
            </a:r>
          </a:p>
          <a:p>
            <a:pPr marL="514350" indent="-514350">
              <a:spcBef>
                <a:spcPts val="0"/>
              </a:spcBef>
              <a:spcAft>
                <a:spcPts val="600"/>
              </a:spcAft>
              <a:buFont typeface="+mj-lt"/>
              <a:buAutoNum type="arabicPeriod"/>
            </a:pPr>
            <a:r>
              <a:rPr lang="en-US" b="1" dirty="0"/>
              <a:t>Extra work at agreed unit price or lump sum</a:t>
            </a:r>
          </a:p>
          <a:p>
            <a:pPr marL="514350" indent="-514350">
              <a:spcBef>
                <a:spcPts val="0"/>
              </a:spcBef>
              <a:spcAft>
                <a:spcPts val="600"/>
              </a:spcAft>
              <a:buFont typeface="+mj-lt"/>
              <a:buAutoNum type="arabicPeriod"/>
            </a:pPr>
            <a:r>
              <a:rPr lang="en-US" b="1" dirty="0"/>
              <a:t>Extra work at force account</a:t>
            </a:r>
          </a:p>
          <a:p>
            <a:pPr>
              <a:spcBef>
                <a:spcPts val="0"/>
              </a:spcBef>
              <a:spcAft>
                <a:spcPts val="600"/>
              </a:spcAft>
            </a:pPr>
            <a:endParaRPr lang="en-US" b="1" dirty="0"/>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1A0527-32D7-4FE2-8C5B-FBC54175398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43965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8248" y="-57150"/>
            <a:ext cx="8229600" cy="1360100"/>
          </a:xfrm>
        </p:spPr>
        <p:txBody>
          <a:bodyPr>
            <a:normAutofit/>
          </a:bodyPr>
          <a:lstStyle/>
          <a:p>
            <a:r>
              <a:rPr lang="en-US" dirty="0"/>
              <a:t>Change Orders:</a:t>
            </a:r>
            <a:br>
              <a:rPr lang="en-US" dirty="0"/>
            </a:br>
            <a:r>
              <a:rPr lang="en-US" dirty="0"/>
              <a:t>Poll </a:t>
            </a:r>
          </a:p>
        </p:txBody>
      </p:sp>
      <p:sp>
        <p:nvSpPr>
          <p:cNvPr id="6" name="Content Placeholder 2"/>
          <p:cNvSpPr>
            <a:spLocks noGrp="1"/>
          </p:cNvSpPr>
          <p:nvPr>
            <p:ph idx="1"/>
          </p:nvPr>
        </p:nvSpPr>
        <p:spPr>
          <a:xfrm>
            <a:off x="711275" y="1478250"/>
            <a:ext cx="7956475" cy="5189250"/>
          </a:xfrm>
        </p:spPr>
        <p:txBody>
          <a:bodyPr>
            <a:noAutofit/>
          </a:bodyPr>
          <a:lstStyle/>
          <a:p>
            <a:pPr marL="0" indent="0" algn="ctr">
              <a:spcBef>
                <a:spcPts val="0"/>
              </a:spcBef>
              <a:spcAft>
                <a:spcPts val="600"/>
              </a:spcAft>
              <a:buNone/>
            </a:pPr>
            <a:r>
              <a:rPr lang="en-US" b="1" dirty="0">
                <a:solidFill>
                  <a:srgbClr val="006600"/>
                </a:solidFill>
              </a:rPr>
              <a:t>True or False</a:t>
            </a:r>
          </a:p>
          <a:p>
            <a:pPr marL="0" indent="0">
              <a:spcBef>
                <a:spcPts val="0"/>
              </a:spcBef>
              <a:spcAft>
                <a:spcPts val="600"/>
              </a:spcAft>
              <a:buNone/>
            </a:pPr>
            <a:r>
              <a:rPr lang="en-US" b="1" dirty="0"/>
              <a:t>CCO payment method order of preference:</a:t>
            </a:r>
          </a:p>
          <a:p>
            <a:pPr marL="514350" indent="-514350">
              <a:spcBef>
                <a:spcPts val="0"/>
              </a:spcBef>
              <a:spcAft>
                <a:spcPts val="600"/>
              </a:spcAft>
              <a:buFont typeface="+mj-lt"/>
              <a:buAutoNum type="arabicPeriod"/>
            </a:pPr>
            <a:r>
              <a:rPr lang="en-US" b="1" dirty="0"/>
              <a:t>Contract items at contract unit prices</a:t>
            </a:r>
          </a:p>
          <a:p>
            <a:pPr marL="514350" indent="-514350">
              <a:spcBef>
                <a:spcPts val="0"/>
              </a:spcBef>
              <a:spcAft>
                <a:spcPts val="600"/>
              </a:spcAft>
              <a:buFont typeface="+mj-lt"/>
              <a:buAutoNum type="arabicPeriod"/>
            </a:pPr>
            <a:r>
              <a:rPr lang="en-US" b="1" dirty="0"/>
              <a:t>Contract items at contract prices with an adjustment in compensation</a:t>
            </a:r>
          </a:p>
          <a:p>
            <a:pPr marL="514350" indent="-514350">
              <a:spcBef>
                <a:spcPts val="0"/>
              </a:spcBef>
              <a:spcAft>
                <a:spcPts val="600"/>
              </a:spcAft>
              <a:buFont typeface="+mj-lt"/>
              <a:buAutoNum type="arabicPeriod"/>
            </a:pPr>
            <a:r>
              <a:rPr lang="en-US" b="1" dirty="0"/>
              <a:t>Extra work at agreed unit price or lump sum</a:t>
            </a:r>
          </a:p>
          <a:p>
            <a:pPr marL="514350" indent="-514350">
              <a:spcBef>
                <a:spcPts val="0"/>
              </a:spcBef>
              <a:spcAft>
                <a:spcPts val="600"/>
              </a:spcAft>
              <a:buFont typeface="+mj-lt"/>
              <a:buAutoNum type="arabicPeriod"/>
            </a:pPr>
            <a:r>
              <a:rPr lang="en-US" b="1" dirty="0"/>
              <a:t>Extra work at force account</a:t>
            </a:r>
          </a:p>
          <a:p>
            <a:pPr marL="0" indent="0" algn="ctr">
              <a:spcBef>
                <a:spcPts val="0"/>
              </a:spcBef>
              <a:spcAft>
                <a:spcPts val="600"/>
              </a:spcAft>
              <a:buNone/>
            </a:pPr>
            <a:r>
              <a:rPr lang="en-US" b="1" dirty="0">
                <a:solidFill>
                  <a:srgbClr val="FF0000"/>
                </a:solidFill>
              </a:rPr>
              <a:t>True</a:t>
            </a:r>
          </a:p>
          <a:p>
            <a:pPr>
              <a:spcBef>
                <a:spcPts val="0"/>
              </a:spcBef>
              <a:spcAft>
                <a:spcPts val="600"/>
              </a:spcAft>
            </a:pPr>
            <a:endParaRPr lang="en-US" b="1" dirty="0"/>
          </a:p>
        </p:txBody>
      </p:sp>
      <p:sp>
        <p:nvSpPr>
          <p:cNvPr id="2" name="Slide Number Placeholder 1"/>
          <p:cNvSpPr>
            <a:spLocks noGrp="1"/>
          </p:cNvSpPr>
          <p:nvPr>
            <p:ph type="sldNum" sz="quarter" idx="12"/>
          </p:nvPr>
        </p:nvSpPr>
        <p:spPr/>
        <p:txBody>
          <a:bodyPr/>
          <a:lstStyle/>
          <a:p>
            <a:fld id="{B41A0527-32D7-4FE2-8C5B-FBC541753985}" type="slidenum">
              <a:rPr lang="en-US" smtClean="0"/>
              <a:pPr/>
              <a:t>45</a:t>
            </a:fld>
            <a:endParaRPr lang="en-US" dirty="0"/>
          </a:p>
        </p:txBody>
      </p:sp>
    </p:spTree>
    <p:extLst>
      <p:ext uri="{BB962C8B-B14F-4D97-AF65-F5344CB8AC3E}">
        <p14:creationId xmlns:p14="http://schemas.microsoft.com/office/powerpoint/2010/main" val="15376028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a:xfrm>
            <a:off x="308248" y="-57150"/>
            <a:ext cx="8229600" cy="13601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spcBef>
                <a:spcPct val="0"/>
              </a:spcBef>
              <a:buNone/>
              <a:defRPr sz="3800" b="1" kern="1200">
                <a:solidFill>
                  <a:srgbClr val="00660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8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t>Change Orders:</a:t>
            </a:r>
            <a:br>
              <a:rPr kumimoji="0" lang="en-US" sz="38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br>
            <a:r>
              <a:rPr kumimoji="0" lang="en-US" sz="3800" b="1" i="0" u="none" strike="noStrike" kern="1200" cap="none" spc="0" normalizeH="0" baseline="0" noProof="0" dirty="0">
                <a:ln>
                  <a:noFill/>
                </a:ln>
                <a:solidFill>
                  <a:srgbClr val="006600"/>
                </a:solidFill>
                <a:effectLst/>
                <a:uLnTx/>
                <a:uFillTx/>
                <a:latin typeface="Arial" panose="020B0604020202020204" pitchFamily="34" charset="0"/>
                <a:ea typeface="+mj-ea"/>
                <a:cs typeface="Arial" panose="020B0604020202020204" pitchFamily="34" charset="0"/>
              </a:rPr>
              <a:t>Poll </a:t>
            </a:r>
          </a:p>
        </p:txBody>
      </p:sp>
      <p:sp>
        <p:nvSpPr>
          <p:cNvPr id="5" name="Slide Number Placeholder 4"/>
          <p:cNvSpPr>
            <a:spLocks noGrp="1"/>
          </p:cNvSpPr>
          <p:nvPr>
            <p:ph type="sldNum" sz="quarter" idx="12"/>
          </p:nvPr>
        </p:nvSpPr>
        <p:spPr/>
        <p:txBody>
          <a:bodyPr/>
          <a:lstStyle/>
          <a:p>
            <a:fld id="{B41A0527-32D7-4FE2-8C5B-FBC541753985}" type="slidenum">
              <a:rPr lang="en-US" smtClean="0"/>
              <a:pPr/>
              <a:t>46</a:t>
            </a:fld>
            <a:endParaRPr lang="en-US" dirty="0"/>
          </a:p>
        </p:txBody>
      </p:sp>
      <p:sp>
        <p:nvSpPr>
          <p:cNvPr id="6" name="Content Placeholder 5"/>
          <p:cNvSpPr>
            <a:spLocks noGrp="1"/>
          </p:cNvSpPr>
          <p:nvPr>
            <p:ph idx="1"/>
          </p:nvPr>
        </p:nvSpPr>
        <p:spPr/>
        <p:txBody>
          <a:bodyPr/>
          <a:lstStyle/>
          <a:p>
            <a:endParaRPr lang="en-US"/>
          </a:p>
        </p:txBody>
      </p:sp>
      <p:pic>
        <p:nvPicPr>
          <p:cNvPr id="7" name="Picture 6" descr="Do you have any question?"/>
          <p:cNvPicPr>
            <a:picLocks noChangeAspect="1"/>
          </p:cNvPicPr>
          <p:nvPr/>
        </p:nvPicPr>
        <p:blipFill>
          <a:blip r:embed="rId3"/>
          <a:stretch>
            <a:fillRect/>
          </a:stretch>
        </p:blipFill>
        <p:spPr>
          <a:xfrm>
            <a:off x="425196" y="1436300"/>
            <a:ext cx="8293608" cy="4683252"/>
          </a:xfrm>
          <a:prstGeom prst="rect">
            <a:avLst/>
          </a:prstGeom>
        </p:spPr>
      </p:pic>
    </p:spTree>
    <p:extLst>
      <p:ext uri="{BB962C8B-B14F-4D97-AF65-F5344CB8AC3E}">
        <p14:creationId xmlns:p14="http://schemas.microsoft.com/office/powerpoint/2010/main" val="33682412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8248" y="-57150"/>
            <a:ext cx="8229600" cy="1360100"/>
          </a:xfrm>
        </p:spPr>
        <p:txBody>
          <a:bodyPr>
            <a:normAutofit/>
          </a:bodyPr>
          <a:lstStyle/>
          <a:p>
            <a:r>
              <a:rPr lang="en-US" dirty="0"/>
              <a:t>Change Orders:</a:t>
            </a:r>
            <a:br>
              <a:rPr lang="en-US" dirty="0"/>
            </a:br>
            <a:r>
              <a:rPr lang="en-US" dirty="0"/>
              <a:t>Quiz</a:t>
            </a:r>
          </a:p>
        </p:txBody>
      </p:sp>
      <p:sp>
        <p:nvSpPr>
          <p:cNvPr id="6" name="Content Placeholder 2"/>
          <p:cNvSpPr>
            <a:spLocks noGrp="1"/>
          </p:cNvSpPr>
          <p:nvPr>
            <p:ph idx="1"/>
          </p:nvPr>
        </p:nvSpPr>
        <p:spPr>
          <a:xfrm>
            <a:off x="711275" y="1478250"/>
            <a:ext cx="7756450" cy="5103525"/>
          </a:xfrm>
        </p:spPr>
        <p:txBody>
          <a:bodyPr>
            <a:normAutofit/>
          </a:bodyPr>
          <a:lstStyle/>
          <a:p>
            <a:pPr marL="0" indent="0">
              <a:spcBef>
                <a:spcPts val="0"/>
              </a:spcBef>
              <a:spcAft>
                <a:spcPts val="600"/>
              </a:spcAft>
              <a:buNone/>
            </a:pPr>
            <a:r>
              <a:rPr lang="en-US" b="1" dirty="0">
                <a:solidFill>
                  <a:srgbClr val="006600"/>
                </a:solidFill>
              </a:rPr>
              <a:t>Which of the following is not a reason to write a change order:</a:t>
            </a:r>
          </a:p>
          <a:p>
            <a:pPr marL="514350" indent="-514350">
              <a:spcBef>
                <a:spcPts val="0"/>
              </a:spcBef>
              <a:spcAft>
                <a:spcPts val="600"/>
              </a:spcAft>
              <a:buFont typeface="+mj-lt"/>
              <a:buAutoNum type="alphaLcPeriod"/>
            </a:pPr>
            <a:r>
              <a:rPr lang="en-US" b="1" dirty="0"/>
              <a:t>To change contract plans/specifications</a:t>
            </a:r>
          </a:p>
          <a:p>
            <a:pPr marL="514350" indent="-514350">
              <a:spcBef>
                <a:spcPts val="0"/>
              </a:spcBef>
              <a:spcAft>
                <a:spcPts val="600"/>
              </a:spcAft>
              <a:buFont typeface="+mj-lt"/>
              <a:buAutoNum type="alphaLcPeriod"/>
            </a:pPr>
            <a:r>
              <a:rPr lang="en-US" b="1" dirty="0"/>
              <a:t>To describe the extra work and method of payment for extra work </a:t>
            </a:r>
          </a:p>
          <a:p>
            <a:pPr marL="514350" indent="-514350">
              <a:spcBef>
                <a:spcPts val="0"/>
              </a:spcBef>
              <a:spcAft>
                <a:spcPts val="600"/>
              </a:spcAft>
              <a:buFont typeface="+mj-lt"/>
              <a:buAutoNum type="alphaLcPeriod"/>
            </a:pPr>
            <a:r>
              <a:rPr lang="en-US" b="1" dirty="0"/>
              <a:t>To make adjustments in compensation</a:t>
            </a:r>
          </a:p>
          <a:p>
            <a:pPr marL="514350" indent="-514350">
              <a:spcBef>
                <a:spcPts val="0"/>
              </a:spcBef>
              <a:spcAft>
                <a:spcPts val="600"/>
              </a:spcAft>
              <a:buFont typeface="+mj-lt"/>
              <a:buAutoNum type="alphaLcPeriod"/>
            </a:pPr>
            <a:r>
              <a:rPr lang="en-US" b="1" dirty="0"/>
              <a:t>To implement the contractor’s cost reduction proposal to eliminate the project environmental documents</a:t>
            </a:r>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1A0527-32D7-4FE2-8C5B-FBC54175398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4548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8248" y="-57150"/>
            <a:ext cx="8229600" cy="1360100"/>
          </a:xfrm>
        </p:spPr>
        <p:txBody>
          <a:bodyPr>
            <a:normAutofit/>
          </a:bodyPr>
          <a:lstStyle/>
          <a:p>
            <a:r>
              <a:rPr lang="en-US" dirty="0"/>
              <a:t>Change Orders:</a:t>
            </a:r>
            <a:br>
              <a:rPr lang="en-US" dirty="0"/>
            </a:br>
            <a:r>
              <a:rPr lang="en-US" dirty="0"/>
              <a:t>Quiz</a:t>
            </a:r>
          </a:p>
        </p:txBody>
      </p:sp>
      <p:sp>
        <p:nvSpPr>
          <p:cNvPr id="6" name="Content Placeholder 2"/>
          <p:cNvSpPr>
            <a:spLocks noGrp="1"/>
          </p:cNvSpPr>
          <p:nvPr>
            <p:ph idx="1"/>
          </p:nvPr>
        </p:nvSpPr>
        <p:spPr>
          <a:xfrm>
            <a:off x="711275" y="1478250"/>
            <a:ext cx="7756450" cy="5103525"/>
          </a:xfrm>
        </p:spPr>
        <p:txBody>
          <a:bodyPr>
            <a:normAutofit/>
          </a:bodyPr>
          <a:lstStyle/>
          <a:p>
            <a:pPr marL="0" indent="0">
              <a:spcBef>
                <a:spcPts val="0"/>
              </a:spcBef>
              <a:spcAft>
                <a:spcPts val="600"/>
              </a:spcAft>
              <a:buNone/>
            </a:pPr>
            <a:r>
              <a:rPr lang="en-US" b="1" dirty="0">
                <a:solidFill>
                  <a:srgbClr val="006600"/>
                </a:solidFill>
              </a:rPr>
              <a:t>Which of the following is not a reason to write a change order:</a:t>
            </a:r>
          </a:p>
          <a:p>
            <a:pPr marL="514350" indent="-514350">
              <a:spcBef>
                <a:spcPts val="0"/>
              </a:spcBef>
              <a:spcAft>
                <a:spcPts val="600"/>
              </a:spcAft>
              <a:buFont typeface="+mj-lt"/>
              <a:buAutoNum type="alphaLcPeriod"/>
            </a:pPr>
            <a:r>
              <a:rPr lang="en-US" b="1" dirty="0"/>
              <a:t>To change contract plans/specifications</a:t>
            </a:r>
          </a:p>
          <a:p>
            <a:pPr marL="514350" indent="-514350">
              <a:spcBef>
                <a:spcPts val="0"/>
              </a:spcBef>
              <a:spcAft>
                <a:spcPts val="600"/>
              </a:spcAft>
              <a:buFont typeface="+mj-lt"/>
              <a:buAutoNum type="alphaLcPeriod"/>
            </a:pPr>
            <a:r>
              <a:rPr lang="en-US" b="1" dirty="0"/>
              <a:t>To describe the extra work and method of payment for extra work </a:t>
            </a:r>
          </a:p>
          <a:p>
            <a:pPr marL="514350" indent="-514350">
              <a:spcBef>
                <a:spcPts val="0"/>
              </a:spcBef>
              <a:spcAft>
                <a:spcPts val="600"/>
              </a:spcAft>
              <a:buFont typeface="+mj-lt"/>
              <a:buAutoNum type="alphaLcPeriod"/>
            </a:pPr>
            <a:r>
              <a:rPr lang="en-US" b="1" dirty="0"/>
              <a:t>To make adjustments in compensation</a:t>
            </a:r>
          </a:p>
          <a:p>
            <a:pPr marL="514350" indent="-514350">
              <a:spcBef>
                <a:spcPts val="0"/>
              </a:spcBef>
              <a:spcAft>
                <a:spcPts val="600"/>
              </a:spcAft>
              <a:buFont typeface="+mj-lt"/>
              <a:buAutoNum type="alphaLcPeriod"/>
            </a:pPr>
            <a:r>
              <a:rPr lang="en-US" b="1" dirty="0">
                <a:solidFill>
                  <a:srgbClr val="FF0000"/>
                </a:solidFill>
              </a:rPr>
              <a:t>To implement the contractor’s cost reduction proposal to eliminate the project environmental documents</a:t>
            </a:r>
          </a:p>
        </p:txBody>
      </p:sp>
      <p:sp>
        <p:nvSpPr>
          <p:cNvPr id="2" name="Slide Number Placeholder 1"/>
          <p:cNvSpPr>
            <a:spLocks noGrp="1"/>
          </p:cNvSpPr>
          <p:nvPr>
            <p:ph type="sldNum" sz="quarter" idx="12"/>
          </p:nvPr>
        </p:nvSpPr>
        <p:spPr/>
        <p:txBody>
          <a:bodyPr/>
          <a:lstStyle/>
          <a:p>
            <a:fld id="{B41A0527-32D7-4FE2-8C5B-FBC541753985}" type="slidenum">
              <a:rPr lang="en-US" smtClean="0"/>
              <a:pPr/>
              <a:t>48</a:t>
            </a:fld>
            <a:endParaRPr lang="en-US" dirty="0"/>
          </a:p>
        </p:txBody>
      </p:sp>
    </p:spTree>
    <p:extLst>
      <p:ext uri="{BB962C8B-B14F-4D97-AF65-F5344CB8AC3E}">
        <p14:creationId xmlns:p14="http://schemas.microsoft.com/office/powerpoint/2010/main" val="37314428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8248" y="-57150"/>
            <a:ext cx="8229600" cy="1360100"/>
          </a:xfrm>
        </p:spPr>
        <p:txBody>
          <a:bodyPr>
            <a:normAutofit/>
          </a:bodyPr>
          <a:lstStyle/>
          <a:p>
            <a:r>
              <a:rPr lang="en-US" dirty="0"/>
              <a:t>Change Orders:</a:t>
            </a:r>
            <a:br>
              <a:rPr lang="en-US" dirty="0"/>
            </a:br>
            <a:r>
              <a:rPr lang="en-US" dirty="0"/>
              <a:t>Quiz</a:t>
            </a:r>
          </a:p>
        </p:txBody>
      </p:sp>
      <p:sp>
        <p:nvSpPr>
          <p:cNvPr id="2" name="Slide Number Placeholder 1"/>
          <p:cNvSpPr>
            <a:spLocks noGrp="1"/>
          </p:cNvSpPr>
          <p:nvPr>
            <p:ph type="sldNum" sz="quarter" idx="12"/>
          </p:nvPr>
        </p:nvSpPr>
        <p:spPr/>
        <p:txBody>
          <a:bodyPr/>
          <a:lstStyle/>
          <a:p>
            <a:fld id="{B41A0527-32D7-4FE2-8C5B-FBC541753985}" type="slidenum">
              <a:rPr lang="en-US" smtClean="0"/>
              <a:pPr/>
              <a:t>49</a:t>
            </a:fld>
            <a:endParaRPr lang="en-US" dirty="0"/>
          </a:p>
        </p:txBody>
      </p:sp>
      <p:sp>
        <p:nvSpPr>
          <p:cNvPr id="3" name="Content Placeholder 2"/>
          <p:cNvSpPr>
            <a:spLocks noGrp="1"/>
          </p:cNvSpPr>
          <p:nvPr>
            <p:ph idx="1"/>
          </p:nvPr>
        </p:nvSpPr>
        <p:spPr/>
        <p:txBody>
          <a:bodyPr/>
          <a:lstStyle/>
          <a:p>
            <a:endParaRPr lang="en-US"/>
          </a:p>
        </p:txBody>
      </p:sp>
      <p:pic>
        <p:nvPicPr>
          <p:cNvPr id="5" name="Picture 4" descr="Do you have any question?"/>
          <p:cNvPicPr>
            <a:picLocks noChangeAspect="1"/>
          </p:cNvPicPr>
          <p:nvPr/>
        </p:nvPicPr>
        <p:blipFill>
          <a:blip r:embed="rId3"/>
          <a:stretch>
            <a:fillRect/>
          </a:stretch>
        </p:blipFill>
        <p:spPr>
          <a:xfrm>
            <a:off x="425196" y="1425592"/>
            <a:ext cx="8293608" cy="4683252"/>
          </a:xfrm>
          <a:prstGeom prst="rect">
            <a:avLst/>
          </a:prstGeom>
        </p:spPr>
      </p:pic>
    </p:spTree>
    <p:extLst>
      <p:ext uri="{BB962C8B-B14F-4D97-AF65-F5344CB8AC3E}">
        <p14:creationId xmlns:p14="http://schemas.microsoft.com/office/powerpoint/2010/main" val="14972485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8248" y="-57150"/>
            <a:ext cx="8229600" cy="1360100"/>
          </a:xfrm>
        </p:spPr>
        <p:txBody>
          <a:bodyPr>
            <a:normAutofit/>
          </a:bodyPr>
          <a:lstStyle/>
          <a:p>
            <a:r>
              <a:rPr lang="en-US" dirty="0"/>
              <a:t>Change Orders:</a:t>
            </a:r>
            <a:br>
              <a:rPr lang="en-US" dirty="0"/>
            </a:br>
            <a:r>
              <a:rPr lang="en-US" dirty="0"/>
              <a:t>Quiz</a:t>
            </a:r>
          </a:p>
        </p:txBody>
      </p:sp>
      <p:sp>
        <p:nvSpPr>
          <p:cNvPr id="6" name="Content Placeholder 2"/>
          <p:cNvSpPr>
            <a:spLocks noGrp="1"/>
          </p:cNvSpPr>
          <p:nvPr>
            <p:ph idx="1"/>
          </p:nvPr>
        </p:nvSpPr>
        <p:spPr>
          <a:xfrm>
            <a:off x="806525" y="1476375"/>
            <a:ext cx="7434226" cy="5075254"/>
          </a:xfrm>
        </p:spPr>
        <p:txBody>
          <a:bodyPr>
            <a:noAutofit/>
          </a:bodyPr>
          <a:lstStyle/>
          <a:p>
            <a:pPr marL="3175" indent="-3175" algn="ctr">
              <a:spcBef>
                <a:spcPts val="0"/>
              </a:spcBef>
              <a:spcAft>
                <a:spcPts val="1200"/>
              </a:spcAft>
              <a:buNone/>
            </a:pPr>
            <a:r>
              <a:rPr lang="en-US" b="1" dirty="0">
                <a:solidFill>
                  <a:srgbClr val="006600"/>
                </a:solidFill>
              </a:rPr>
              <a:t>True or False</a:t>
            </a:r>
          </a:p>
          <a:p>
            <a:pPr marL="3175" indent="-3175" algn="ctr">
              <a:spcBef>
                <a:spcPts val="0"/>
              </a:spcBef>
              <a:spcAft>
                <a:spcPts val="1200"/>
              </a:spcAft>
              <a:buNone/>
            </a:pPr>
            <a:r>
              <a:rPr lang="en-US" b="1" dirty="0">
                <a:solidFill>
                  <a:srgbClr val="006600"/>
                </a:solidFill>
              </a:rPr>
              <a:t>Only use the extra work at force account method of payment under the following conditions:</a:t>
            </a:r>
          </a:p>
          <a:p>
            <a:pPr>
              <a:spcBef>
                <a:spcPts val="0"/>
              </a:spcBef>
              <a:spcAft>
                <a:spcPts val="1200"/>
              </a:spcAft>
            </a:pPr>
            <a:r>
              <a:rPr lang="en-US" sz="2200" b="1" dirty="0"/>
              <a:t>When the work cannot be estimated within reasonable limits of accuracy</a:t>
            </a:r>
          </a:p>
          <a:p>
            <a:pPr>
              <a:spcBef>
                <a:spcPts val="0"/>
              </a:spcBef>
              <a:spcAft>
                <a:spcPts val="1200"/>
              </a:spcAft>
            </a:pPr>
            <a:r>
              <a:rPr lang="en-US" sz="2200" b="1" dirty="0"/>
              <a:t>When the resident engineer and the contractor are unable to agree on a unit or lump sum price for the work</a:t>
            </a:r>
          </a:p>
          <a:p>
            <a:r>
              <a:rPr lang="en-US" sz="2200" b="1" dirty="0"/>
              <a:t>When the work is urgent/time sensitive and no time to negotiate</a:t>
            </a:r>
          </a:p>
          <a:p>
            <a:pPr>
              <a:spcBef>
                <a:spcPts val="0"/>
              </a:spcBef>
              <a:spcAft>
                <a:spcPts val="1200"/>
              </a:spcAft>
            </a:pPr>
            <a:endParaRPr lang="en-US" sz="2000" b="1" dirty="0"/>
          </a:p>
          <a:p>
            <a:pPr>
              <a:spcBef>
                <a:spcPts val="0"/>
              </a:spcBef>
              <a:spcAft>
                <a:spcPts val="1200"/>
              </a:spcAft>
            </a:pPr>
            <a:endParaRPr lang="en-US" sz="2000" b="1" dirty="0"/>
          </a:p>
          <a:p>
            <a:pPr>
              <a:spcBef>
                <a:spcPts val="0"/>
              </a:spcBef>
              <a:spcAft>
                <a:spcPts val="1200"/>
              </a:spcAft>
            </a:pPr>
            <a:endParaRPr lang="en-US" b="1" dirty="0"/>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1A0527-32D7-4FE2-8C5B-FBC54175398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20942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8248" y="-57150"/>
            <a:ext cx="8229600" cy="1360100"/>
          </a:xfrm>
        </p:spPr>
        <p:txBody>
          <a:bodyPr>
            <a:normAutofit/>
          </a:bodyPr>
          <a:lstStyle/>
          <a:p>
            <a:r>
              <a:rPr lang="en-US" dirty="0"/>
              <a:t>Change Orders:</a:t>
            </a:r>
            <a:br>
              <a:rPr lang="en-US" dirty="0"/>
            </a:br>
            <a:r>
              <a:rPr lang="en-US" dirty="0"/>
              <a:t>Quiz</a:t>
            </a:r>
          </a:p>
        </p:txBody>
      </p:sp>
      <p:sp>
        <p:nvSpPr>
          <p:cNvPr id="6" name="Content Placeholder 2"/>
          <p:cNvSpPr>
            <a:spLocks noGrp="1"/>
          </p:cNvSpPr>
          <p:nvPr>
            <p:ph idx="1"/>
          </p:nvPr>
        </p:nvSpPr>
        <p:spPr>
          <a:xfrm>
            <a:off x="806525" y="1476375"/>
            <a:ext cx="7434226" cy="5075254"/>
          </a:xfrm>
        </p:spPr>
        <p:txBody>
          <a:bodyPr>
            <a:noAutofit/>
          </a:bodyPr>
          <a:lstStyle/>
          <a:p>
            <a:pPr marL="3175" indent="-3175" algn="ctr">
              <a:spcBef>
                <a:spcPts val="0"/>
              </a:spcBef>
              <a:spcAft>
                <a:spcPts val="1200"/>
              </a:spcAft>
              <a:buNone/>
            </a:pPr>
            <a:r>
              <a:rPr lang="en-US" b="1">
                <a:solidFill>
                  <a:srgbClr val="C00000"/>
                </a:solidFill>
              </a:rPr>
              <a:t>True</a:t>
            </a:r>
            <a:r>
              <a:rPr lang="en-US" b="1">
                <a:solidFill>
                  <a:srgbClr val="006600"/>
                </a:solidFill>
              </a:rPr>
              <a:t> </a:t>
            </a:r>
            <a:endParaRPr lang="en-US" b="1" dirty="0">
              <a:solidFill>
                <a:srgbClr val="006600"/>
              </a:solidFill>
            </a:endParaRPr>
          </a:p>
          <a:p>
            <a:pPr marL="3175" indent="-3175" algn="ctr">
              <a:spcBef>
                <a:spcPts val="0"/>
              </a:spcBef>
              <a:spcAft>
                <a:spcPts val="1200"/>
              </a:spcAft>
              <a:buNone/>
            </a:pPr>
            <a:r>
              <a:rPr lang="en-US" b="1" dirty="0">
                <a:solidFill>
                  <a:srgbClr val="006600"/>
                </a:solidFill>
              </a:rPr>
              <a:t>Only use the extra work at force account method of payment under the following conditions:</a:t>
            </a:r>
          </a:p>
          <a:p>
            <a:pPr>
              <a:spcBef>
                <a:spcPts val="0"/>
              </a:spcBef>
              <a:spcAft>
                <a:spcPts val="1200"/>
              </a:spcAft>
            </a:pPr>
            <a:r>
              <a:rPr lang="en-US" sz="2200" b="1" dirty="0"/>
              <a:t>When the work cannot be estimated within reasonable limits of accuracy</a:t>
            </a:r>
          </a:p>
          <a:p>
            <a:pPr>
              <a:spcBef>
                <a:spcPts val="0"/>
              </a:spcBef>
              <a:spcAft>
                <a:spcPts val="1200"/>
              </a:spcAft>
            </a:pPr>
            <a:r>
              <a:rPr lang="en-US" sz="2200" b="1" dirty="0"/>
              <a:t>When the resident engineer and the contractor are unable to agree on a unit or lump sum price for the work</a:t>
            </a:r>
          </a:p>
          <a:p>
            <a:r>
              <a:rPr lang="en-US" sz="2200" b="1" dirty="0"/>
              <a:t>When the work is urgent/time sensitive and no time to negotiate</a:t>
            </a:r>
          </a:p>
          <a:p>
            <a:pPr>
              <a:spcBef>
                <a:spcPts val="0"/>
              </a:spcBef>
              <a:spcAft>
                <a:spcPts val="1200"/>
              </a:spcAft>
            </a:pPr>
            <a:endParaRPr lang="en-US" sz="2000" b="1" dirty="0"/>
          </a:p>
          <a:p>
            <a:pPr>
              <a:spcBef>
                <a:spcPts val="0"/>
              </a:spcBef>
              <a:spcAft>
                <a:spcPts val="1200"/>
              </a:spcAft>
            </a:pPr>
            <a:endParaRPr lang="en-US" sz="2000" b="1" dirty="0"/>
          </a:p>
          <a:p>
            <a:pPr>
              <a:spcBef>
                <a:spcPts val="0"/>
              </a:spcBef>
              <a:spcAft>
                <a:spcPts val="1200"/>
              </a:spcAft>
            </a:pPr>
            <a:endParaRPr lang="en-US" b="1" dirty="0"/>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1A0527-32D7-4FE2-8C5B-FBC54175398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99337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title" idx="4294967295"/>
          </p:nvPr>
        </p:nvSpPr>
        <p:spPr>
          <a:xfrm>
            <a:off x="1395413" y="2541588"/>
            <a:ext cx="6432550" cy="16462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600" b="1" i="0" u="none" strike="noStrike" kern="1200" cap="none" spc="0" normalizeH="0" baseline="0" noProof="0" dirty="0">
                <a:ln>
                  <a:noFill/>
                </a:ln>
                <a:solidFill>
                  <a:srgbClr val="006600"/>
                </a:solidFill>
                <a:effectLst/>
                <a:uLnTx/>
                <a:uFillTx/>
                <a:latin typeface="Arial" panose="020B0604020202020204" pitchFamily="34" charset="0"/>
                <a:ea typeface="+mn-ea"/>
                <a:cs typeface="Arial" panose="020B0604020202020204" pitchFamily="34" charset="0"/>
              </a:rPr>
              <a:t>Change Order</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600" b="1" i="0" u="none" strike="noStrike" kern="1200" cap="none" spc="0" normalizeH="0" baseline="0" noProof="0" dirty="0">
                <a:ln>
                  <a:noFill/>
                </a:ln>
                <a:solidFill>
                  <a:srgbClr val="006600"/>
                </a:solidFill>
                <a:effectLst/>
                <a:uLnTx/>
                <a:uFillTx/>
                <a:latin typeface="Arial" panose="020B0604020202020204" pitchFamily="34" charset="0"/>
                <a:ea typeface="+mn-ea"/>
                <a:cs typeface="Arial" panose="020B0604020202020204" pitchFamily="34" charset="0"/>
              </a:rPr>
              <a:t>Exercise</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dirty="0">
              <a:ln>
                <a:noFill/>
              </a:ln>
              <a:solidFill>
                <a:schemeClr val="accent6">
                  <a:lumMod val="50000"/>
                </a:schemeClr>
              </a:solidFill>
              <a:effectLst/>
              <a:uLnTx/>
              <a:uFillTx/>
              <a:latin typeface="Arial" panose="020B0604020202020204" pitchFamily="34" charset="0"/>
              <a:ea typeface="+mn-ea"/>
              <a:cs typeface="Arial" panose="020B0604020202020204" pitchFamily="34" charset="0"/>
            </a:endParaRPr>
          </a:p>
        </p:txBody>
      </p:sp>
      <p:grpSp>
        <p:nvGrpSpPr>
          <p:cNvPr id="2" name="Group 10" descr="Do you have any question?"/>
          <p:cNvGrpSpPr/>
          <p:nvPr/>
        </p:nvGrpSpPr>
        <p:grpSpPr bwMode="auto">
          <a:xfrm>
            <a:off x="7446275" y="4187973"/>
            <a:ext cx="960438" cy="2286000"/>
            <a:chOff x="4896" y="768"/>
            <a:chExt cx="653" cy="1584"/>
          </a:xfrm>
          <a:effectLst>
            <a:outerShdw blurRad="50800" dist="38100" dir="2700000" algn="tl" rotWithShape="0">
              <a:prstClr val="black">
                <a:alpha val="40000"/>
              </a:prstClr>
            </a:outerShdw>
          </a:effectLst>
        </p:grpSpPr>
        <p:sp>
          <p:nvSpPr>
            <p:cNvPr id="6" name="AutoShape 9"/>
            <p:cNvSpPr>
              <a:spLocks noChangeAspect="1" noChangeArrowheads="1" noTextEdit="1"/>
            </p:cNvSpPr>
            <p:nvPr/>
          </p:nvSpPr>
          <p:spPr bwMode="auto">
            <a:xfrm>
              <a:off x="4896" y="768"/>
              <a:ext cx="653" cy="1584"/>
            </a:xfrm>
            <a:prstGeom prst="rect">
              <a:avLst/>
            </a:prstGeom>
            <a:noFill/>
            <a:ln w="9525">
              <a:noFill/>
              <a:miter lim="800000"/>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grpSp>
          <p:nvGrpSpPr>
            <p:cNvPr id="4" name="Group 17"/>
            <p:cNvGrpSpPr>
              <a:grpSpLocks/>
            </p:cNvGrpSpPr>
            <p:nvPr/>
          </p:nvGrpSpPr>
          <p:grpSpPr bwMode="auto">
            <a:xfrm>
              <a:off x="4896" y="884"/>
              <a:ext cx="585" cy="1467"/>
              <a:chOff x="4896" y="884"/>
              <a:chExt cx="585" cy="1467"/>
            </a:xfrm>
          </p:grpSpPr>
          <p:sp>
            <p:nvSpPr>
              <p:cNvPr id="11" name="Freeform 11"/>
              <p:cNvSpPr>
                <a:spLocks/>
              </p:cNvSpPr>
              <p:nvPr/>
            </p:nvSpPr>
            <p:spPr bwMode="auto">
              <a:xfrm>
                <a:off x="5045" y="942"/>
                <a:ext cx="343" cy="335"/>
              </a:xfrm>
              <a:custGeom>
                <a:avLst/>
                <a:gdLst/>
                <a:ahLst/>
                <a:cxnLst>
                  <a:cxn ang="0">
                    <a:pos x="209" y="283"/>
                  </a:cxn>
                  <a:cxn ang="0">
                    <a:pos x="269" y="193"/>
                  </a:cxn>
                  <a:cxn ang="0">
                    <a:pos x="336" y="127"/>
                  </a:cxn>
                  <a:cxn ang="0">
                    <a:pos x="404" y="45"/>
                  </a:cxn>
                  <a:cxn ang="0">
                    <a:pos x="486" y="8"/>
                  </a:cxn>
                  <a:cxn ang="0">
                    <a:pos x="552" y="0"/>
                  </a:cxn>
                  <a:cxn ang="0">
                    <a:pos x="620" y="22"/>
                  </a:cxn>
                  <a:cxn ang="0">
                    <a:pos x="657" y="74"/>
                  </a:cxn>
                  <a:cxn ang="0">
                    <a:pos x="687" y="172"/>
                  </a:cxn>
                  <a:cxn ang="0">
                    <a:pos x="679" y="275"/>
                  </a:cxn>
                  <a:cxn ang="0">
                    <a:pos x="649" y="365"/>
                  </a:cxn>
                  <a:cxn ang="0">
                    <a:pos x="575" y="470"/>
                  </a:cxn>
                  <a:cxn ang="0">
                    <a:pos x="493" y="544"/>
                  </a:cxn>
                  <a:cxn ang="0">
                    <a:pos x="404" y="611"/>
                  </a:cxn>
                  <a:cxn ang="0">
                    <a:pos x="306" y="656"/>
                  </a:cxn>
                  <a:cxn ang="0">
                    <a:pos x="224" y="671"/>
                  </a:cxn>
                  <a:cxn ang="0">
                    <a:pos x="187" y="649"/>
                  </a:cxn>
                  <a:cxn ang="0">
                    <a:pos x="157" y="560"/>
                  </a:cxn>
                  <a:cxn ang="0">
                    <a:pos x="164" y="441"/>
                  </a:cxn>
                  <a:cxn ang="0">
                    <a:pos x="22" y="447"/>
                  </a:cxn>
                  <a:cxn ang="0">
                    <a:pos x="0" y="425"/>
                  </a:cxn>
                  <a:cxn ang="0">
                    <a:pos x="22" y="380"/>
                  </a:cxn>
                  <a:cxn ang="0">
                    <a:pos x="172" y="373"/>
                  </a:cxn>
                  <a:cxn ang="0">
                    <a:pos x="209" y="283"/>
                  </a:cxn>
                </a:cxnLst>
                <a:rect l="0" t="0" r="r" b="b"/>
                <a:pathLst>
                  <a:path w="687" h="671">
                    <a:moveTo>
                      <a:pt x="209" y="283"/>
                    </a:moveTo>
                    <a:lnTo>
                      <a:pt x="269" y="193"/>
                    </a:lnTo>
                    <a:lnTo>
                      <a:pt x="336" y="127"/>
                    </a:lnTo>
                    <a:lnTo>
                      <a:pt x="404" y="45"/>
                    </a:lnTo>
                    <a:lnTo>
                      <a:pt x="486" y="8"/>
                    </a:lnTo>
                    <a:lnTo>
                      <a:pt x="552" y="0"/>
                    </a:lnTo>
                    <a:lnTo>
                      <a:pt x="620" y="22"/>
                    </a:lnTo>
                    <a:lnTo>
                      <a:pt x="657" y="74"/>
                    </a:lnTo>
                    <a:lnTo>
                      <a:pt x="687" y="172"/>
                    </a:lnTo>
                    <a:lnTo>
                      <a:pt x="679" y="275"/>
                    </a:lnTo>
                    <a:lnTo>
                      <a:pt x="649" y="365"/>
                    </a:lnTo>
                    <a:lnTo>
                      <a:pt x="575" y="470"/>
                    </a:lnTo>
                    <a:lnTo>
                      <a:pt x="493" y="544"/>
                    </a:lnTo>
                    <a:lnTo>
                      <a:pt x="404" y="611"/>
                    </a:lnTo>
                    <a:lnTo>
                      <a:pt x="306" y="656"/>
                    </a:lnTo>
                    <a:lnTo>
                      <a:pt x="224" y="671"/>
                    </a:lnTo>
                    <a:lnTo>
                      <a:pt x="187" y="649"/>
                    </a:lnTo>
                    <a:lnTo>
                      <a:pt x="157" y="560"/>
                    </a:lnTo>
                    <a:lnTo>
                      <a:pt x="164" y="441"/>
                    </a:lnTo>
                    <a:lnTo>
                      <a:pt x="22" y="447"/>
                    </a:lnTo>
                    <a:lnTo>
                      <a:pt x="0" y="425"/>
                    </a:lnTo>
                    <a:lnTo>
                      <a:pt x="22" y="380"/>
                    </a:lnTo>
                    <a:lnTo>
                      <a:pt x="172" y="373"/>
                    </a:lnTo>
                    <a:lnTo>
                      <a:pt x="209" y="283"/>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2" name="Freeform 12"/>
              <p:cNvSpPr>
                <a:spLocks/>
              </p:cNvSpPr>
              <p:nvPr/>
            </p:nvSpPr>
            <p:spPr bwMode="auto">
              <a:xfrm>
                <a:off x="5027" y="1295"/>
                <a:ext cx="238" cy="493"/>
              </a:xfrm>
              <a:custGeom>
                <a:avLst/>
                <a:gdLst/>
                <a:ahLst/>
                <a:cxnLst>
                  <a:cxn ang="0">
                    <a:pos x="135" y="83"/>
                  </a:cxn>
                  <a:cxn ang="0">
                    <a:pos x="201" y="23"/>
                  </a:cxn>
                  <a:cxn ang="0">
                    <a:pos x="305" y="0"/>
                  </a:cxn>
                  <a:cxn ang="0">
                    <a:pos x="395" y="15"/>
                  </a:cxn>
                  <a:cxn ang="0">
                    <a:pos x="461" y="75"/>
                  </a:cxn>
                  <a:cxn ang="0">
                    <a:pos x="477" y="120"/>
                  </a:cxn>
                  <a:cxn ang="0">
                    <a:pos x="477" y="179"/>
                  </a:cxn>
                  <a:cxn ang="0">
                    <a:pos x="447" y="232"/>
                  </a:cxn>
                  <a:cxn ang="0">
                    <a:pos x="395" y="321"/>
                  </a:cxn>
                  <a:cxn ang="0">
                    <a:pos x="373" y="426"/>
                  </a:cxn>
                  <a:cxn ang="0">
                    <a:pos x="365" y="515"/>
                  </a:cxn>
                  <a:cxn ang="0">
                    <a:pos x="387" y="612"/>
                  </a:cxn>
                  <a:cxn ang="0">
                    <a:pos x="447" y="702"/>
                  </a:cxn>
                  <a:cxn ang="0">
                    <a:pos x="469" y="791"/>
                  </a:cxn>
                  <a:cxn ang="0">
                    <a:pos x="461" y="873"/>
                  </a:cxn>
                  <a:cxn ang="0">
                    <a:pos x="418" y="941"/>
                  </a:cxn>
                  <a:cxn ang="0">
                    <a:pos x="357" y="978"/>
                  </a:cxn>
                  <a:cxn ang="0">
                    <a:pos x="283" y="986"/>
                  </a:cxn>
                  <a:cxn ang="0">
                    <a:pos x="194" y="986"/>
                  </a:cxn>
                  <a:cxn ang="0">
                    <a:pos x="127" y="947"/>
                  </a:cxn>
                  <a:cxn ang="0">
                    <a:pos x="59" y="836"/>
                  </a:cxn>
                  <a:cxn ang="0">
                    <a:pos x="16" y="739"/>
                  </a:cxn>
                  <a:cxn ang="0">
                    <a:pos x="0" y="590"/>
                  </a:cxn>
                  <a:cxn ang="0">
                    <a:pos x="16" y="456"/>
                  </a:cxn>
                  <a:cxn ang="0">
                    <a:pos x="45" y="314"/>
                  </a:cxn>
                  <a:cxn ang="0">
                    <a:pos x="90" y="171"/>
                  </a:cxn>
                  <a:cxn ang="0">
                    <a:pos x="135" y="83"/>
                  </a:cxn>
                </a:cxnLst>
                <a:rect l="0" t="0" r="r" b="b"/>
                <a:pathLst>
                  <a:path w="477" h="986">
                    <a:moveTo>
                      <a:pt x="135" y="83"/>
                    </a:moveTo>
                    <a:lnTo>
                      <a:pt x="201" y="23"/>
                    </a:lnTo>
                    <a:lnTo>
                      <a:pt x="305" y="0"/>
                    </a:lnTo>
                    <a:lnTo>
                      <a:pt x="395" y="15"/>
                    </a:lnTo>
                    <a:lnTo>
                      <a:pt x="461" y="75"/>
                    </a:lnTo>
                    <a:lnTo>
                      <a:pt x="477" y="120"/>
                    </a:lnTo>
                    <a:lnTo>
                      <a:pt x="477" y="179"/>
                    </a:lnTo>
                    <a:lnTo>
                      <a:pt x="447" y="232"/>
                    </a:lnTo>
                    <a:lnTo>
                      <a:pt x="395" y="321"/>
                    </a:lnTo>
                    <a:lnTo>
                      <a:pt x="373" y="426"/>
                    </a:lnTo>
                    <a:lnTo>
                      <a:pt x="365" y="515"/>
                    </a:lnTo>
                    <a:lnTo>
                      <a:pt x="387" y="612"/>
                    </a:lnTo>
                    <a:lnTo>
                      <a:pt x="447" y="702"/>
                    </a:lnTo>
                    <a:lnTo>
                      <a:pt x="469" y="791"/>
                    </a:lnTo>
                    <a:lnTo>
                      <a:pt x="461" y="873"/>
                    </a:lnTo>
                    <a:lnTo>
                      <a:pt x="418" y="941"/>
                    </a:lnTo>
                    <a:lnTo>
                      <a:pt x="357" y="978"/>
                    </a:lnTo>
                    <a:lnTo>
                      <a:pt x="283" y="986"/>
                    </a:lnTo>
                    <a:lnTo>
                      <a:pt x="194" y="986"/>
                    </a:lnTo>
                    <a:lnTo>
                      <a:pt x="127" y="947"/>
                    </a:lnTo>
                    <a:lnTo>
                      <a:pt x="59" y="836"/>
                    </a:lnTo>
                    <a:lnTo>
                      <a:pt x="16" y="739"/>
                    </a:lnTo>
                    <a:lnTo>
                      <a:pt x="0" y="590"/>
                    </a:lnTo>
                    <a:lnTo>
                      <a:pt x="16" y="456"/>
                    </a:lnTo>
                    <a:lnTo>
                      <a:pt x="45" y="314"/>
                    </a:lnTo>
                    <a:lnTo>
                      <a:pt x="90" y="171"/>
                    </a:lnTo>
                    <a:lnTo>
                      <a:pt x="135" y="83"/>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3" name="Freeform 13"/>
              <p:cNvSpPr>
                <a:spLocks/>
              </p:cNvSpPr>
              <p:nvPr/>
            </p:nvSpPr>
            <p:spPr bwMode="auto">
              <a:xfrm>
                <a:off x="5217" y="1311"/>
                <a:ext cx="264" cy="444"/>
              </a:xfrm>
              <a:custGeom>
                <a:avLst/>
                <a:gdLst/>
                <a:ahLst/>
                <a:cxnLst>
                  <a:cxn ang="0">
                    <a:pos x="0" y="43"/>
                  </a:cxn>
                  <a:cxn ang="0">
                    <a:pos x="7" y="6"/>
                  </a:cxn>
                  <a:cxn ang="0">
                    <a:pos x="89" y="0"/>
                  </a:cxn>
                  <a:cxn ang="0">
                    <a:pos x="134" y="37"/>
                  </a:cxn>
                  <a:cxn ang="0">
                    <a:pos x="201" y="133"/>
                  </a:cxn>
                  <a:cxn ang="0">
                    <a:pos x="290" y="260"/>
                  </a:cxn>
                  <a:cxn ang="0">
                    <a:pos x="372" y="349"/>
                  </a:cxn>
                  <a:cxn ang="0">
                    <a:pos x="522" y="513"/>
                  </a:cxn>
                  <a:cxn ang="0">
                    <a:pos x="529" y="551"/>
                  </a:cxn>
                  <a:cxn ang="0">
                    <a:pos x="499" y="574"/>
                  </a:cxn>
                  <a:cxn ang="0">
                    <a:pos x="424" y="603"/>
                  </a:cxn>
                  <a:cxn ang="0">
                    <a:pos x="321" y="626"/>
                  </a:cxn>
                  <a:cxn ang="0">
                    <a:pos x="194" y="634"/>
                  </a:cxn>
                  <a:cxn ang="0">
                    <a:pos x="149" y="640"/>
                  </a:cxn>
                  <a:cxn ang="0">
                    <a:pos x="134" y="671"/>
                  </a:cxn>
                  <a:cxn ang="0">
                    <a:pos x="163" y="722"/>
                  </a:cxn>
                  <a:cxn ang="0">
                    <a:pos x="268" y="812"/>
                  </a:cxn>
                  <a:cxn ang="0">
                    <a:pos x="342" y="835"/>
                  </a:cxn>
                  <a:cxn ang="0">
                    <a:pos x="358" y="864"/>
                  </a:cxn>
                  <a:cxn ang="0">
                    <a:pos x="327" y="887"/>
                  </a:cxn>
                  <a:cxn ang="0">
                    <a:pos x="260" y="887"/>
                  </a:cxn>
                  <a:cxn ang="0">
                    <a:pos x="171" y="835"/>
                  </a:cxn>
                  <a:cxn ang="0">
                    <a:pos x="97" y="761"/>
                  </a:cxn>
                  <a:cxn ang="0">
                    <a:pos x="52" y="693"/>
                  </a:cxn>
                  <a:cxn ang="0">
                    <a:pos x="52" y="640"/>
                  </a:cxn>
                  <a:cxn ang="0">
                    <a:pos x="81" y="603"/>
                  </a:cxn>
                  <a:cxn ang="0">
                    <a:pos x="126" y="589"/>
                  </a:cxn>
                  <a:cxn ang="0">
                    <a:pos x="194" y="581"/>
                  </a:cxn>
                  <a:cxn ang="0">
                    <a:pos x="268" y="581"/>
                  </a:cxn>
                  <a:cxn ang="0">
                    <a:pos x="358" y="566"/>
                  </a:cxn>
                  <a:cxn ang="0">
                    <a:pos x="403" y="551"/>
                  </a:cxn>
                  <a:cxn ang="0">
                    <a:pos x="424" y="529"/>
                  </a:cxn>
                  <a:cxn ang="0">
                    <a:pos x="417" y="507"/>
                  </a:cxn>
                  <a:cxn ang="0">
                    <a:pos x="350" y="447"/>
                  </a:cxn>
                  <a:cxn ang="0">
                    <a:pos x="245" y="342"/>
                  </a:cxn>
                  <a:cxn ang="0">
                    <a:pos x="149" y="253"/>
                  </a:cxn>
                  <a:cxn ang="0">
                    <a:pos x="44" y="156"/>
                  </a:cxn>
                  <a:cxn ang="0">
                    <a:pos x="7" y="88"/>
                  </a:cxn>
                  <a:cxn ang="0">
                    <a:pos x="0" y="43"/>
                  </a:cxn>
                </a:cxnLst>
                <a:rect l="0" t="0" r="r" b="b"/>
                <a:pathLst>
                  <a:path w="529" h="887">
                    <a:moveTo>
                      <a:pt x="0" y="43"/>
                    </a:moveTo>
                    <a:lnTo>
                      <a:pt x="7" y="6"/>
                    </a:lnTo>
                    <a:lnTo>
                      <a:pt x="89" y="0"/>
                    </a:lnTo>
                    <a:lnTo>
                      <a:pt x="134" y="37"/>
                    </a:lnTo>
                    <a:lnTo>
                      <a:pt x="201" y="133"/>
                    </a:lnTo>
                    <a:lnTo>
                      <a:pt x="290" y="260"/>
                    </a:lnTo>
                    <a:lnTo>
                      <a:pt x="372" y="349"/>
                    </a:lnTo>
                    <a:lnTo>
                      <a:pt x="522" y="513"/>
                    </a:lnTo>
                    <a:lnTo>
                      <a:pt x="529" y="551"/>
                    </a:lnTo>
                    <a:lnTo>
                      <a:pt x="499" y="574"/>
                    </a:lnTo>
                    <a:lnTo>
                      <a:pt x="424" y="603"/>
                    </a:lnTo>
                    <a:lnTo>
                      <a:pt x="321" y="626"/>
                    </a:lnTo>
                    <a:lnTo>
                      <a:pt x="194" y="634"/>
                    </a:lnTo>
                    <a:lnTo>
                      <a:pt x="149" y="640"/>
                    </a:lnTo>
                    <a:lnTo>
                      <a:pt x="134" y="671"/>
                    </a:lnTo>
                    <a:lnTo>
                      <a:pt x="163" y="722"/>
                    </a:lnTo>
                    <a:lnTo>
                      <a:pt x="268" y="812"/>
                    </a:lnTo>
                    <a:lnTo>
                      <a:pt x="342" y="835"/>
                    </a:lnTo>
                    <a:lnTo>
                      <a:pt x="358" y="864"/>
                    </a:lnTo>
                    <a:lnTo>
                      <a:pt x="327" y="887"/>
                    </a:lnTo>
                    <a:lnTo>
                      <a:pt x="260" y="887"/>
                    </a:lnTo>
                    <a:lnTo>
                      <a:pt x="171" y="835"/>
                    </a:lnTo>
                    <a:lnTo>
                      <a:pt x="97" y="761"/>
                    </a:lnTo>
                    <a:lnTo>
                      <a:pt x="52" y="693"/>
                    </a:lnTo>
                    <a:lnTo>
                      <a:pt x="52" y="640"/>
                    </a:lnTo>
                    <a:lnTo>
                      <a:pt x="81" y="603"/>
                    </a:lnTo>
                    <a:lnTo>
                      <a:pt x="126" y="589"/>
                    </a:lnTo>
                    <a:lnTo>
                      <a:pt x="194" y="581"/>
                    </a:lnTo>
                    <a:lnTo>
                      <a:pt x="268" y="581"/>
                    </a:lnTo>
                    <a:lnTo>
                      <a:pt x="358" y="566"/>
                    </a:lnTo>
                    <a:lnTo>
                      <a:pt x="403" y="551"/>
                    </a:lnTo>
                    <a:lnTo>
                      <a:pt x="424" y="529"/>
                    </a:lnTo>
                    <a:lnTo>
                      <a:pt x="417" y="507"/>
                    </a:lnTo>
                    <a:lnTo>
                      <a:pt x="350" y="447"/>
                    </a:lnTo>
                    <a:lnTo>
                      <a:pt x="245" y="342"/>
                    </a:lnTo>
                    <a:lnTo>
                      <a:pt x="149" y="253"/>
                    </a:lnTo>
                    <a:lnTo>
                      <a:pt x="44" y="156"/>
                    </a:lnTo>
                    <a:lnTo>
                      <a:pt x="7" y="88"/>
                    </a:lnTo>
                    <a:lnTo>
                      <a:pt x="0" y="43"/>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4" name="Freeform 14"/>
              <p:cNvSpPr>
                <a:spLocks/>
              </p:cNvSpPr>
              <p:nvPr/>
            </p:nvSpPr>
            <p:spPr bwMode="auto">
              <a:xfrm>
                <a:off x="5045" y="1683"/>
                <a:ext cx="287" cy="668"/>
              </a:xfrm>
              <a:custGeom>
                <a:avLst/>
                <a:gdLst/>
                <a:ahLst/>
                <a:cxnLst>
                  <a:cxn ang="0">
                    <a:pos x="283" y="0"/>
                  </a:cxn>
                  <a:cxn ang="0">
                    <a:pos x="365" y="15"/>
                  </a:cxn>
                  <a:cxn ang="0">
                    <a:pos x="402" y="75"/>
                  </a:cxn>
                  <a:cxn ang="0">
                    <a:pos x="395" y="216"/>
                  </a:cxn>
                  <a:cxn ang="0">
                    <a:pos x="381" y="366"/>
                  </a:cxn>
                  <a:cxn ang="0">
                    <a:pos x="381" y="522"/>
                  </a:cxn>
                  <a:cxn ang="0">
                    <a:pos x="455" y="709"/>
                  </a:cxn>
                  <a:cxn ang="0">
                    <a:pos x="514" y="844"/>
                  </a:cxn>
                  <a:cxn ang="0">
                    <a:pos x="544" y="978"/>
                  </a:cxn>
                  <a:cxn ang="0">
                    <a:pos x="537" y="1097"/>
                  </a:cxn>
                  <a:cxn ang="0">
                    <a:pos x="537" y="1142"/>
                  </a:cxn>
                  <a:cxn ang="0">
                    <a:pos x="566" y="1187"/>
                  </a:cxn>
                  <a:cxn ang="0">
                    <a:pos x="574" y="1232"/>
                  </a:cxn>
                  <a:cxn ang="0">
                    <a:pos x="552" y="1253"/>
                  </a:cxn>
                  <a:cxn ang="0">
                    <a:pos x="492" y="1239"/>
                  </a:cxn>
                  <a:cxn ang="0">
                    <a:pos x="381" y="1224"/>
                  </a:cxn>
                  <a:cxn ang="0">
                    <a:pos x="246" y="1253"/>
                  </a:cxn>
                  <a:cxn ang="0">
                    <a:pos x="157" y="1306"/>
                  </a:cxn>
                  <a:cxn ang="0">
                    <a:pos x="112" y="1337"/>
                  </a:cxn>
                  <a:cxn ang="0">
                    <a:pos x="67" y="1337"/>
                  </a:cxn>
                  <a:cxn ang="0">
                    <a:pos x="0" y="1239"/>
                  </a:cxn>
                  <a:cxn ang="0">
                    <a:pos x="8" y="1224"/>
                  </a:cxn>
                  <a:cxn ang="0">
                    <a:pos x="142" y="1179"/>
                  </a:cxn>
                  <a:cxn ang="0">
                    <a:pos x="299" y="1157"/>
                  </a:cxn>
                  <a:cxn ang="0">
                    <a:pos x="410" y="1150"/>
                  </a:cxn>
                  <a:cxn ang="0">
                    <a:pos x="477" y="1150"/>
                  </a:cxn>
                  <a:cxn ang="0">
                    <a:pos x="492" y="1105"/>
                  </a:cxn>
                  <a:cxn ang="0">
                    <a:pos x="470" y="978"/>
                  </a:cxn>
                  <a:cxn ang="0">
                    <a:pos x="418" y="844"/>
                  </a:cxn>
                  <a:cxn ang="0">
                    <a:pos x="336" y="672"/>
                  </a:cxn>
                  <a:cxn ang="0">
                    <a:pos x="268" y="522"/>
                  </a:cxn>
                  <a:cxn ang="0">
                    <a:pos x="238" y="388"/>
                  </a:cxn>
                  <a:cxn ang="0">
                    <a:pos x="231" y="239"/>
                  </a:cxn>
                  <a:cxn ang="0">
                    <a:pos x="231" y="97"/>
                  </a:cxn>
                  <a:cxn ang="0">
                    <a:pos x="262" y="38"/>
                  </a:cxn>
                  <a:cxn ang="0">
                    <a:pos x="283" y="0"/>
                  </a:cxn>
                </a:cxnLst>
                <a:rect l="0" t="0" r="r" b="b"/>
                <a:pathLst>
                  <a:path w="574" h="1337">
                    <a:moveTo>
                      <a:pt x="283" y="0"/>
                    </a:moveTo>
                    <a:lnTo>
                      <a:pt x="365" y="15"/>
                    </a:lnTo>
                    <a:lnTo>
                      <a:pt x="402" y="75"/>
                    </a:lnTo>
                    <a:lnTo>
                      <a:pt x="395" y="216"/>
                    </a:lnTo>
                    <a:lnTo>
                      <a:pt x="381" y="366"/>
                    </a:lnTo>
                    <a:lnTo>
                      <a:pt x="381" y="522"/>
                    </a:lnTo>
                    <a:lnTo>
                      <a:pt x="455" y="709"/>
                    </a:lnTo>
                    <a:lnTo>
                      <a:pt x="514" y="844"/>
                    </a:lnTo>
                    <a:lnTo>
                      <a:pt x="544" y="978"/>
                    </a:lnTo>
                    <a:lnTo>
                      <a:pt x="537" y="1097"/>
                    </a:lnTo>
                    <a:lnTo>
                      <a:pt x="537" y="1142"/>
                    </a:lnTo>
                    <a:lnTo>
                      <a:pt x="566" y="1187"/>
                    </a:lnTo>
                    <a:lnTo>
                      <a:pt x="574" y="1232"/>
                    </a:lnTo>
                    <a:lnTo>
                      <a:pt x="552" y="1253"/>
                    </a:lnTo>
                    <a:lnTo>
                      <a:pt x="492" y="1239"/>
                    </a:lnTo>
                    <a:lnTo>
                      <a:pt x="381" y="1224"/>
                    </a:lnTo>
                    <a:lnTo>
                      <a:pt x="246" y="1253"/>
                    </a:lnTo>
                    <a:lnTo>
                      <a:pt x="157" y="1306"/>
                    </a:lnTo>
                    <a:lnTo>
                      <a:pt x="112" y="1337"/>
                    </a:lnTo>
                    <a:lnTo>
                      <a:pt x="67" y="1337"/>
                    </a:lnTo>
                    <a:lnTo>
                      <a:pt x="0" y="1239"/>
                    </a:lnTo>
                    <a:lnTo>
                      <a:pt x="8" y="1224"/>
                    </a:lnTo>
                    <a:lnTo>
                      <a:pt x="142" y="1179"/>
                    </a:lnTo>
                    <a:lnTo>
                      <a:pt x="299" y="1157"/>
                    </a:lnTo>
                    <a:lnTo>
                      <a:pt x="410" y="1150"/>
                    </a:lnTo>
                    <a:lnTo>
                      <a:pt x="477" y="1150"/>
                    </a:lnTo>
                    <a:lnTo>
                      <a:pt x="492" y="1105"/>
                    </a:lnTo>
                    <a:lnTo>
                      <a:pt x="470" y="978"/>
                    </a:lnTo>
                    <a:lnTo>
                      <a:pt x="418" y="844"/>
                    </a:lnTo>
                    <a:lnTo>
                      <a:pt x="336" y="672"/>
                    </a:lnTo>
                    <a:lnTo>
                      <a:pt x="268" y="522"/>
                    </a:lnTo>
                    <a:lnTo>
                      <a:pt x="238" y="388"/>
                    </a:lnTo>
                    <a:lnTo>
                      <a:pt x="231" y="239"/>
                    </a:lnTo>
                    <a:lnTo>
                      <a:pt x="231" y="97"/>
                    </a:lnTo>
                    <a:lnTo>
                      <a:pt x="262" y="38"/>
                    </a:lnTo>
                    <a:lnTo>
                      <a:pt x="283" y="0"/>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5" name="Freeform 15"/>
              <p:cNvSpPr>
                <a:spLocks/>
              </p:cNvSpPr>
              <p:nvPr/>
            </p:nvSpPr>
            <p:spPr bwMode="auto">
              <a:xfrm>
                <a:off x="4904" y="1702"/>
                <a:ext cx="238" cy="556"/>
              </a:xfrm>
              <a:custGeom>
                <a:avLst/>
                <a:gdLst/>
                <a:ahLst/>
                <a:cxnLst>
                  <a:cxn ang="0">
                    <a:pos x="358" y="0"/>
                  </a:cxn>
                  <a:cxn ang="0">
                    <a:pos x="424" y="0"/>
                  </a:cxn>
                  <a:cxn ang="0">
                    <a:pos x="447" y="45"/>
                  </a:cxn>
                  <a:cxn ang="0">
                    <a:pos x="461" y="142"/>
                  </a:cxn>
                  <a:cxn ang="0">
                    <a:pos x="447" y="246"/>
                  </a:cxn>
                  <a:cxn ang="0">
                    <a:pos x="410" y="455"/>
                  </a:cxn>
                  <a:cxn ang="0">
                    <a:pos x="416" y="544"/>
                  </a:cxn>
                  <a:cxn ang="0">
                    <a:pos x="461" y="724"/>
                  </a:cxn>
                  <a:cxn ang="0">
                    <a:pos x="477" y="851"/>
                  </a:cxn>
                  <a:cxn ang="0">
                    <a:pos x="477" y="948"/>
                  </a:cxn>
                  <a:cxn ang="0">
                    <a:pos x="455" y="970"/>
                  </a:cxn>
                  <a:cxn ang="0">
                    <a:pos x="387" y="985"/>
                  </a:cxn>
                  <a:cxn ang="0">
                    <a:pos x="297" y="1007"/>
                  </a:cxn>
                  <a:cxn ang="0">
                    <a:pos x="209" y="1052"/>
                  </a:cxn>
                  <a:cxn ang="0">
                    <a:pos x="119" y="1112"/>
                  </a:cxn>
                  <a:cxn ang="0">
                    <a:pos x="82" y="1112"/>
                  </a:cxn>
                  <a:cxn ang="0">
                    <a:pos x="0" y="1045"/>
                  </a:cxn>
                  <a:cxn ang="0">
                    <a:pos x="8" y="1014"/>
                  </a:cxn>
                  <a:cxn ang="0">
                    <a:pos x="112" y="970"/>
                  </a:cxn>
                  <a:cxn ang="0">
                    <a:pos x="291" y="925"/>
                  </a:cxn>
                  <a:cxn ang="0">
                    <a:pos x="373" y="895"/>
                  </a:cxn>
                  <a:cxn ang="0">
                    <a:pos x="387" y="866"/>
                  </a:cxn>
                  <a:cxn ang="0">
                    <a:pos x="387" y="739"/>
                  </a:cxn>
                  <a:cxn ang="0">
                    <a:pos x="358" y="575"/>
                  </a:cxn>
                  <a:cxn ang="0">
                    <a:pos x="342" y="470"/>
                  </a:cxn>
                  <a:cxn ang="0">
                    <a:pos x="328" y="306"/>
                  </a:cxn>
                  <a:cxn ang="0">
                    <a:pos x="320" y="127"/>
                  </a:cxn>
                  <a:cxn ang="0">
                    <a:pos x="328" y="45"/>
                  </a:cxn>
                  <a:cxn ang="0">
                    <a:pos x="358" y="0"/>
                  </a:cxn>
                </a:cxnLst>
                <a:rect l="0" t="0" r="r" b="b"/>
                <a:pathLst>
                  <a:path w="477" h="1112">
                    <a:moveTo>
                      <a:pt x="358" y="0"/>
                    </a:moveTo>
                    <a:lnTo>
                      <a:pt x="424" y="0"/>
                    </a:lnTo>
                    <a:lnTo>
                      <a:pt x="447" y="45"/>
                    </a:lnTo>
                    <a:lnTo>
                      <a:pt x="461" y="142"/>
                    </a:lnTo>
                    <a:lnTo>
                      <a:pt x="447" y="246"/>
                    </a:lnTo>
                    <a:lnTo>
                      <a:pt x="410" y="455"/>
                    </a:lnTo>
                    <a:lnTo>
                      <a:pt x="416" y="544"/>
                    </a:lnTo>
                    <a:lnTo>
                      <a:pt x="461" y="724"/>
                    </a:lnTo>
                    <a:lnTo>
                      <a:pt x="477" y="851"/>
                    </a:lnTo>
                    <a:lnTo>
                      <a:pt x="477" y="948"/>
                    </a:lnTo>
                    <a:lnTo>
                      <a:pt x="455" y="970"/>
                    </a:lnTo>
                    <a:lnTo>
                      <a:pt x="387" y="985"/>
                    </a:lnTo>
                    <a:lnTo>
                      <a:pt x="297" y="1007"/>
                    </a:lnTo>
                    <a:lnTo>
                      <a:pt x="209" y="1052"/>
                    </a:lnTo>
                    <a:lnTo>
                      <a:pt x="119" y="1112"/>
                    </a:lnTo>
                    <a:lnTo>
                      <a:pt x="82" y="1112"/>
                    </a:lnTo>
                    <a:lnTo>
                      <a:pt x="0" y="1045"/>
                    </a:lnTo>
                    <a:lnTo>
                      <a:pt x="8" y="1014"/>
                    </a:lnTo>
                    <a:lnTo>
                      <a:pt x="112" y="970"/>
                    </a:lnTo>
                    <a:lnTo>
                      <a:pt x="291" y="925"/>
                    </a:lnTo>
                    <a:lnTo>
                      <a:pt x="373" y="895"/>
                    </a:lnTo>
                    <a:lnTo>
                      <a:pt x="387" y="866"/>
                    </a:lnTo>
                    <a:lnTo>
                      <a:pt x="387" y="739"/>
                    </a:lnTo>
                    <a:lnTo>
                      <a:pt x="358" y="575"/>
                    </a:lnTo>
                    <a:lnTo>
                      <a:pt x="342" y="470"/>
                    </a:lnTo>
                    <a:lnTo>
                      <a:pt x="328" y="306"/>
                    </a:lnTo>
                    <a:lnTo>
                      <a:pt x="320" y="127"/>
                    </a:lnTo>
                    <a:lnTo>
                      <a:pt x="328" y="45"/>
                    </a:lnTo>
                    <a:lnTo>
                      <a:pt x="358" y="0"/>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6" name="Freeform 16"/>
              <p:cNvSpPr>
                <a:spLocks/>
              </p:cNvSpPr>
              <p:nvPr/>
            </p:nvSpPr>
            <p:spPr bwMode="auto">
              <a:xfrm>
                <a:off x="4896" y="884"/>
                <a:ext cx="391" cy="495"/>
              </a:xfrm>
              <a:custGeom>
                <a:avLst/>
                <a:gdLst/>
                <a:ahLst/>
                <a:cxnLst>
                  <a:cxn ang="0">
                    <a:pos x="416" y="991"/>
                  </a:cxn>
                  <a:cxn ang="0">
                    <a:pos x="453" y="946"/>
                  </a:cxn>
                  <a:cxn ang="0">
                    <a:pos x="439" y="879"/>
                  </a:cxn>
                  <a:cxn ang="0">
                    <a:pos x="410" y="790"/>
                  </a:cxn>
                  <a:cxn ang="0">
                    <a:pos x="297" y="685"/>
                  </a:cxn>
                  <a:cxn ang="0">
                    <a:pos x="186" y="589"/>
                  </a:cxn>
                  <a:cxn ang="0">
                    <a:pos x="133" y="484"/>
                  </a:cxn>
                  <a:cxn ang="0">
                    <a:pos x="111" y="320"/>
                  </a:cxn>
                  <a:cxn ang="0">
                    <a:pos x="238" y="275"/>
                  </a:cxn>
                  <a:cxn ang="0">
                    <a:pos x="439" y="253"/>
                  </a:cxn>
                  <a:cxn ang="0">
                    <a:pos x="521" y="261"/>
                  </a:cxn>
                  <a:cxn ang="0">
                    <a:pos x="543" y="283"/>
                  </a:cxn>
                  <a:cxn ang="0">
                    <a:pos x="580" y="246"/>
                  </a:cxn>
                  <a:cxn ang="0">
                    <a:pos x="566" y="208"/>
                  </a:cxn>
                  <a:cxn ang="0">
                    <a:pos x="588" y="142"/>
                  </a:cxn>
                  <a:cxn ang="0">
                    <a:pos x="648" y="82"/>
                  </a:cxn>
                  <a:cxn ang="0">
                    <a:pos x="693" y="66"/>
                  </a:cxn>
                  <a:cxn ang="0">
                    <a:pos x="752" y="103"/>
                  </a:cxn>
                  <a:cxn ang="0">
                    <a:pos x="782" y="66"/>
                  </a:cxn>
                  <a:cxn ang="0">
                    <a:pos x="730" y="0"/>
                  </a:cxn>
                  <a:cxn ang="0">
                    <a:pos x="662" y="0"/>
                  </a:cxn>
                  <a:cxn ang="0">
                    <a:pos x="580" y="37"/>
                  </a:cxn>
                  <a:cxn ang="0">
                    <a:pos x="529" y="134"/>
                  </a:cxn>
                  <a:cxn ang="0">
                    <a:pos x="461" y="179"/>
                  </a:cxn>
                  <a:cxn ang="0">
                    <a:pos x="357" y="193"/>
                  </a:cxn>
                  <a:cxn ang="0">
                    <a:pos x="170" y="216"/>
                  </a:cxn>
                  <a:cxn ang="0">
                    <a:pos x="22" y="261"/>
                  </a:cxn>
                  <a:cxn ang="0">
                    <a:pos x="0" y="298"/>
                  </a:cxn>
                  <a:cxn ang="0">
                    <a:pos x="14" y="417"/>
                  </a:cxn>
                  <a:cxn ang="0">
                    <a:pos x="67" y="581"/>
                  </a:cxn>
                  <a:cxn ang="0">
                    <a:pos x="141" y="716"/>
                  </a:cxn>
                  <a:cxn ang="0">
                    <a:pos x="215" y="835"/>
                  </a:cxn>
                  <a:cxn ang="0">
                    <a:pos x="283" y="917"/>
                  </a:cxn>
                  <a:cxn ang="0">
                    <a:pos x="350" y="976"/>
                  </a:cxn>
                  <a:cxn ang="0">
                    <a:pos x="416" y="991"/>
                  </a:cxn>
                </a:cxnLst>
                <a:rect l="0" t="0" r="r" b="b"/>
                <a:pathLst>
                  <a:path w="782" h="991">
                    <a:moveTo>
                      <a:pt x="416" y="991"/>
                    </a:moveTo>
                    <a:lnTo>
                      <a:pt x="453" y="946"/>
                    </a:lnTo>
                    <a:lnTo>
                      <a:pt x="439" y="879"/>
                    </a:lnTo>
                    <a:lnTo>
                      <a:pt x="410" y="790"/>
                    </a:lnTo>
                    <a:lnTo>
                      <a:pt x="297" y="685"/>
                    </a:lnTo>
                    <a:lnTo>
                      <a:pt x="186" y="589"/>
                    </a:lnTo>
                    <a:lnTo>
                      <a:pt x="133" y="484"/>
                    </a:lnTo>
                    <a:lnTo>
                      <a:pt x="111" y="320"/>
                    </a:lnTo>
                    <a:lnTo>
                      <a:pt x="238" y="275"/>
                    </a:lnTo>
                    <a:lnTo>
                      <a:pt x="439" y="253"/>
                    </a:lnTo>
                    <a:lnTo>
                      <a:pt x="521" y="261"/>
                    </a:lnTo>
                    <a:lnTo>
                      <a:pt x="543" y="283"/>
                    </a:lnTo>
                    <a:lnTo>
                      <a:pt x="580" y="246"/>
                    </a:lnTo>
                    <a:lnTo>
                      <a:pt x="566" y="208"/>
                    </a:lnTo>
                    <a:lnTo>
                      <a:pt x="588" y="142"/>
                    </a:lnTo>
                    <a:lnTo>
                      <a:pt x="648" y="82"/>
                    </a:lnTo>
                    <a:lnTo>
                      <a:pt x="693" y="66"/>
                    </a:lnTo>
                    <a:lnTo>
                      <a:pt x="752" y="103"/>
                    </a:lnTo>
                    <a:lnTo>
                      <a:pt x="782" y="66"/>
                    </a:lnTo>
                    <a:lnTo>
                      <a:pt x="730" y="0"/>
                    </a:lnTo>
                    <a:lnTo>
                      <a:pt x="662" y="0"/>
                    </a:lnTo>
                    <a:lnTo>
                      <a:pt x="580" y="37"/>
                    </a:lnTo>
                    <a:lnTo>
                      <a:pt x="529" y="134"/>
                    </a:lnTo>
                    <a:lnTo>
                      <a:pt x="461" y="179"/>
                    </a:lnTo>
                    <a:lnTo>
                      <a:pt x="357" y="193"/>
                    </a:lnTo>
                    <a:lnTo>
                      <a:pt x="170" y="216"/>
                    </a:lnTo>
                    <a:lnTo>
                      <a:pt x="22" y="261"/>
                    </a:lnTo>
                    <a:lnTo>
                      <a:pt x="0" y="298"/>
                    </a:lnTo>
                    <a:lnTo>
                      <a:pt x="14" y="417"/>
                    </a:lnTo>
                    <a:lnTo>
                      <a:pt x="67" y="581"/>
                    </a:lnTo>
                    <a:lnTo>
                      <a:pt x="141" y="716"/>
                    </a:lnTo>
                    <a:lnTo>
                      <a:pt x="215" y="835"/>
                    </a:lnTo>
                    <a:lnTo>
                      <a:pt x="283" y="917"/>
                    </a:lnTo>
                    <a:lnTo>
                      <a:pt x="350" y="976"/>
                    </a:lnTo>
                    <a:lnTo>
                      <a:pt x="416" y="991"/>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grpSp>
        <p:grpSp>
          <p:nvGrpSpPr>
            <p:cNvPr id="5" name="Group 20"/>
            <p:cNvGrpSpPr>
              <a:grpSpLocks/>
            </p:cNvGrpSpPr>
            <p:nvPr/>
          </p:nvGrpSpPr>
          <p:grpSpPr bwMode="auto">
            <a:xfrm>
              <a:off x="5414" y="768"/>
              <a:ext cx="134" cy="169"/>
              <a:chOff x="5414" y="768"/>
              <a:chExt cx="134" cy="169"/>
            </a:xfrm>
          </p:grpSpPr>
          <p:sp>
            <p:nvSpPr>
              <p:cNvPr id="9" name="Freeform 18"/>
              <p:cNvSpPr>
                <a:spLocks/>
              </p:cNvSpPr>
              <p:nvPr/>
            </p:nvSpPr>
            <p:spPr bwMode="auto">
              <a:xfrm>
                <a:off x="5440" y="768"/>
                <a:ext cx="108" cy="123"/>
              </a:xfrm>
              <a:custGeom>
                <a:avLst/>
                <a:gdLst/>
                <a:ahLst/>
                <a:cxnLst>
                  <a:cxn ang="0">
                    <a:pos x="67" y="15"/>
                  </a:cxn>
                  <a:cxn ang="0">
                    <a:pos x="127" y="0"/>
                  </a:cxn>
                  <a:cxn ang="0">
                    <a:pos x="201" y="22"/>
                  </a:cxn>
                  <a:cxn ang="0">
                    <a:pos x="217" y="74"/>
                  </a:cxn>
                  <a:cxn ang="0">
                    <a:pos x="209" y="142"/>
                  </a:cxn>
                  <a:cxn ang="0">
                    <a:pos x="172" y="186"/>
                  </a:cxn>
                  <a:cxn ang="0">
                    <a:pos x="119" y="193"/>
                  </a:cxn>
                  <a:cxn ang="0">
                    <a:pos x="67" y="193"/>
                  </a:cxn>
                  <a:cxn ang="0">
                    <a:pos x="44" y="216"/>
                  </a:cxn>
                  <a:cxn ang="0">
                    <a:pos x="44" y="230"/>
                  </a:cxn>
                  <a:cxn ang="0">
                    <a:pos x="30" y="246"/>
                  </a:cxn>
                  <a:cxn ang="0">
                    <a:pos x="0" y="238"/>
                  </a:cxn>
                  <a:cxn ang="0">
                    <a:pos x="7" y="201"/>
                  </a:cxn>
                  <a:cxn ang="0">
                    <a:pos x="30" y="172"/>
                  </a:cxn>
                  <a:cxn ang="0">
                    <a:pos x="75" y="149"/>
                  </a:cxn>
                  <a:cxn ang="0">
                    <a:pos x="119" y="156"/>
                  </a:cxn>
                  <a:cxn ang="0">
                    <a:pos x="157" y="149"/>
                  </a:cxn>
                  <a:cxn ang="0">
                    <a:pos x="178" y="111"/>
                  </a:cxn>
                  <a:cxn ang="0">
                    <a:pos x="178" y="67"/>
                  </a:cxn>
                  <a:cxn ang="0">
                    <a:pos x="157" y="45"/>
                  </a:cxn>
                  <a:cxn ang="0">
                    <a:pos x="127" y="45"/>
                  </a:cxn>
                  <a:cxn ang="0">
                    <a:pos x="96" y="53"/>
                  </a:cxn>
                  <a:cxn ang="0">
                    <a:pos x="75" y="67"/>
                  </a:cxn>
                  <a:cxn ang="0">
                    <a:pos x="52" y="53"/>
                  </a:cxn>
                  <a:cxn ang="0">
                    <a:pos x="67" y="15"/>
                  </a:cxn>
                </a:cxnLst>
                <a:rect l="0" t="0" r="r" b="b"/>
                <a:pathLst>
                  <a:path w="217" h="246">
                    <a:moveTo>
                      <a:pt x="67" y="15"/>
                    </a:moveTo>
                    <a:lnTo>
                      <a:pt x="127" y="0"/>
                    </a:lnTo>
                    <a:lnTo>
                      <a:pt x="201" y="22"/>
                    </a:lnTo>
                    <a:lnTo>
                      <a:pt x="217" y="74"/>
                    </a:lnTo>
                    <a:lnTo>
                      <a:pt x="209" y="142"/>
                    </a:lnTo>
                    <a:lnTo>
                      <a:pt x="172" y="186"/>
                    </a:lnTo>
                    <a:lnTo>
                      <a:pt x="119" y="193"/>
                    </a:lnTo>
                    <a:lnTo>
                      <a:pt x="67" y="193"/>
                    </a:lnTo>
                    <a:lnTo>
                      <a:pt x="44" y="216"/>
                    </a:lnTo>
                    <a:lnTo>
                      <a:pt x="44" y="230"/>
                    </a:lnTo>
                    <a:lnTo>
                      <a:pt x="30" y="246"/>
                    </a:lnTo>
                    <a:lnTo>
                      <a:pt x="0" y="238"/>
                    </a:lnTo>
                    <a:lnTo>
                      <a:pt x="7" y="201"/>
                    </a:lnTo>
                    <a:lnTo>
                      <a:pt x="30" y="172"/>
                    </a:lnTo>
                    <a:lnTo>
                      <a:pt x="75" y="149"/>
                    </a:lnTo>
                    <a:lnTo>
                      <a:pt x="119" y="156"/>
                    </a:lnTo>
                    <a:lnTo>
                      <a:pt x="157" y="149"/>
                    </a:lnTo>
                    <a:lnTo>
                      <a:pt x="178" y="111"/>
                    </a:lnTo>
                    <a:lnTo>
                      <a:pt x="178" y="67"/>
                    </a:lnTo>
                    <a:lnTo>
                      <a:pt x="157" y="45"/>
                    </a:lnTo>
                    <a:lnTo>
                      <a:pt x="127" y="45"/>
                    </a:lnTo>
                    <a:lnTo>
                      <a:pt x="96" y="53"/>
                    </a:lnTo>
                    <a:lnTo>
                      <a:pt x="75" y="67"/>
                    </a:lnTo>
                    <a:lnTo>
                      <a:pt x="52" y="53"/>
                    </a:lnTo>
                    <a:lnTo>
                      <a:pt x="67" y="15"/>
                    </a:lnTo>
                    <a:close/>
                  </a:path>
                </a:pathLst>
              </a:cu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sp>
            <p:nvSpPr>
              <p:cNvPr id="10" name="Oval 19"/>
              <p:cNvSpPr>
                <a:spLocks noChangeArrowheads="1"/>
              </p:cNvSpPr>
              <p:nvPr/>
            </p:nvSpPr>
            <p:spPr bwMode="auto">
              <a:xfrm>
                <a:off x="5414" y="906"/>
                <a:ext cx="31" cy="31"/>
              </a:xfrm>
              <a:prstGeom prst="ellipse">
                <a:avLst/>
              </a:prstGeom>
              <a:solidFill>
                <a:srgbClr val="C00000"/>
              </a:solidFill>
              <a:ln w="9525">
                <a:noFill/>
                <a:round/>
                <a:headEnd/>
                <a:tailEnd/>
              </a:ln>
            </p:spPr>
            <p:txBody>
              <a:bodyPr/>
              <a:lstStyle/>
              <a:p>
                <a:pPr>
                  <a:defRPr/>
                </a:pPr>
                <a:endParaRPr lang="en-US" sz="1800" dirty="0">
                  <a:effectLst>
                    <a:outerShdw blurRad="38100" dist="38100" dir="2700000" algn="tl">
                      <a:srgbClr val="000000">
                        <a:alpha val="43137"/>
                      </a:srgbClr>
                    </a:outerShdw>
                  </a:effectLst>
                  <a:latin typeface="Times New Roman" pitchFamily="18" charset="0"/>
                  <a:ea typeface="+mn-ea"/>
                  <a:cs typeface="+mn-cs"/>
                </a:endParaRPr>
              </a:p>
            </p:txBody>
          </p:sp>
        </p:grpSp>
      </p:grpSp>
      <p:sp>
        <p:nvSpPr>
          <p:cNvPr id="7" name="Slide Number Placeholder 6"/>
          <p:cNvSpPr>
            <a:spLocks noGrp="1"/>
          </p:cNvSpPr>
          <p:nvPr>
            <p:ph type="sldNum" sz="quarter" idx="12"/>
          </p:nvPr>
        </p:nvSpPr>
        <p:spPr/>
        <p:txBody>
          <a:bodyPr/>
          <a:lstStyle/>
          <a:p>
            <a:fld id="{B41A0527-32D7-4FE2-8C5B-FBC541753985}" type="slidenum">
              <a:rPr lang="en-US" smtClean="0"/>
              <a:pPr/>
              <a:t>52</a:t>
            </a:fld>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0"/>
          <p:cNvSpPr txBox="1"/>
          <p:nvPr/>
        </p:nvSpPr>
        <p:spPr>
          <a:xfrm>
            <a:off x="336038" y="1128618"/>
            <a:ext cx="8677200" cy="2040032"/>
          </a:xfrm>
          <a:prstGeom prst="rect">
            <a:avLst/>
          </a:prstGeom>
          <a:noFill/>
          <a:ln>
            <a:noFill/>
          </a:ln>
        </p:spPr>
        <p:txBody>
          <a:bodyPr spcFirstLastPara="1" wrap="square" lIns="91425" tIns="91425" rIns="91425" bIns="91425" anchor="t" anchorCtr="0">
            <a:noAutofit/>
          </a:bodyPr>
          <a:lstStyle/>
          <a:p>
            <a:pPr>
              <a:spcBef>
                <a:spcPts val="1200"/>
              </a:spcBef>
            </a:pPr>
            <a:r>
              <a:rPr lang="en" sz="1400" dirty="0"/>
              <a:t>The construction contract was awarded to ABC Contractors Inc. The contract plans calls for installing 50 linear feet of 24” Reinforced Concrete Pipe (RCP) across the road at Station 14+50.  After contract work had begun, ABC Contractors Inc., during excavation for the 24” RCP, discovered that a sewer line that was to be below the 24” RCP, was shallower than shown on the plans. This occurred on February 1, 2011. Because the sewer line is gravity flow, the sewer line could not be relocated. After discussions with the designer, it was decided to replace the 24” RCP with 2 - 18” RCPs and raise the flowline by six inches. </a:t>
            </a:r>
          </a:p>
          <a:p>
            <a:pPr>
              <a:spcBef>
                <a:spcPts val="1200"/>
              </a:spcBef>
            </a:pPr>
            <a:r>
              <a:rPr lang="en" sz="1400" dirty="0"/>
              <a:t>The contractor’s estimated cost for start of excavation for the 24” RCP and standby time was $500.  Your Independent Cost Estimate has verified this cost.  You and the contractor have both agreed to defer any time adjustment.  No adjustment to the bid items are necessary.</a:t>
            </a:r>
            <a:endParaRPr sz="1400" dirty="0"/>
          </a:p>
          <a:p>
            <a:pPr>
              <a:lnSpc>
                <a:spcPct val="115000"/>
              </a:lnSpc>
              <a:spcBef>
                <a:spcPts val="1200"/>
              </a:spcBef>
              <a:spcAft>
                <a:spcPts val="1200"/>
              </a:spcAft>
            </a:pPr>
            <a:r>
              <a:rPr lang="en" sz="1100" dirty="0">
                <a:solidFill>
                  <a:schemeClr val="dk1"/>
                </a:solidFill>
              </a:rPr>
              <a:t> </a:t>
            </a:r>
            <a:endParaRPr sz="1100" dirty="0">
              <a:solidFill>
                <a:schemeClr val="dk1"/>
              </a:solidFill>
            </a:endParaRPr>
          </a:p>
        </p:txBody>
      </p:sp>
      <p:sp>
        <p:nvSpPr>
          <p:cNvPr id="164" name="Google Shape;164;p30"/>
          <p:cNvSpPr txBox="1">
            <a:spLocks noGrp="1"/>
          </p:cNvSpPr>
          <p:nvPr>
            <p:ph type="title" idx="4294967295"/>
          </p:nvPr>
        </p:nvSpPr>
        <p:spPr>
          <a:xfrm>
            <a:off x="414338" y="231775"/>
            <a:ext cx="8520112" cy="984250"/>
          </a:xfrm>
          <a:prstGeom prst="rect">
            <a:avLst/>
          </a:prstGeom>
          <a:solidFill>
            <a:srgbClr val="000000"/>
          </a:solid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1600"/>
              </a:spcAft>
              <a:buClr>
                <a:schemeClr val="dk1"/>
              </a:buClr>
              <a:buSzPts val="1100"/>
              <a:buFont typeface="Arial" pitchFamily="34" charset="0"/>
              <a:buNone/>
              <a:tabLst/>
              <a:defRPr/>
            </a:pPr>
            <a:r>
              <a:rPr kumimoji="0" lang="en-US" sz="2600" b="0" i="0" u="none" strike="noStrike" kern="1200" cap="none" spc="0" normalizeH="0" baseline="0" noProof="0" dirty="0">
                <a:ln>
                  <a:noFill/>
                </a:ln>
                <a:solidFill>
                  <a:srgbClr val="FFFFFF"/>
                </a:solidFill>
                <a:effectLst/>
                <a:uLnTx/>
                <a:uFillTx/>
                <a:latin typeface="+mn-lt"/>
                <a:ea typeface="+mn-ea"/>
                <a:cs typeface="+mn-cs"/>
              </a:rPr>
              <a:t>Tab 9: Change Order Exercise   </a:t>
            </a:r>
          </a:p>
        </p:txBody>
      </p:sp>
      <p:graphicFrame>
        <p:nvGraphicFramePr>
          <p:cNvPr id="165" name="Google Shape;165;p30">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046085157"/>
              </p:ext>
            </p:extLst>
          </p:nvPr>
        </p:nvGraphicFramePr>
        <p:xfrm>
          <a:off x="1066800" y="3517163"/>
          <a:ext cx="6587528" cy="1097190"/>
        </p:xfrm>
        <a:graphic>
          <a:graphicData uri="http://schemas.openxmlformats.org/drawingml/2006/table">
            <a:tbl>
              <a:tblPr firstRow="1">
                <a:noFill/>
              </a:tblPr>
              <a:tblGrid>
                <a:gridCol w="1646882">
                  <a:extLst>
                    <a:ext uri="{9D8B030D-6E8A-4147-A177-3AD203B41FA5}">
                      <a16:colId xmlns:a16="http://schemas.microsoft.com/office/drawing/2014/main" val="20000"/>
                    </a:ext>
                  </a:extLst>
                </a:gridCol>
                <a:gridCol w="1646882">
                  <a:extLst>
                    <a:ext uri="{9D8B030D-6E8A-4147-A177-3AD203B41FA5}">
                      <a16:colId xmlns:a16="http://schemas.microsoft.com/office/drawing/2014/main" val="20001"/>
                    </a:ext>
                  </a:extLst>
                </a:gridCol>
                <a:gridCol w="1646882">
                  <a:extLst>
                    <a:ext uri="{9D8B030D-6E8A-4147-A177-3AD203B41FA5}">
                      <a16:colId xmlns:a16="http://schemas.microsoft.com/office/drawing/2014/main" val="20002"/>
                    </a:ext>
                  </a:extLst>
                </a:gridCol>
                <a:gridCol w="1646882">
                  <a:extLst>
                    <a:ext uri="{9D8B030D-6E8A-4147-A177-3AD203B41FA5}">
                      <a16:colId xmlns:a16="http://schemas.microsoft.com/office/drawing/2014/main" val="3908681330"/>
                    </a:ext>
                  </a:extLst>
                </a:gridCol>
              </a:tblGrid>
              <a:tr h="294800">
                <a:tc>
                  <a:txBody>
                    <a:bodyPr/>
                    <a:lstStyle/>
                    <a:p>
                      <a:pPr marL="0" lvl="0" indent="0" algn="l" rtl="0">
                        <a:spcBef>
                          <a:spcPts val="0"/>
                        </a:spcBef>
                        <a:spcAft>
                          <a:spcPts val="0"/>
                        </a:spcAft>
                        <a:buNone/>
                      </a:pPr>
                      <a:r>
                        <a:rPr lang="en" sz="1200"/>
                        <a:t>ITEM#</a:t>
                      </a:r>
                      <a:endParaRPr sz="1200"/>
                    </a:p>
                  </a:txBody>
                  <a:tcPr marL="91425" marR="91425" marT="91425" marB="91425"/>
                </a:tc>
                <a:tc>
                  <a:txBody>
                    <a:bodyPr/>
                    <a:lstStyle/>
                    <a:p>
                      <a:pPr marL="0" lvl="0" indent="0" algn="l" rtl="0">
                        <a:spcBef>
                          <a:spcPts val="0"/>
                        </a:spcBef>
                        <a:spcAft>
                          <a:spcPts val="0"/>
                        </a:spcAft>
                        <a:buNone/>
                      </a:pPr>
                      <a:r>
                        <a:rPr lang="en" sz="1200"/>
                        <a:t>DESCRIPTION</a:t>
                      </a:r>
                      <a:endParaRPr sz="1200"/>
                    </a:p>
                  </a:txBody>
                  <a:tcPr marL="91425" marR="91425" marT="91425" marB="91425"/>
                </a:tc>
                <a:tc>
                  <a:txBody>
                    <a:bodyPr/>
                    <a:lstStyle/>
                    <a:p>
                      <a:pPr marL="0" lvl="0" indent="0" algn="l" rtl="0">
                        <a:spcBef>
                          <a:spcPts val="0"/>
                        </a:spcBef>
                        <a:spcAft>
                          <a:spcPts val="0"/>
                        </a:spcAft>
                        <a:buNone/>
                      </a:pPr>
                      <a:r>
                        <a:rPr lang="en" sz="1200" dirty="0"/>
                        <a:t>QUANTITY </a:t>
                      </a:r>
                      <a:endParaRPr sz="1200" dirty="0"/>
                    </a:p>
                  </a:txBody>
                  <a:tcPr marL="91425" marR="91425" marT="91425" marB="91425"/>
                </a:tc>
                <a:tc>
                  <a:txBody>
                    <a:bodyPr/>
                    <a:lstStyle/>
                    <a:p>
                      <a:pPr marL="0" lvl="0" indent="0" algn="l" rtl="0">
                        <a:spcBef>
                          <a:spcPts val="0"/>
                        </a:spcBef>
                        <a:spcAft>
                          <a:spcPts val="0"/>
                        </a:spcAft>
                        <a:buNone/>
                      </a:pPr>
                      <a:r>
                        <a:rPr lang="en-US" sz="1200" dirty="0"/>
                        <a:t>UNIT PRICE</a:t>
                      </a:r>
                      <a:endParaRPr sz="1200" dirty="0"/>
                    </a:p>
                  </a:txBody>
                  <a:tcPr marL="91425" marR="91425" marT="91425" marB="91425"/>
                </a:tc>
                <a:extLst>
                  <a:ext uri="{0D108BD9-81ED-4DB2-BD59-A6C34878D82A}">
                    <a16:rowId xmlns:a16="http://schemas.microsoft.com/office/drawing/2014/main" val="10000"/>
                  </a:ext>
                </a:extLst>
              </a:tr>
              <a:tr h="294800">
                <a:tc>
                  <a:txBody>
                    <a:bodyPr/>
                    <a:lstStyle/>
                    <a:p>
                      <a:pPr marL="0" lvl="0" indent="0" algn="l" rtl="0">
                        <a:spcBef>
                          <a:spcPts val="0"/>
                        </a:spcBef>
                        <a:spcAft>
                          <a:spcPts val="0"/>
                        </a:spcAft>
                        <a:buNone/>
                      </a:pPr>
                      <a:r>
                        <a:rPr lang="en" sz="1200" dirty="0"/>
                        <a:t>16</a:t>
                      </a:r>
                      <a:endParaRPr sz="1200" dirty="0"/>
                    </a:p>
                  </a:txBody>
                  <a:tcPr marL="91425" marR="91425" marT="91425" marB="91425"/>
                </a:tc>
                <a:tc>
                  <a:txBody>
                    <a:bodyPr/>
                    <a:lstStyle/>
                    <a:p>
                      <a:pPr marL="0" lvl="0" indent="0" algn="l" rtl="0">
                        <a:spcBef>
                          <a:spcPts val="0"/>
                        </a:spcBef>
                        <a:spcAft>
                          <a:spcPts val="0"/>
                        </a:spcAft>
                        <a:buNone/>
                      </a:pPr>
                      <a:r>
                        <a:rPr lang="en" sz="1200" dirty="0"/>
                        <a:t>18” RCP</a:t>
                      </a:r>
                      <a:endParaRPr sz="1200" dirty="0"/>
                    </a:p>
                  </a:txBody>
                  <a:tcPr marL="91425" marR="91425" marT="91425" marB="91425"/>
                </a:tc>
                <a:tc>
                  <a:txBody>
                    <a:bodyPr/>
                    <a:lstStyle/>
                    <a:p>
                      <a:pPr marL="0" lvl="0" indent="0" algn="l" rtl="0">
                        <a:spcBef>
                          <a:spcPts val="0"/>
                        </a:spcBef>
                        <a:spcAft>
                          <a:spcPts val="0"/>
                        </a:spcAft>
                        <a:buNone/>
                      </a:pPr>
                      <a:r>
                        <a:rPr lang="en" sz="1200" dirty="0"/>
                        <a:t>100 linear feet</a:t>
                      </a:r>
                      <a:endParaRPr sz="1200" dirty="0"/>
                    </a:p>
                  </a:txBody>
                  <a:tcPr marL="91425" marR="91425" marT="91425" marB="91425"/>
                </a:tc>
                <a:tc>
                  <a:txBody>
                    <a:bodyPr/>
                    <a:lstStyle/>
                    <a:p>
                      <a:pPr marL="0" lvl="0" indent="0" algn="l" rtl="0">
                        <a:spcBef>
                          <a:spcPts val="0"/>
                        </a:spcBef>
                        <a:spcAft>
                          <a:spcPts val="0"/>
                        </a:spcAft>
                        <a:buNone/>
                      </a:pPr>
                      <a:r>
                        <a:rPr lang="en-US" sz="1200" dirty="0"/>
                        <a:t>$100.00/LF</a:t>
                      </a:r>
                      <a:endParaRPr sz="1200" dirty="0"/>
                    </a:p>
                  </a:txBody>
                  <a:tcPr marL="91425" marR="91425" marT="91425" marB="91425"/>
                </a:tc>
                <a:extLst>
                  <a:ext uri="{0D108BD9-81ED-4DB2-BD59-A6C34878D82A}">
                    <a16:rowId xmlns:a16="http://schemas.microsoft.com/office/drawing/2014/main" val="10001"/>
                  </a:ext>
                </a:extLst>
              </a:tr>
              <a:tr h="294800">
                <a:tc>
                  <a:txBody>
                    <a:bodyPr/>
                    <a:lstStyle/>
                    <a:p>
                      <a:pPr marL="0" lvl="0" indent="0" algn="l" rtl="0">
                        <a:spcBef>
                          <a:spcPts val="0"/>
                        </a:spcBef>
                        <a:spcAft>
                          <a:spcPts val="0"/>
                        </a:spcAft>
                        <a:buNone/>
                      </a:pPr>
                      <a:r>
                        <a:rPr lang="en" sz="1200" dirty="0"/>
                        <a:t>18</a:t>
                      </a:r>
                      <a:endParaRPr sz="1200" dirty="0"/>
                    </a:p>
                  </a:txBody>
                  <a:tcPr marL="91425" marR="91425" marT="91425" marB="91425"/>
                </a:tc>
                <a:tc>
                  <a:txBody>
                    <a:bodyPr/>
                    <a:lstStyle/>
                    <a:p>
                      <a:pPr marL="0" lvl="0" indent="0" algn="l" rtl="0">
                        <a:spcBef>
                          <a:spcPts val="0"/>
                        </a:spcBef>
                        <a:spcAft>
                          <a:spcPts val="0"/>
                        </a:spcAft>
                        <a:buNone/>
                      </a:pPr>
                      <a:r>
                        <a:rPr lang="en" sz="1200" dirty="0"/>
                        <a:t>24” RCP</a:t>
                      </a:r>
                      <a:endParaRPr sz="1200" dirty="0"/>
                    </a:p>
                  </a:txBody>
                  <a:tcPr marL="91425" marR="91425" marT="91425" marB="91425"/>
                </a:tc>
                <a:tc>
                  <a:txBody>
                    <a:bodyPr/>
                    <a:lstStyle/>
                    <a:p>
                      <a:pPr marL="0" lvl="0" indent="0" algn="l" rtl="0">
                        <a:spcBef>
                          <a:spcPts val="0"/>
                        </a:spcBef>
                        <a:spcAft>
                          <a:spcPts val="0"/>
                        </a:spcAft>
                        <a:buNone/>
                      </a:pPr>
                      <a:r>
                        <a:rPr lang="en" sz="1200" dirty="0"/>
                        <a:t>50 linear feet </a:t>
                      </a:r>
                      <a:endParaRPr sz="1200" dirty="0"/>
                    </a:p>
                  </a:txBody>
                  <a:tcPr marL="91425" marR="91425" marT="91425" marB="91425"/>
                </a:tc>
                <a:tc>
                  <a:txBody>
                    <a:bodyPr/>
                    <a:lstStyle/>
                    <a:p>
                      <a:pPr marL="0" lvl="0" indent="0" algn="l" rtl="0">
                        <a:spcBef>
                          <a:spcPts val="0"/>
                        </a:spcBef>
                        <a:spcAft>
                          <a:spcPts val="0"/>
                        </a:spcAft>
                        <a:buNone/>
                      </a:pPr>
                      <a:r>
                        <a:rPr lang="en-US" sz="1200" dirty="0"/>
                        <a:t>$200.00/LF</a:t>
                      </a:r>
                      <a:endParaRPr sz="1200" dirty="0"/>
                    </a:p>
                  </a:txBody>
                  <a:tcPr marL="91425" marR="91425" marT="91425" marB="91425"/>
                </a:tc>
                <a:extLst>
                  <a:ext uri="{0D108BD9-81ED-4DB2-BD59-A6C34878D82A}">
                    <a16:rowId xmlns:a16="http://schemas.microsoft.com/office/drawing/2014/main" val="10002"/>
                  </a:ext>
                </a:extLst>
              </a:tr>
            </a:tbl>
          </a:graphicData>
        </a:graphic>
      </p:graphicFrame>
      <p:sp>
        <p:nvSpPr>
          <p:cNvPr id="166" name="Google Shape;166;p30"/>
          <p:cNvSpPr txBox="1"/>
          <p:nvPr/>
        </p:nvSpPr>
        <p:spPr>
          <a:xfrm>
            <a:off x="571538" y="4614353"/>
            <a:ext cx="8441700" cy="2155244"/>
          </a:xfrm>
          <a:prstGeom prst="rect">
            <a:avLst/>
          </a:prstGeom>
          <a:noFill/>
          <a:ln>
            <a:noFill/>
          </a:ln>
        </p:spPr>
        <p:txBody>
          <a:bodyPr spcFirstLastPara="1" wrap="square" lIns="91425" tIns="91425" rIns="91425" bIns="91425" anchor="t" anchorCtr="0">
            <a:noAutofit/>
          </a:bodyPr>
          <a:lstStyle/>
          <a:p>
            <a:r>
              <a:rPr lang="en" b="1" dirty="0"/>
              <a:t>Each group must prepare: </a:t>
            </a:r>
            <a:endParaRPr dirty="0"/>
          </a:p>
          <a:p>
            <a:pPr marL="139700">
              <a:buSzPts val="1400"/>
            </a:pPr>
            <a:r>
              <a:rPr lang="en" dirty="0"/>
              <a:t>A change order and memorandum </a:t>
            </a:r>
            <a:endParaRPr dirty="0"/>
          </a:p>
          <a:p>
            <a:pPr marL="139700">
              <a:buSzPts val="1400"/>
            </a:pPr>
            <a:r>
              <a:rPr lang="en" dirty="0"/>
              <a:t>Each group will have 20 minutes to complete this exercise.</a:t>
            </a:r>
          </a:p>
          <a:p>
            <a:pPr marL="139700">
              <a:buSzPts val="1400"/>
            </a:pPr>
            <a:endParaRPr lang="en" dirty="0"/>
          </a:p>
          <a:p>
            <a:pPr marL="139700">
              <a:buSzPts val="1400"/>
            </a:pPr>
            <a:r>
              <a:rPr lang="en" dirty="0"/>
              <a:t>Links to the Change order (CEM-4900) and memorandum (CEM-4903) forms are below:</a:t>
            </a:r>
          </a:p>
          <a:p>
            <a:pPr marL="139700">
              <a:buSzPts val="1400"/>
            </a:pPr>
            <a:r>
              <a:rPr lang="en" dirty="0"/>
              <a:t> </a:t>
            </a:r>
            <a:r>
              <a:rPr lang="en-US" dirty="0">
                <a:hlinkClick r:id="rId3"/>
              </a:rPr>
              <a:t>https://dot.ca.gov/programs/construction/forms</a:t>
            </a:r>
            <a:endParaRPr lang="en" dirty="0"/>
          </a:p>
          <a:p>
            <a:pPr marL="139700">
              <a:buSzPts val="1400"/>
            </a:pPr>
            <a:endParaRPr lang="en" sz="2500" dirty="0"/>
          </a:p>
          <a:p>
            <a:pPr marL="457200" indent="-317500">
              <a:buSzPts val="1400"/>
              <a:buChar char="●"/>
            </a:pPr>
            <a:endParaRPr lang="en" dirty="0"/>
          </a:p>
        </p:txBody>
      </p:sp>
    </p:spTree>
    <p:extLst>
      <p:ext uri="{BB962C8B-B14F-4D97-AF65-F5344CB8AC3E}">
        <p14:creationId xmlns:p14="http://schemas.microsoft.com/office/powerpoint/2010/main" val="28946428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ubtitle 17"/>
          <p:cNvSpPr>
            <a:spLocks noGrp="1"/>
          </p:cNvSpPr>
          <p:nvPr>
            <p:ph type="subTitle" idx="1"/>
          </p:nvPr>
        </p:nvSpPr>
        <p:spPr>
          <a:xfrm>
            <a:off x="4256143" y="2434637"/>
            <a:ext cx="452095" cy="1605737"/>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dirty="0"/>
              <a:t>18</a:t>
            </a:r>
            <a:r>
              <a:rPr lang="en-US" dirty="0"/>
              <a:t>”</a:t>
            </a:r>
          </a:p>
        </p:txBody>
      </p:sp>
      <p:sp>
        <p:nvSpPr>
          <p:cNvPr id="19" name="Can 18"/>
          <p:cNvSpPr/>
          <p:nvPr/>
        </p:nvSpPr>
        <p:spPr>
          <a:xfrm>
            <a:off x="4916749" y="2434637"/>
            <a:ext cx="482712" cy="1605737"/>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18”</a:t>
            </a:r>
          </a:p>
        </p:txBody>
      </p:sp>
      <p:sp>
        <p:nvSpPr>
          <p:cNvPr id="2" name="Title 1"/>
          <p:cNvSpPr>
            <a:spLocks noGrp="1"/>
          </p:cNvSpPr>
          <p:nvPr>
            <p:ph type="ctrTitle"/>
          </p:nvPr>
        </p:nvSpPr>
        <p:spPr>
          <a:xfrm>
            <a:off x="874599" y="479633"/>
            <a:ext cx="6660734" cy="572342"/>
          </a:xfrm>
        </p:spPr>
        <p:txBody>
          <a:bodyPr>
            <a:noAutofit/>
          </a:bodyPr>
          <a:lstStyle/>
          <a:p>
            <a:pPr marL="342900" indent="-342900" algn="ctr">
              <a:lnSpc>
                <a:spcPct val="80000"/>
              </a:lnSpc>
              <a:spcBef>
                <a:spcPct val="20000"/>
              </a:spcBef>
            </a:pPr>
            <a:br>
              <a:rPr lang="en-US" dirty="0">
                <a:solidFill>
                  <a:srgbClr val="006600"/>
                </a:solidFill>
                <a:latin typeface="Arial" panose="020B0604020202020204" pitchFamily="34" charset="0"/>
                <a:ea typeface="+mn-ea"/>
                <a:cs typeface="Arial" panose="020B0604020202020204" pitchFamily="34" charset="0"/>
              </a:rPr>
            </a:br>
            <a:br>
              <a:rPr lang="en-US" dirty="0">
                <a:solidFill>
                  <a:srgbClr val="006600"/>
                </a:solidFill>
                <a:latin typeface="Arial" panose="020B0604020202020204" pitchFamily="34" charset="0"/>
                <a:ea typeface="+mn-ea"/>
                <a:cs typeface="Arial" panose="020B0604020202020204" pitchFamily="34" charset="0"/>
              </a:rPr>
            </a:br>
            <a:r>
              <a:rPr lang="en-US" dirty="0">
                <a:solidFill>
                  <a:srgbClr val="006600"/>
                </a:solidFill>
                <a:latin typeface="Arial" panose="020B0604020202020204" pitchFamily="34" charset="0"/>
                <a:ea typeface="+mn-ea"/>
                <a:cs typeface="Arial" panose="020B0604020202020204" pitchFamily="34" charset="0"/>
              </a:rPr>
              <a:t>Change Order Exercise: </a:t>
            </a:r>
            <a:br>
              <a:rPr lang="en-US" dirty="0">
                <a:solidFill>
                  <a:srgbClr val="006600"/>
                </a:solidFill>
                <a:latin typeface="Arial" panose="020B0604020202020204" pitchFamily="34" charset="0"/>
                <a:ea typeface="+mn-ea"/>
                <a:cs typeface="Arial" panose="020B0604020202020204" pitchFamily="34" charset="0"/>
              </a:rPr>
            </a:br>
            <a:r>
              <a:rPr lang="en-US" dirty="0">
                <a:solidFill>
                  <a:srgbClr val="006600"/>
                </a:solidFill>
                <a:latin typeface="Arial" panose="020B0604020202020204" pitchFamily="34" charset="0"/>
                <a:ea typeface="+mn-ea"/>
                <a:cs typeface="Arial" panose="020B0604020202020204" pitchFamily="34" charset="0"/>
              </a:rPr>
              <a:t> </a:t>
            </a:r>
            <a:br>
              <a:rPr lang="en-US" dirty="0">
                <a:solidFill>
                  <a:srgbClr val="006600"/>
                </a:solidFill>
                <a:latin typeface="Arial" panose="020B0604020202020204" pitchFamily="34" charset="0"/>
                <a:ea typeface="+mn-ea"/>
                <a:cs typeface="Arial" panose="020B0604020202020204" pitchFamily="34" charset="0"/>
              </a:rPr>
            </a:br>
            <a:br>
              <a:rPr lang="en-US" dirty="0">
                <a:solidFill>
                  <a:schemeClr val="accent6">
                    <a:lumMod val="50000"/>
                  </a:schemeClr>
                </a:solidFill>
              </a:rPr>
            </a:br>
            <a:endParaRPr lang="en-US" dirty="0">
              <a:solidFill>
                <a:srgbClr val="006600"/>
              </a:solidFill>
              <a:latin typeface="Arial" panose="020B0604020202020204" pitchFamily="34" charset="0"/>
              <a:ea typeface="+mn-ea"/>
              <a:cs typeface="Arial" panose="020B0604020202020204" pitchFamily="34" charset="0"/>
            </a:endParaRPr>
          </a:p>
        </p:txBody>
      </p:sp>
      <p:sp>
        <p:nvSpPr>
          <p:cNvPr id="5" name="TextBox 4"/>
          <p:cNvSpPr txBox="1"/>
          <p:nvPr/>
        </p:nvSpPr>
        <p:spPr>
          <a:xfrm>
            <a:off x="1263046" y="5989570"/>
            <a:ext cx="2639105" cy="854080"/>
          </a:xfrm>
          <a:prstGeom prst="rect">
            <a:avLst/>
          </a:prstGeom>
          <a:noFill/>
        </p:spPr>
        <p:txBody>
          <a:bodyPr wrap="square" rtlCol="0">
            <a:spAutoFit/>
          </a:bodyPr>
          <a:lstStyle/>
          <a:p>
            <a:r>
              <a:rPr lang="en-US" b="1" dirty="0"/>
              <a:t>Sta. 14 + 50</a:t>
            </a:r>
          </a:p>
          <a:p>
            <a:r>
              <a:rPr lang="en-US" b="1" u="sng" dirty="0"/>
              <a:t>As Planned:</a:t>
            </a:r>
          </a:p>
          <a:p>
            <a:endParaRPr lang="en-US" sz="1350" dirty="0"/>
          </a:p>
        </p:txBody>
      </p:sp>
      <p:sp>
        <p:nvSpPr>
          <p:cNvPr id="6" name="Oval 5">
            <a:extLst>
              <a:ext uri="{C183D7F6-B498-43B3-948B-1728B52AA6E4}">
                <adec:decorative xmlns:adec="http://schemas.microsoft.com/office/drawing/2017/decorative" val="1"/>
              </a:ext>
            </a:extLst>
          </p:cNvPr>
          <p:cNvSpPr/>
          <p:nvPr/>
        </p:nvSpPr>
        <p:spPr>
          <a:xfrm>
            <a:off x="1492263" y="4831944"/>
            <a:ext cx="800099" cy="7409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extBox 6"/>
          <p:cNvSpPr txBox="1"/>
          <p:nvPr/>
        </p:nvSpPr>
        <p:spPr>
          <a:xfrm>
            <a:off x="4256143" y="5943957"/>
            <a:ext cx="2198234" cy="646331"/>
          </a:xfrm>
          <a:prstGeom prst="rect">
            <a:avLst/>
          </a:prstGeom>
          <a:noFill/>
        </p:spPr>
        <p:txBody>
          <a:bodyPr wrap="square" rtlCol="0">
            <a:spAutoFit/>
          </a:bodyPr>
          <a:lstStyle/>
          <a:p>
            <a:r>
              <a:rPr lang="en-US" b="1" dirty="0"/>
              <a:t>Sta. 14+50</a:t>
            </a:r>
          </a:p>
          <a:p>
            <a:r>
              <a:rPr lang="en-US" b="1" u="sng" dirty="0"/>
              <a:t>As Changed:</a:t>
            </a:r>
          </a:p>
        </p:txBody>
      </p:sp>
      <p:sp>
        <p:nvSpPr>
          <p:cNvPr id="8" name="Oval 7">
            <a:extLst>
              <a:ext uri="{C183D7F6-B498-43B3-948B-1728B52AA6E4}">
                <adec:decorative xmlns:adec="http://schemas.microsoft.com/office/drawing/2017/decorative" val="1"/>
              </a:ext>
            </a:extLst>
          </p:cNvPr>
          <p:cNvSpPr/>
          <p:nvPr/>
        </p:nvSpPr>
        <p:spPr>
          <a:xfrm>
            <a:off x="4256143" y="5046255"/>
            <a:ext cx="547007" cy="5265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Oval 8">
            <a:extLst>
              <a:ext uri="{C183D7F6-B498-43B3-948B-1728B52AA6E4}">
                <adec:decorative xmlns:adec="http://schemas.microsoft.com/office/drawing/2017/decorative" val="1"/>
              </a:ext>
            </a:extLst>
          </p:cNvPr>
          <p:cNvSpPr/>
          <p:nvPr/>
        </p:nvSpPr>
        <p:spPr>
          <a:xfrm>
            <a:off x="4970011" y="5046255"/>
            <a:ext cx="547007" cy="5265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3" name="Straight Connector 12">
            <a:extLst>
              <a:ext uri="{C183D7F6-B498-43B3-948B-1728B52AA6E4}">
                <adec:decorative xmlns:adec="http://schemas.microsoft.com/office/drawing/2017/decorative" val="1"/>
              </a:ext>
            </a:extLst>
          </p:cNvPr>
          <p:cNvCxnSpPr/>
          <p:nvPr/>
        </p:nvCxnSpPr>
        <p:spPr>
          <a:xfrm>
            <a:off x="3675459" y="2746193"/>
            <a:ext cx="235182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C183D7F6-B498-43B3-948B-1728B52AA6E4}">
                <adec:decorative xmlns:adec="http://schemas.microsoft.com/office/drawing/2017/decorative" val="1"/>
              </a:ext>
            </a:extLst>
          </p:cNvPr>
          <p:cNvCxnSpPr/>
          <p:nvPr/>
        </p:nvCxnSpPr>
        <p:spPr>
          <a:xfrm>
            <a:off x="3632596" y="3378199"/>
            <a:ext cx="2394685" cy="116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C183D7F6-B498-43B3-948B-1728B52AA6E4}">
                <adec:decorative xmlns:adec="http://schemas.microsoft.com/office/drawing/2017/decorative" val="1"/>
              </a:ext>
            </a:extLst>
          </p:cNvPr>
          <p:cNvCxnSpPr/>
          <p:nvPr/>
        </p:nvCxnSpPr>
        <p:spPr>
          <a:xfrm>
            <a:off x="4808416" y="1802030"/>
            <a:ext cx="21522" cy="2400613"/>
          </a:xfrm>
          <a:prstGeom prst="line">
            <a:avLst/>
          </a:prstGeom>
        </p:spPr>
        <p:style>
          <a:lnRef idx="1">
            <a:schemeClr val="accent1"/>
          </a:lnRef>
          <a:fillRef idx="0">
            <a:schemeClr val="accent1"/>
          </a:fillRef>
          <a:effectRef idx="0">
            <a:schemeClr val="accent1"/>
          </a:effectRef>
          <a:fontRef idx="minor">
            <a:schemeClr val="tx1"/>
          </a:fontRef>
        </p:style>
      </p:cxnSp>
      <p:grpSp>
        <p:nvGrpSpPr>
          <p:cNvPr id="22" name="Group 21">
            <a:extLst>
              <a:ext uri="{C183D7F6-B498-43B3-948B-1728B52AA6E4}">
                <adec:decorative xmlns:adec="http://schemas.microsoft.com/office/drawing/2017/decorative" val="1"/>
              </a:ext>
            </a:extLst>
          </p:cNvPr>
          <p:cNvGrpSpPr/>
          <p:nvPr/>
        </p:nvGrpSpPr>
        <p:grpSpPr>
          <a:xfrm>
            <a:off x="381027" y="1802030"/>
            <a:ext cx="2813617" cy="2450641"/>
            <a:chOff x="416379" y="2219768"/>
            <a:chExt cx="2813617" cy="2450641"/>
          </a:xfrm>
        </p:grpSpPr>
        <p:sp>
          <p:nvSpPr>
            <p:cNvPr id="15" name="Can 14"/>
            <p:cNvSpPr/>
            <p:nvPr/>
          </p:nvSpPr>
          <p:spPr>
            <a:xfrm>
              <a:off x="1534105" y="2902403"/>
              <a:ext cx="716416" cy="160221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24”</a:t>
              </a:r>
            </a:p>
          </p:txBody>
        </p:sp>
        <p:cxnSp>
          <p:nvCxnSpPr>
            <p:cNvPr id="11" name="Straight Connector 10"/>
            <p:cNvCxnSpPr/>
            <p:nvPr/>
          </p:nvCxnSpPr>
          <p:spPr>
            <a:xfrm>
              <a:off x="661307" y="3213959"/>
              <a:ext cx="22778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61307" y="3845964"/>
              <a:ext cx="2277836" cy="137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1892312" y="2219768"/>
              <a:ext cx="9747" cy="2450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416379" y="3519864"/>
              <a:ext cx="2813617" cy="14541"/>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grpSp>
      <p:cxnSp>
        <p:nvCxnSpPr>
          <p:cNvPr id="37" name="Straight Connector 36">
            <a:extLst>
              <a:ext uri="{C183D7F6-B498-43B3-948B-1728B52AA6E4}">
                <adec:decorative xmlns:adec="http://schemas.microsoft.com/office/drawing/2017/decorative" val="1"/>
              </a:ext>
            </a:extLst>
          </p:cNvPr>
          <p:cNvCxnSpPr/>
          <p:nvPr/>
        </p:nvCxnSpPr>
        <p:spPr>
          <a:xfrm flipV="1">
            <a:off x="3525693" y="3046702"/>
            <a:ext cx="2651352" cy="10791"/>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417733" y="2872827"/>
            <a:ext cx="609600" cy="369332"/>
          </a:xfrm>
          <a:prstGeom prst="rect">
            <a:avLst/>
          </a:prstGeom>
          <a:noFill/>
        </p:spPr>
        <p:txBody>
          <a:bodyPr wrap="square" rtlCol="0">
            <a:spAutoFit/>
          </a:bodyPr>
          <a:lstStyle/>
          <a:p>
            <a:r>
              <a:rPr lang="en-US" dirty="0"/>
              <a:t>C L</a:t>
            </a:r>
          </a:p>
        </p:txBody>
      </p:sp>
    </p:spTree>
    <p:extLst>
      <p:ext uri="{BB962C8B-B14F-4D97-AF65-F5344CB8AC3E}">
        <p14:creationId xmlns:p14="http://schemas.microsoft.com/office/powerpoint/2010/main" val="24133259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996D53F4235AB468D4BAEBF494DD528" ma:contentTypeVersion="9" ma:contentTypeDescription="Create a new document." ma:contentTypeScope="" ma:versionID="940cd061cb9cb712b74b7500ef60b96a">
  <xsd:schema xmlns:xsd="http://www.w3.org/2001/XMLSchema" xmlns:xs="http://www.w3.org/2001/XMLSchema" xmlns:p="http://schemas.microsoft.com/office/2006/metadata/properties" xmlns:ns2="76293fc6-f02d-44ba-a3eb-85985177910c" targetNamespace="http://schemas.microsoft.com/office/2006/metadata/properties" ma:root="true" ma:fieldsID="40acecdbbd2754e42beb8db011bca245" ns2:_="">
    <xsd:import namespace="76293fc6-f02d-44ba-a3eb-85985177910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293fc6-f02d-44ba-a3eb-8598517791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A804C5-8F34-4A0B-ABD1-7F79D4CA6533}">
  <ds:schemaRefs>
    <ds:schemaRef ds:uri="http://schemas.microsoft.com/sharepoint/v3/contenttype/forms"/>
  </ds:schemaRefs>
</ds:datastoreItem>
</file>

<file path=customXml/itemProps2.xml><?xml version="1.0" encoding="utf-8"?>
<ds:datastoreItem xmlns:ds="http://schemas.openxmlformats.org/officeDocument/2006/customXml" ds:itemID="{928B5580-D685-483E-B148-1D12B10ADCF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607F62C-B204-4DBA-8CD0-633271CDF7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293fc6-f02d-44ba-a3eb-8598517791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6352</TotalTime>
  <Words>5998</Words>
  <Application>Microsoft Office PowerPoint</Application>
  <PresentationFormat>On-screen Show (4:3)</PresentationFormat>
  <Paragraphs>774</Paragraphs>
  <Slides>54</Slides>
  <Notes>53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Calibri</vt:lpstr>
      <vt:lpstr>Courier New</vt:lpstr>
      <vt:lpstr>Symbol</vt:lpstr>
      <vt:lpstr>Times New Roman</vt:lpstr>
      <vt:lpstr>Verdana</vt:lpstr>
      <vt:lpstr>Custom Design</vt:lpstr>
      <vt:lpstr>Change Orders (COs)</vt:lpstr>
      <vt:lpstr>Change Orders: Objectives </vt:lpstr>
      <vt:lpstr>Change Orders: Definition</vt:lpstr>
      <vt:lpstr>Change Orders: Purpose</vt:lpstr>
      <vt:lpstr>Change Orders: Purpose</vt:lpstr>
      <vt:lpstr>Change Orders: Purpose</vt:lpstr>
      <vt:lpstr>Change Orders: Initiation</vt:lpstr>
      <vt:lpstr>Change Orders: Scope</vt:lpstr>
      <vt:lpstr>Change Orders: Scope</vt:lpstr>
      <vt:lpstr>Change Orders: Preliminary Considerations</vt:lpstr>
      <vt:lpstr>Change Orders: Preliminary Considerations</vt:lpstr>
      <vt:lpstr>Change Orders: Preliminary Considerations</vt:lpstr>
      <vt:lpstr>Change Orders: Writing the CO</vt:lpstr>
      <vt:lpstr>Change Orders: Writing the CO</vt:lpstr>
      <vt:lpstr>Change Orders: Specifications</vt:lpstr>
      <vt:lpstr>Change Orders: Method of Payment</vt:lpstr>
      <vt:lpstr>Change Orders: Method of Payment</vt:lpstr>
      <vt:lpstr>Change Orders: Method of Payment</vt:lpstr>
      <vt:lpstr>Change Orders: Method of Payment</vt:lpstr>
      <vt:lpstr>Change Orders: Method of Payment</vt:lpstr>
      <vt:lpstr>Change Orders: Method of Payment</vt:lpstr>
      <vt:lpstr>Change Orders: Method of Payment</vt:lpstr>
      <vt:lpstr>Change Orders: Method of Payment</vt:lpstr>
      <vt:lpstr>Change Orders: Time Extensions/Reductions</vt:lpstr>
      <vt:lpstr>Change Orders: Deferred Time Adjustment</vt:lpstr>
      <vt:lpstr>Change Orders: Time Adjustment Documentation</vt:lpstr>
      <vt:lpstr>Change Orders: Resources</vt:lpstr>
      <vt:lpstr>Change Orders: Sample Clauses</vt:lpstr>
      <vt:lpstr>Change Orders: Sample Clauses</vt:lpstr>
      <vt:lpstr>Change Orders: Examples </vt:lpstr>
      <vt:lpstr>Change Orders: Examples </vt:lpstr>
      <vt:lpstr>Change Orders: Memorandum</vt:lpstr>
      <vt:lpstr>Change Orders: Memorandum</vt:lpstr>
      <vt:lpstr>Change Orders: Memorandum</vt:lpstr>
      <vt:lpstr>Change Orders: Memorandum</vt:lpstr>
      <vt:lpstr>Change Orders: Memorandum</vt:lpstr>
      <vt:lpstr>Change Orders: Memorandum</vt:lpstr>
      <vt:lpstr>Change Orders:  Memorandum</vt:lpstr>
      <vt:lpstr>Change Orders:  Memorandum</vt:lpstr>
      <vt:lpstr>Change Orders: Federal Funding Participation</vt:lpstr>
      <vt:lpstr>Change Orders: Nonparticipating Items</vt:lpstr>
      <vt:lpstr>Change Orders: Payment</vt:lpstr>
      <vt:lpstr>Change Orders: Poll </vt:lpstr>
      <vt:lpstr>Change Orders: Poll </vt:lpstr>
      <vt:lpstr>Change Orders: Poll </vt:lpstr>
      <vt:lpstr>Change Orders: Poll </vt:lpstr>
      <vt:lpstr>Change Orders: Quiz</vt:lpstr>
      <vt:lpstr>Change Orders: Quiz</vt:lpstr>
      <vt:lpstr>Change Orders: Quiz</vt:lpstr>
      <vt:lpstr>Change Orders: Quiz</vt:lpstr>
      <vt:lpstr>Change Orders: Quiz</vt:lpstr>
      <vt:lpstr>Change Order Exercise </vt:lpstr>
      <vt:lpstr>Tab 9: Change Order Exercise   </vt:lpstr>
      <vt:lpstr>  Change Order Exercise:     </vt:lpstr>
    </vt:vector>
  </TitlesOfParts>
  <Company>CCE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Risa Knight</dc:creator>
  <cp:lastModifiedBy>Pan, Yingxian@DOT</cp:lastModifiedBy>
  <cp:revision>560</cp:revision>
  <cp:lastPrinted>2015-10-03T02:56:59Z</cp:lastPrinted>
  <dcterms:created xsi:type="dcterms:W3CDTF">2012-06-22T20:48:17Z</dcterms:created>
  <dcterms:modified xsi:type="dcterms:W3CDTF">2022-01-20T04:37:15Z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0x0101008996D53F4235AB468D4BAEBF494DD528</vt:lpwstr>
  </property>
</Properties>
</file>